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notesSlides/notesSlide13.xml" ContentType="application/vnd.openxmlformats-officedocument.presentationml.notesSlide+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9.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49.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46.xml" ContentType="application/vnd.openxmlformats-officedocument.presentationml.slideLayout+xml"/>
  <Override PartName="/ppt/slideLayouts/slideLayout27.xml" ContentType="application/vnd.openxmlformats-officedocument.presentationml.slideLayout+xml"/>
  <Override PartName="/ppt/embeddings/oleObject1.bin" ContentType="application/vnd.openxmlformats-officedocument.oleObject"/>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df" ContentType="application/pdf"/>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2" r:id="rId1"/>
    <p:sldMasterId id="2147483726" r:id="rId2"/>
    <p:sldMasterId id="2147483739" r:id="rId3"/>
    <p:sldMasterId id="2147483752" r:id="rId4"/>
  </p:sldMasterIdLst>
  <p:notesMasterIdLst>
    <p:notesMasterId r:id="rId34"/>
  </p:notesMasterIdLst>
  <p:handoutMasterIdLst>
    <p:handoutMasterId r:id="rId35"/>
  </p:handoutMasterIdLst>
  <p:sldIdLst>
    <p:sldId id="257" r:id="rId5"/>
    <p:sldId id="405" r:id="rId6"/>
    <p:sldId id="375"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9" r:id="rId20"/>
    <p:sldId id="390" r:id="rId21"/>
    <p:sldId id="391" r:id="rId22"/>
    <p:sldId id="392" r:id="rId23"/>
    <p:sldId id="393" r:id="rId24"/>
    <p:sldId id="394" r:id="rId25"/>
    <p:sldId id="395" r:id="rId26"/>
    <p:sldId id="396" r:id="rId27"/>
    <p:sldId id="404" r:id="rId28"/>
    <p:sldId id="403" r:id="rId29"/>
    <p:sldId id="402" r:id="rId30"/>
    <p:sldId id="400" r:id="rId31"/>
    <p:sldId id="401" r:id="rId32"/>
    <p:sldId id="374"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9948" autoAdjust="0"/>
    <p:restoredTop sz="84848" autoAdjust="0"/>
  </p:normalViewPr>
  <p:slideViewPr>
    <p:cSldViewPr snapToGrid="0" snapToObjects="1">
      <p:cViewPr varScale="1">
        <p:scale>
          <a:sx n="130" d="100"/>
          <a:sy n="130" d="100"/>
        </p:scale>
        <p:origin x="-1440" y="-96"/>
      </p:cViewPr>
      <p:guideLst>
        <p:guide orient="horz" pos="31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41E4D2-B631-074B-8819-120EECC0E31F}" type="datetimeFigureOut">
              <a:rPr lang="en-US" smtClean="0"/>
              <a:pPr/>
              <a:t>9/27/11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D62BDA-EFE8-0349-8B1E-AA7B2D55522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E841783-6963-A14D-928A-5F418BF13891}" type="datetime1">
              <a:rPr lang="en-US"/>
              <a:pPr>
                <a:defRPr/>
              </a:pPr>
              <a:t>9/27/11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E241EB-1EF4-684B-989F-AA2B1A51FC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DC0A6-DE7B-BD4E-8A02-45CEB6FECF2E}" type="slidenum">
              <a:rPr lang="en-US"/>
              <a:pPr/>
              <a:t>3</a:t>
            </a:fld>
            <a:endParaRPr lang="en-US"/>
          </a:p>
        </p:txBody>
      </p:sp>
      <p:sp>
        <p:nvSpPr>
          <p:cNvPr id="695298" name="Rectangle 2"/>
          <p:cNvSpPr>
            <a:spLocks noGrp="1" noRot="1" noChangeAspect="1" noChangeArrowheads="1" noTextEdit="1"/>
          </p:cNvSpPr>
          <p:nvPr>
            <p:ph type="sldImg"/>
          </p:nvPr>
        </p:nvSpPr>
        <p:spPr>
          <a:xfrm>
            <a:off x="1150938" y="690563"/>
            <a:ext cx="4557712" cy="3417887"/>
          </a:xfrm>
          <a:ln/>
        </p:spPr>
      </p:sp>
      <p:sp>
        <p:nvSpPr>
          <p:cNvPr id="695299" name="Rectangle 3"/>
          <p:cNvSpPr>
            <a:spLocks noGrp="1" noChangeArrowheads="1"/>
          </p:cNvSpPr>
          <p:nvPr>
            <p:ph type="body" idx="1"/>
          </p:nvPr>
        </p:nvSpPr>
        <p:spPr>
          <a:xfrm>
            <a:off x="914400" y="4340225"/>
            <a:ext cx="5029200" cy="4116388"/>
          </a:xfrm>
        </p:spPr>
        <p:txBody>
          <a:bodyPr lIns="89566" tIns="44782" rIns="89566" bIns="44782"/>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4F890-8ED6-3F48-B0BC-29E73DE8D2AD}" type="slidenum">
              <a:rPr lang="en-US"/>
              <a:pPr/>
              <a:t>12</a:t>
            </a:fld>
            <a:endParaRPr lang="en-US"/>
          </a:p>
        </p:txBody>
      </p:sp>
      <p:sp>
        <p:nvSpPr>
          <p:cNvPr id="713730" name="Rectangle 2"/>
          <p:cNvSpPr>
            <a:spLocks noGrp="1" noRot="1" noChangeAspect="1" noChangeArrowheads="1" noTextEdit="1"/>
          </p:cNvSpPr>
          <p:nvPr>
            <p:ph type="sldImg"/>
          </p:nvPr>
        </p:nvSpPr>
        <p:spPr>
          <a:xfrm>
            <a:off x="1150938" y="690563"/>
            <a:ext cx="4557712" cy="3417887"/>
          </a:xfrm>
          <a:ln/>
        </p:spPr>
      </p:sp>
      <p:sp>
        <p:nvSpPr>
          <p:cNvPr id="713731"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B978F-6647-2B4E-892A-A9D9EABF7DEB}" type="slidenum">
              <a:rPr lang="en-US"/>
              <a:pPr/>
              <a:t>13</a:t>
            </a:fld>
            <a:endParaRPr lang="en-US"/>
          </a:p>
        </p:txBody>
      </p:sp>
      <p:sp>
        <p:nvSpPr>
          <p:cNvPr id="715778" name="Rectangle 2"/>
          <p:cNvSpPr>
            <a:spLocks noGrp="1" noRot="1" noChangeAspect="1" noChangeArrowheads="1" noTextEdit="1"/>
          </p:cNvSpPr>
          <p:nvPr>
            <p:ph type="sldImg"/>
          </p:nvPr>
        </p:nvSpPr>
        <p:spPr>
          <a:xfrm>
            <a:off x="1150938" y="690563"/>
            <a:ext cx="4557712" cy="3417887"/>
          </a:xfrm>
          <a:ln/>
        </p:spPr>
      </p:sp>
      <p:sp>
        <p:nvSpPr>
          <p:cNvPr id="715779"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CE8F7-32EA-7D43-93E7-C55C1586ABE0}" type="slidenum">
              <a:rPr lang="en-US"/>
              <a:pPr/>
              <a:t>14</a:t>
            </a:fld>
            <a:endParaRPr lang="en-US"/>
          </a:p>
        </p:txBody>
      </p:sp>
      <p:sp>
        <p:nvSpPr>
          <p:cNvPr id="719874" name="Rectangle 2"/>
          <p:cNvSpPr>
            <a:spLocks noGrp="1" noRot="1" noChangeAspect="1" noChangeArrowheads="1" noTextEdit="1"/>
          </p:cNvSpPr>
          <p:nvPr>
            <p:ph type="sldImg"/>
          </p:nvPr>
        </p:nvSpPr>
        <p:spPr>
          <a:xfrm>
            <a:off x="1150938" y="690563"/>
            <a:ext cx="4557712" cy="3417887"/>
          </a:xfrm>
          <a:ln/>
        </p:spPr>
      </p:sp>
      <p:sp>
        <p:nvSpPr>
          <p:cNvPr id="719875"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25C0F-508F-FB44-B9B4-239B5D5E4AED}" type="slidenum">
              <a:rPr lang="en-US"/>
              <a:pPr/>
              <a:t>16</a:t>
            </a:fld>
            <a:endParaRPr lang="en-US"/>
          </a:p>
        </p:txBody>
      </p:sp>
      <p:sp>
        <p:nvSpPr>
          <p:cNvPr id="727042" name="Rectangle 2"/>
          <p:cNvSpPr>
            <a:spLocks noGrp="1" noRot="1" noChangeAspect="1" noChangeArrowheads="1" noTextEdit="1"/>
          </p:cNvSpPr>
          <p:nvPr>
            <p:ph type="sldImg"/>
          </p:nvPr>
        </p:nvSpPr>
        <p:spPr>
          <a:xfrm>
            <a:off x="1150938" y="690563"/>
            <a:ext cx="4557712" cy="3417887"/>
          </a:xfrm>
          <a:ln/>
        </p:spPr>
      </p:sp>
      <p:sp>
        <p:nvSpPr>
          <p:cNvPr id="727043"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ABD87-84AC-A147-B3AA-80E9AD65678A}" type="slidenum">
              <a:rPr lang="en-US"/>
              <a:pPr/>
              <a:t>17</a:t>
            </a:fld>
            <a:endParaRPr lang="en-US"/>
          </a:p>
        </p:txBody>
      </p:sp>
      <p:sp>
        <p:nvSpPr>
          <p:cNvPr id="731138" name="Rectangle 2"/>
          <p:cNvSpPr>
            <a:spLocks noGrp="1" noRot="1" noChangeAspect="1" noChangeArrowheads="1" noTextEdit="1"/>
          </p:cNvSpPr>
          <p:nvPr>
            <p:ph type="sldImg"/>
          </p:nvPr>
        </p:nvSpPr>
        <p:spPr>
          <a:xfrm>
            <a:off x="1150938" y="690563"/>
            <a:ext cx="4557712" cy="3417887"/>
          </a:xfrm>
          <a:ln/>
        </p:spPr>
      </p:sp>
      <p:sp>
        <p:nvSpPr>
          <p:cNvPr id="731139"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72A3B-3BC0-A647-90EA-63F07459E222}" type="slidenum">
              <a:rPr lang="en-US"/>
              <a:pPr/>
              <a:t>18</a:t>
            </a:fld>
            <a:endParaRPr lang="en-US"/>
          </a:p>
        </p:txBody>
      </p:sp>
      <p:sp>
        <p:nvSpPr>
          <p:cNvPr id="737282" name="Rectangle 2"/>
          <p:cNvSpPr>
            <a:spLocks noGrp="1" noRot="1" noChangeAspect="1" noChangeArrowheads="1" noTextEdit="1"/>
          </p:cNvSpPr>
          <p:nvPr>
            <p:ph type="sldImg"/>
          </p:nvPr>
        </p:nvSpPr>
        <p:spPr>
          <a:xfrm>
            <a:off x="1150938" y="690563"/>
            <a:ext cx="4557712" cy="3417887"/>
          </a:xfrm>
          <a:ln/>
        </p:spPr>
      </p:sp>
      <p:sp>
        <p:nvSpPr>
          <p:cNvPr id="737283" name="Rectangle 3"/>
          <p:cNvSpPr>
            <a:spLocks noGrp="1" noChangeArrowheads="1"/>
          </p:cNvSpPr>
          <p:nvPr>
            <p:ph type="body" idx="1"/>
          </p:nvPr>
        </p:nvSpPr>
        <p:spPr>
          <a:xfrm>
            <a:off x="914400" y="4338638"/>
            <a:ext cx="5029200" cy="4117975"/>
          </a:xfrm>
        </p:spPr>
        <p:txBody>
          <a:bodyPr lIns="89561" tIns="44780" rIns="89561" bIns="44780"/>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281C9-D996-3047-8B2F-D1065EFD6FD5}" type="slidenum">
              <a:rPr lang="en-US"/>
              <a:pPr/>
              <a:t>19</a:t>
            </a:fld>
            <a:endParaRPr lang="en-US"/>
          </a:p>
        </p:txBody>
      </p:sp>
      <p:sp>
        <p:nvSpPr>
          <p:cNvPr id="743426" name="Rectangle 2"/>
          <p:cNvSpPr>
            <a:spLocks noGrp="1" noRot="1" noChangeAspect="1" noChangeArrowheads="1" noTextEdit="1"/>
          </p:cNvSpPr>
          <p:nvPr>
            <p:ph type="sldImg"/>
          </p:nvPr>
        </p:nvSpPr>
        <p:spPr>
          <a:xfrm>
            <a:off x="1150938" y="690563"/>
            <a:ext cx="4557712" cy="3417887"/>
          </a:xfrm>
          <a:ln/>
        </p:spPr>
      </p:sp>
      <p:sp>
        <p:nvSpPr>
          <p:cNvPr id="743427" name="Rectangle 3"/>
          <p:cNvSpPr>
            <a:spLocks noGrp="1" noChangeArrowheads="1"/>
          </p:cNvSpPr>
          <p:nvPr>
            <p:ph type="body" idx="1"/>
          </p:nvPr>
        </p:nvSpPr>
        <p:spPr>
          <a:xfrm>
            <a:off x="914400" y="4340225"/>
            <a:ext cx="5029200" cy="4116388"/>
          </a:xfrm>
        </p:spPr>
        <p:txBody>
          <a:bodyPr/>
          <a:lstStyle/>
          <a:p>
            <a:r>
              <a:rPr lang="en-US"/>
              <a:t>Master apprentice in contrast to other kinds of relationships, ex. scientist-observer or parent-child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B3B53-7021-9C42-987C-A849767F808E}" type="slidenum">
              <a:rPr lang="en-US"/>
              <a:pPr/>
              <a:t>20</a:t>
            </a:fld>
            <a:endParaRPr lang="en-US"/>
          </a:p>
        </p:txBody>
      </p:sp>
      <p:sp>
        <p:nvSpPr>
          <p:cNvPr id="745474" name="Rectangle 2"/>
          <p:cNvSpPr>
            <a:spLocks noGrp="1" noRot="1" noChangeAspect="1" noChangeArrowheads="1" noTextEdit="1"/>
          </p:cNvSpPr>
          <p:nvPr>
            <p:ph type="sldImg"/>
          </p:nvPr>
        </p:nvSpPr>
        <p:spPr>
          <a:xfrm>
            <a:off x="1150938" y="690563"/>
            <a:ext cx="4557712" cy="3417887"/>
          </a:xfrm>
          <a:ln/>
        </p:spPr>
      </p:sp>
      <p:sp>
        <p:nvSpPr>
          <p:cNvPr id="745475" name="Rectangle 3"/>
          <p:cNvSpPr>
            <a:spLocks noGrp="1" noChangeArrowheads="1"/>
          </p:cNvSpPr>
          <p:nvPr>
            <p:ph type="body" idx="1"/>
          </p:nvPr>
        </p:nvSpPr>
        <p:spPr>
          <a:xfrm>
            <a:off x="914400" y="4340225"/>
            <a:ext cx="5029200" cy="4116388"/>
          </a:xfrm>
        </p:spPr>
        <p:txBody>
          <a:bodyPr/>
          <a:lstStyle/>
          <a:p>
            <a:r>
              <a:rPr lang="en-US"/>
              <a:t>Master apprentice in contrast to other kinds of relationships, ex. scientist-observer or parent-child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56061D-59AD-874D-9EF1-D9A3E8417537}" type="slidenum">
              <a:rPr lang="en-US"/>
              <a:pPr/>
              <a:t>21</a:t>
            </a:fld>
            <a:endParaRPr lang="en-US"/>
          </a:p>
        </p:txBody>
      </p:sp>
      <p:sp>
        <p:nvSpPr>
          <p:cNvPr id="753666" name="Rectangle 2"/>
          <p:cNvSpPr>
            <a:spLocks noGrp="1" noRot="1" noChangeAspect="1" noChangeArrowheads="1" noTextEdit="1"/>
          </p:cNvSpPr>
          <p:nvPr>
            <p:ph type="sldImg"/>
          </p:nvPr>
        </p:nvSpPr>
        <p:spPr>
          <a:xfrm>
            <a:off x="1150938" y="690563"/>
            <a:ext cx="4557712" cy="3417887"/>
          </a:xfrm>
          <a:ln/>
        </p:spPr>
      </p:sp>
      <p:sp>
        <p:nvSpPr>
          <p:cNvPr id="753667" name="Rectangle 3"/>
          <p:cNvSpPr>
            <a:spLocks noGrp="1" noChangeArrowheads="1"/>
          </p:cNvSpPr>
          <p:nvPr>
            <p:ph type="body" idx="1"/>
          </p:nvPr>
        </p:nvSpPr>
        <p:spPr>
          <a:xfrm>
            <a:off x="914400" y="4340225"/>
            <a:ext cx="5029200" cy="4116388"/>
          </a:xfrm>
        </p:spPr>
        <p:txBody>
          <a:bodyPr lIns="89571" tIns="44785" rIns="89571" bIns="44785"/>
          <a:lstStyle/>
          <a:p>
            <a:r>
              <a:rPr lang="en-US"/>
              <a:t>not there to get a list of questions answered</a:t>
            </a:r>
          </a:p>
          <a:p>
            <a:r>
              <a:rPr lang="en-US"/>
              <a:t>not there to answer their questions either (easy traps to fall into)</a:t>
            </a:r>
          </a:p>
          <a:p>
            <a:r>
              <a:rPr lang="en-US"/>
              <a:t>Contextual inquiry is not an interview, more of an process for understanding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9CBCD-ACB6-6B42-A037-F83681858A98}" type="slidenum">
              <a:rPr lang="en-US"/>
              <a:pPr/>
              <a:t>22</a:t>
            </a:fld>
            <a:endParaRPr lang="en-US"/>
          </a:p>
        </p:txBody>
      </p:sp>
      <p:sp>
        <p:nvSpPr>
          <p:cNvPr id="755714" name="Rectangle 2"/>
          <p:cNvSpPr>
            <a:spLocks noGrp="1" noRot="1" noChangeAspect="1" noChangeArrowheads="1" noTextEdit="1"/>
          </p:cNvSpPr>
          <p:nvPr>
            <p:ph type="sldImg"/>
          </p:nvPr>
        </p:nvSpPr>
        <p:spPr>
          <a:xfrm>
            <a:off x="1150938" y="690563"/>
            <a:ext cx="4557712" cy="3417887"/>
          </a:xfrm>
          <a:ln/>
        </p:spPr>
      </p:sp>
      <p:sp>
        <p:nvSpPr>
          <p:cNvPr id="755715" name="Rectangle 3"/>
          <p:cNvSpPr>
            <a:spLocks noGrp="1" noChangeArrowheads="1"/>
          </p:cNvSpPr>
          <p:nvPr>
            <p:ph type="body" idx="1"/>
          </p:nvPr>
        </p:nvSpPr>
        <p:spPr>
          <a:xfrm>
            <a:off x="914400" y="4340225"/>
            <a:ext cx="5029200" cy="4116388"/>
          </a:xfrm>
        </p:spPr>
        <p:txBody>
          <a:bodyPr lIns="89571" tIns="44785" rIns="89571" bIns="44785"/>
          <a:lstStyle/>
          <a:p>
            <a:r>
              <a:rPr lang="en-US"/>
              <a:t>Turned out that accountability actually means safety for personnel and equipment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64671-A94C-BF4F-81A3-F96A4F0E4A2F}" type="slidenum">
              <a:rPr lang="en-US"/>
              <a:pPr/>
              <a:t>4</a:t>
            </a:fld>
            <a:endParaRPr lang="en-US"/>
          </a:p>
        </p:txBody>
      </p:sp>
      <p:sp>
        <p:nvSpPr>
          <p:cNvPr id="697346" name="Rectangle 2"/>
          <p:cNvSpPr>
            <a:spLocks noGrp="1" noRot="1" noChangeAspect="1" noChangeArrowheads="1" noTextEdit="1"/>
          </p:cNvSpPr>
          <p:nvPr>
            <p:ph type="sldImg"/>
          </p:nvPr>
        </p:nvSpPr>
        <p:spPr>
          <a:xfrm>
            <a:off x="1150938" y="690563"/>
            <a:ext cx="4557712" cy="3417887"/>
          </a:xfrm>
          <a:ln/>
        </p:spPr>
      </p:sp>
      <p:sp>
        <p:nvSpPr>
          <p:cNvPr id="697347" name="Rectangle 3"/>
          <p:cNvSpPr>
            <a:spLocks noGrp="1" noChangeArrowheads="1"/>
          </p:cNvSpPr>
          <p:nvPr>
            <p:ph type="body" idx="1"/>
          </p:nvPr>
        </p:nvSpPr>
        <p:spPr>
          <a:xfrm>
            <a:off x="914400" y="4340225"/>
            <a:ext cx="5029200" cy="4116388"/>
          </a:xfrm>
        </p:spPr>
        <p:txBody>
          <a:bodyPr lIns="89566" tIns="44782" rIns="89566" bIns="44782"/>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A21EE-4BF9-0B4A-AA8F-97E7645B62E0}" type="slidenum">
              <a:rPr lang="en-US"/>
              <a:pPr/>
              <a:t>5</a:t>
            </a:fld>
            <a:endParaRPr lang="en-US"/>
          </a:p>
        </p:txBody>
      </p:sp>
      <p:sp>
        <p:nvSpPr>
          <p:cNvPr id="699394" name="Rectangle 2"/>
          <p:cNvSpPr>
            <a:spLocks noGrp="1" noRot="1" noChangeAspect="1" noChangeArrowheads="1" noTextEdit="1"/>
          </p:cNvSpPr>
          <p:nvPr>
            <p:ph type="sldImg"/>
          </p:nvPr>
        </p:nvSpPr>
        <p:spPr>
          <a:xfrm>
            <a:off x="1150938" y="690563"/>
            <a:ext cx="4557712" cy="3417887"/>
          </a:xfrm>
          <a:ln/>
        </p:spPr>
      </p:sp>
      <p:sp>
        <p:nvSpPr>
          <p:cNvPr id="699395" name="Rectangle 3"/>
          <p:cNvSpPr>
            <a:spLocks noGrp="1" noChangeArrowheads="1"/>
          </p:cNvSpPr>
          <p:nvPr>
            <p:ph type="body" idx="1"/>
          </p:nvPr>
        </p:nvSpPr>
        <p:spPr>
          <a:xfrm>
            <a:off x="914400" y="4340225"/>
            <a:ext cx="5029200" cy="4116388"/>
          </a:xfrm>
        </p:spPr>
        <p:txBody>
          <a:bodyPr lIns="89566" tIns="44782" rIns="89566" bIns="44782"/>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F4693-99E5-0F4A-B499-76B1CE44E5C3}" type="slidenum">
              <a:rPr lang="en-US"/>
              <a:pPr/>
              <a:t>6</a:t>
            </a:fld>
            <a:endParaRPr lang="en-US"/>
          </a:p>
        </p:txBody>
      </p:sp>
      <p:sp>
        <p:nvSpPr>
          <p:cNvPr id="701442" name="Rectangle 2"/>
          <p:cNvSpPr>
            <a:spLocks noGrp="1" noRot="1" noChangeAspect="1" noChangeArrowheads="1" noTextEdit="1"/>
          </p:cNvSpPr>
          <p:nvPr>
            <p:ph type="sldImg"/>
          </p:nvPr>
        </p:nvSpPr>
        <p:spPr>
          <a:xfrm>
            <a:off x="1150938" y="690563"/>
            <a:ext cx="4557712" cy="3417887"/>
          </a:xfrm>
          <a:ln/>
        </p:spPr>
      </p:sp>
      <p:sp>
        <p:nvSpPr>
          <p:cNvPr id="701443" name="Rectangle 3"/>
          <p:cNvSpPr>
            <a:spLocks noGrp="1" noChangeArrowheads="1"/>
          </p:cNvSpPr>
          <p:nvPr>
            <p:ph type="body" idx="1"/>
          </p:nvPr>
        </p:nvSpPr>
        <p:spPr>
          <a:xfrm>
            <a:off x="914400" y="4340225"/>
            <a:ext cx="5029200" cy="4116388"/>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892BE-77E8-874F-A6FD-F70E1399B4EB}" type="slidenum">
              <a:rPr lang="en-US"/>
              <a:pPr/>
              <a:t>7</a:t>
            </a:fld>
            <a:endParaRPr lang="en-US"/>
          </a:p>
        </p:txBody>
      </p:sp>
      <p:sp>
        <p:nvSpPr>
          <p:cNvPr id="703490" name="Rectangle 2"/>
          <p:cNvSpPr>
            <a:spLocks noGrp="1" noRot="1" noChangeAspect="1" noChangeArrowheads="1" noTextEdit="1"/>
          </p:cNvSpPr>
          <p:nvPr>
            <p:ph type="sldImg"/>
          </p:nvPr>
        </p:nvSpPr>
        <p:spPr>
          <a:xfrm>
            <a:off x="1150938" y="690563"/>
            <a:ext cx="4557712" cy="3417887"/>
          </a:xfrm>
          <a:ln/>
        </p:spPr>
      </p:sp>
      <p:sp>
        <p:nvSpPr>
          <p:cNvPr id="703491"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74FB4-7B63-0E48-8873-929967DA4744}" type="slidenum">
              <a:rPr lang="en-US"/>
              <a:pPr/>
              <a:t>8</a:t>
            </a:fld>
            <a:endParaRPr lang="en-US"/>
          </a:p>
        </p:txBody>
      </p:sp>
      <p:sp>
        <p:nvSpPr>
          <p:cNvPr id="705538"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705539" name="Rectangle 3"/>
          <p:cNvSpPr>
            <a:spLocks noGrp="1" noChangeArrowheads="1"/>
          </p:cNvSpPr>
          <p:nvPr>
            <p:ph type="body" idx="1"/>
          </p:nvPr>
        </p:nvSpPr>
        <p:spPr>
          <a:xfrm>
            <a:off x="914400" y="4340225"/>
            <a:ext cx="5029200" cy="4116388"/>
          </a:xfrm>
          <a:ln/>
        </p:spPr>
        <p:txBody>
          <a:bodyPr lIns="91747" tIns="46652" rIns="91747" bIns="46652"/>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A378B-B315-4144-8EC7-61A4A2E41C03}" type="slidenum">
              <a:rPr lang="en-US"/>
              <a:pPr/>
              <a:t>9</a:t>
            </a:fld>
            <a:endParaRPr lang="en-US"/>
          </a:p>
        </p:txBody>
      </p:sp>
      <p:sp>
        <p:nvSpPr>
          <p:cNvPr id="707586" name="Rectangle 2"/>
          <p:cNvSpPr>
            <a:spLocks noGrp="1" noRot="1" noChangeAspect="1" noChangeArrowheads="1" noTextEdit="1"/>
          </p:cNvSpPr>
          <p:nvPr>
            <p:ph type="sldImg"/>
          </p:nvPr>
        </p:nvSpPr>
        <p:spPr>
          <a:xfrm>
            <a:off x="1150938" y="690563"/>
            <a:ext cx="4557712" cy="3417887"/>
          </a:xfrm>
          <a:ln/>
        </p:spPr>
      </p:sp>
      <p:sp>
        <p:nvSpPr>
          <p:cNvPr id="707587"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10442-44E5-074F-B2FB-39C905847863}" type="slidenum">
              <a:rPr lang="en-US"/>
              <a:pPr/>
              <a:t>10</a:t>
            </a:fld>
            <a:endParaRPr lang="en-US"/>
          </a:p>
        </p:txBody>
      </p:sp>
      <p:sp>
        <p:nvSpPr>
          <p:cNvPr id="709634" name="Rectangle 2"/>
          <p:cNvSpPr>
            <a:spLocks noGrp="1" noRot="1" noChangeAspect="1" noChangeArrowheads="1" noTextEdit="1"/>
          </p:cNvSpPr>
          <p:nvPr>
            <p:ph type="sldImg"/>
          </p:nvPr>
        </p:nvSpPr>
        <p:spPr>
          <a:xfrm>
            <a:off x="1150938" y="690563"/>
            <a:ext cx="4557712" cy="3417887"/>
          </a:xfrm>
          <a:ln/>
        </p:spPr>
      </p:sp>
      <p:sp>
        <p:nvSpPr>
          <p:cNvPr id="709635"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D0FD6-B3FF-9744-9569-EE58ED0C99B4}" type="slidenum">
              <a:rPr lang="en-US"/>
              <a:pPr/>
              <a:t>11</a:t>
            </a:fld>
            <a:endParaRPr lang="en-US"/>
          </a:p>
        </p:txBody>
      </p:sp>
      <p:sp>
        <p:nvSpPr>
          <p:cNvPr id="711682" name="Rectangle 2"/>
          <p:cNvSpPr>
            <a:spLocks noGrp="1" noRot="1" noChangeAspect="1" noChangeArrowheads="1" noTextEdit="1"/>
          </p:cNvSpPr>
          <p:nvPr>
            <p:ph type="sldImg"/>
          </p:nvPr>
        </p:nvSpPr>
        <p:spPr>
          <a:xfrm>
            <a:off x="1150938" y="690563"/>
            <a:ext cx="4557712" cy="3417887"/>
          </a:xfrm>
          <a:ln/>
        </p:spPr>
      </p:sp>
      <p:sp>
        <p:nvSpPr>
          <p:cNvPr id="711683" name="Rectangle 3"/>
          <p:cNvSpPr>
            <a:spLocks noGrp="1" noChangeArrowheads="1"/>
          </p:cNvSpPr>
          <p:nvPr>
            <p:ph type="body" idx="1"/>
          </p:nvPr>
        </p:nvSpPr>
        <p:spPr>
          <a:xfrm>
            <a:off x="914400" y="4340225"/>
            <a:ext cx="5029200" cy="4116388"/>
          </a:xfrm>
        </p:spPr>
        <p:txBody>
          <a:bodyPr lIns="89571" tIns="44785" rIns="89571" bIns="4478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and Vertical Text">
    <p:bg bwMode="blackGray">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7" descr="cups-large-square"/>
          <p:cNvPicPr>
            <a:picLocks noChangeAspect="1" noChangeArrowheads="1"/>
          </p:cNvPicPr>
          <p:nvPr/>
        </p:nvPicPr>
        <p:blipFill>
          <a:blip r:embed="rId2"/>
          <a:srcRect l="6383" t="4315" r="6831" b="4405"/>
          <a:stretch>
            <a:fillRect/>
          </a:stretch>
        </p:blipFill>
        <p:spPr bwMode="auto">
          <a:xfrm>
            <a:off x="2841625" y="581025"/>
            <a:ext cx="3473450" cy="3654425"/>
          </a:xfrm>
          <a:prstGeom prst="rect">
            <a:avLst/>
          </a:prstGeom>
          <a:noFill/>
          <a:ln w="9525">
            <a:noFill/>
            <a:miter lim="800000"/>
            <a:headEnd/>
            <a:tailEnd/>
          </a:ln>
        </p:spPr>
      </p:pic>
      <p:sp>
        <p:nvSpPr>
          <p:cNvPr id="4" name="Rectangle 3"/>
          <p:cNvSpPr>
            <a:spLocks noChangeArrowheads="1"/>
          </p:cNvSpPr>
          <p:nvPr/>
        </p:nvSpPr>
        <p:spPr bwMode="white">
          <a:xfrm>
            <a:off x="1703388" y="4379913"/>
            <a:ext cx="5735637" cy="1600200"/>
          </a:xfrm>
          <a:prstGeom prst="rect">
            <a:avLst/>
          </a:prstGeom>
          <a:noFill/>
          <a:ln w="9525">
            <a:noFill/>
            <a:miter lim="800000"/>
            <a:headEnd/>
            <a:tailEnd/>
          </a:ln>
        </p:spPr>
        <p:txBody>
          <a:bodyPr>
            <a:prstTxWarp prst="textNoShape">
              <a:avLst/>
            </a:prstTxWarp>
            <a:spAutoFit/>
          </a:bodyPr>
          <a:lstStyle/>
          <a:p>
            <a:pPr algn="ctr" eaLnBrk="0" hangingPunct="0">
              <a:defRPr/>
            </a:pPr>
            <a:r>
              <a:rPr lang="en-US" sz="2800" dirty="0" err="1" smtClean="0">
                <a:solidFill>
                  <a:schemeClr val="bg1"/>
                </a:solidFill>
                <a:latin typeface="+mj-lt"/>
                <a:ea typeface="ＭＳ Ｐゴシック" pitchFamily="-65" charset="-128"/>
                <a:cs typeface="ＭＳ Ｐゴシック" pitchFamily="-65" charset="-128"/>
              </a:rPr>
              <a:t>C</a:t>
            </a:r>
            <a:r>
              <a:rPr lang="en-US" sz="2800" dirty="0" err="1" smtClean="0">
                <a:solidFill>
                  <a:schemeClr val="accent2"/>
                </a:solidFill>
                <a:latin typeface="+mj-lt"/>
                <a:ea typeface="ＭＳ Ｐゴシック" pitchFamily="-65" charset="-128"/>
                <a:cs typeface="ＭＳ Ｐゴシック" pitchFamily="-65" charset="-128"/>
              </a:rPr>
              <a:t>ylab</a:t>
            </a:r>
            <a:r>
              <a:rPr lang="en-US" sz="2800" dirty="0" smtClean="0">
                <a:solidFill>
                  <a:schemeClr val="accent2"/>
                </a:solidFill>
                <a:latin typeface="+mj-lt"/>
                <a:ea typeface="ＭＳ Ｐゴシック" pitchFamily="-65" charset="-128"/>
                <a:cs typeface="ＭＳ Ｐゴシック" pitchFamily="-65" charset="-128"/>
              </a:rPr>
              <a:t> </a:t>
            </a:r>
            <a:r>
              <a:rPr lang="en-US" sz="2800" dirty="0">
                <a:solidFill>
                  <a:schemeClr val="bg1"/>
                </a:solidFill>
                <a:latin typeface="+mj-lt"/>
                <a:ea typeface="ＭＳ Ｐゴシック" pitchFamily="-65" charset="-128"/>
                <a:cs typeface="ＭＳ Ｐゴシック" pitchFamily="-65" charset="-128"/>
              </a:rPr>
              <a:t>U</a:t>
            </a:r>
            <a:r>
              <a:rPr lang="en-US" sz="2800" dirty="0">
                <a:solidFill>
                  <a:schemeClr val="accent2"/>
                </a:solidFill>
                <a:latin typeface="+mj-lt"/>
                <a:ea typeface="ＭＳ Ｐゴシック" pitchFamily="-65" charset="-128"/>
                <a:cs typeface="ＭＳ Ｐゴシック" pitchFamily="-65" charset="-128"/>
              </a:rPr>
              <a:t>sable </a:t>
            </a:r>
            <a:r>
              <a:rPr lang="en-US" sz="2800" dirty="0">
                <a:solidFill>
                  <a:schemeClr val="bg1"/>
                </a:solidFill>
                <a:latin typeface="+mj-lt"/>
                <a:ea typeface="ＭＳ Ｐゴシック" pitchFamily="-65" charset="-128"/>
                <a:cs typeface="ＭＳ Ｐゴシック" pitchFamily="-65" charset="-128"/>
              </a:rPr>
              <a:t>P</a:t>
            </a:r>
            <a:r>
              <a:rPr lang="en-US" sz="2800" dirty="0">
                <a:solidFill>
                  <a:schemeClr val="accent2"/>
                </a:solidFill>
                <a:latin typeface="+mj-lt"/>
                <a:ea typeface="ＭＳ Ｐゴシック" pitchFamily="-65" charset="-128"/>
                <a:cs typeface="ＭＳ Ｐゴシック" pitchFamily="-65" charset="-128"/>
              </a:rPr>
              <a:t>rivacy and </a:t>
            </a:r>
            <a:r>
              <a:rPr lang="en-US" sz="2800" dirty="0">
                <a:solidFill>
                  <a:schemeClr val="bg1"/>
                </a:solidFill>
                <a:latin typeface="+mj-lt"/>
                <a:ea typeface="ＭＳ Ｐゴシック" pitchFamily="-65" charset="-128"/>
                <a:cs typeface="ＭＳ Ｐゴシック" pitchFamily="-65" charset="-128"/>
              </a:rPr>
              <a:t>S</a:t>
            </a:r>
            <a:r>
              <a:rPr lang="en-US" sz="2800" dirty="0">
                <a:solidFill>
                  <a:schemeClr val="accent2"/>
                </a:solidFill>
                <a:latin typeface="+mj-lt"/>
                <a:ea typeface="ＭＳ Ｐゴシック" pitchFamily="-65" charset="-128"/>
                <a:cs typeface="ＭＳ Ｐゴシック" pitchFamily="-65" charset="-128"/>
              </a:rPr>
              <a:t>ecurity Laboratory</a:t>
            </a:r>
            <a:r>
              <a:rPr lang="en-US" sz="2800" b="1" dirty="0">
                <a:solidFill>
                  <a:schemeClr val="bg1"/>
                </a:solidFill>
                <a:latin typeface="+mj-lt"/>
                <a:ea typeface="ＭＳ Ｐゴシック" pitchFamily="-65" charset="-128"/>
                <a:cs typeface="ＭＳ Ｐゴシック" pitchFamily="-65" charset="-128"/>
              </a:rPr>
              <a:t/>
            </a:r>
            <a:br>
              <a:rPr lang="en-US" sz="2800" b="1" dirty="0">
                <a:solidFill>
                  <a:schemeClr val="bg1"/>
                </a:solidFill>
                <a:latin typeface="+mj-lt"/>
                <a:ea typeface="ＭＳ Ｐゴシック" pitchFamily="-65" charset="-128"/>
                <a:cs typeface="ＭＳ Ｐゴシック" pitchFamily="-65" charset="-128"/>
              </a:rPr>
            </a:br>
            <a:r>
              <a:rPr lang="en-US" sz="1200" b="1" dirty="0">
                <a:solidFill>
                  <a:schemeClr val="bg1"/>
                </a:solidFill>
                <a:latin typeface="+mj-lt"/>
                <a:ea typeface="ＭＳ Ｐゴシック" pitchFamily="-65" charset="-128"/>
                <a:cs typeface="ＭＳ Ｐゴシック" pitchFamily="-65" charset="-128"/>
              </a:rPr>
              <a:t/>
            </a:r>
            <a:br>
              <a:rPr lang="en-US" sz="1200" b="1" dirty="0">
                <a:solidFill>
                  <a:schemeClr val="bg1"/>
                </a:solidFill>
                <a:latin typeface="+mj-lt"/>
                <a:ea typeface="ＭＳ Ｐゴシック" pitchFamily="-65" charset="-128"/>
                <a:cs typeface="ＭＳ Ｐゴシック" pitchFamily="-65" charset="-128"/>
              </a:rPr>
            </a:br>
            <a:r>
              <a:rPr lang="en-US" sz="2800" dirty="0">
                <a:solidFill>
                  <a:schemeClr val="bg1"/>
                </a:solidFill>
                <a:latin typeface="+mj-lt"/>
                <a:ea typeface="ＭＳ Ｐゴシック" pitchFamily="-65" charset="-128"/>
                <a:cs typeface="ＭＳ Ｐゴシック" pitchFamily="-65" charset="-128"/>
              </a:rPr>
              <a:t>http://</a:t>
            </a:r>
            <a:r>
              <a:rPr lang="en-US" sz="2800" dirty="0" err="1">
                <a:solidFill>
                  <a:schemeClr val="bg1"/>
                </a:solidFill>
                <a:latin typeface="+mj-lt"/>
                <a:ea typeface="ＭＳ Ｐゴシック" pitchFamily="-65" charset="-128"/>
                <a:cs typeface="ＭＳ Ｐゴシック" pitchFamily="-65" charset="-128"/>
              </a:rPr>
              <a:t>cups.cs.cmu.edu</a:t>
            </a:r>
            <a:r>
              <a:rPr lang="en-US" sz="2800" dirty="0">
                <a:solidFill>
                  <a:schemeClr val="bg1"/>
                </a:solidFill>
                <a:latin typeface="+mj-lt"/>
                <a:ea typeface="ＭＳ Ｐゴシック" pitchFamily="-65" charset="-128"/>
                <a:cs typeface="ＭＳ Ｐゴシック" pitchFamily="-65" charset="-128"/>
              </a:rPr>
              <a:t>/</a:t>
            </a:r>
          </a:p>
        </p:txBody>
      </p:sp>
      <p:pic>
        <p:nvPicPr>
          <p:cNvPr id="5" name="Picture 9" descr="carnegiemellon-white"/>
          <p:cNvPicPr>
            <a:picLocks noChangeAspect="1" noChangeArrowheads="1"/>
          </p:cNvPicPr>
          <p:nvPr/>
        </p:nvPicPr>
        <p:blipFill>
          <a:blip r:embed="rId3"/>
          <a:srcRect l="545" t="3131" r="818" b="3131"/>
          <a:stretch>
            <a:fillRect/>
          </a:stretch>
        </p:blipFill>
        <p:spPr bwMode="auto">
          <a:xfrm>
            <a:off x="3516313" y="6196013"/>
            <a:ext cx="2101850" cy="34607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0034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432175"/>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10" descr="carnegiemellon-red"/>
          <p:cNvPicPr>
            <a:picLocks noChangeAspect="1" noChangeArrowheads="1"/>
          </p:cNvPicPr>
          <p:nvPr/>
        </p:nvPicPr>
        <p:blipFill>
          <a:blip r:embed="rId2"/>
          <a:srcRect/>
          <a:stretch>
            <a:fillRect/>
          </a:stretch>
        </p:blipFill>
        <p:spPr bwMode="invGray">
          <a:xfrm>
            <a:off x="5670550" y="5410200"/>
            <a:ext cx="1682750" cy="274638"/>
          </a:xfrm>
          <a:prstGeom prst="rect">
            <a:avLst/>
          </a:prstGeom>
          <a:noFill/>
          <a:ln w="9525">
            <a:noFill/>
            <a:miter lim="800000"/>
            <a:headEnd/>
            <a:tailEnd/>
          </a:ln>
        </p:spPr>
      </p:pic>
      <p:sp>
        <p:nvSpPr>
          <p:cNvPr id="7" name="Line 11"/>
          <p:cNvSpPr>
            <a:spLocks noChangeShapeType="1"/>
          </p:cNvSpPr>
          <p:nvPr/>
        </p:nvSpPr>
        <p:spPr bwMode="invGray">
          <a:xfrm>
            <a:off x="5524500" y="5638800"/>
            <a:ext cx="76200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8" name="Line 12"/>
          <p:cNvSpPr>
            <a:spLocks noChangeShapeType="1"/>
          </p:cNvSpPr>
          <p:nvPr/>
        </p:nvSpPr>
        <p:spPr bwMode="invGray">
          <a:xfrm>
            <a:off x="6457950" y="5638800"/>
            <a:ext cx="2087563"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9" name="Line 13"/>
          <p:cNvSpPr>
            <a:spLocks noChangeShapeType="1"/>
          </p:cNvSpPr>
          <p:nvPr/>
        </p:nvSpPr>
        <p:spPr bwMode="invGray">
          <a:xfrm>
            <a:off x="2667000" y="5638800"/>
            <a:ext cx="29273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0" name="Line 14"/>
          <p:cNvSpPr>
            <a:spLocks noChangeShapeType="1"/>
          </p:cNvSpPr>
          <p:nvPr/>
        </p:nvSpPr>
        <p:spPr bwMode="invGray">
          <a:xfrm>
            <a:off x="590550" y="5638800"/>
            <a:ext cx="1238250" cy="0"/>
          </a:xfrm>
          <a:prstGeom prst="line">
            <a:avLst/>
          </a:prstGeom>
          <a:noFill/>
          <a:ln w="19050">
            <a:solidFill>
              <a:schemeClr val="accent2"/>
            </a:solidFill>
            <a:round/>
            <a:headEnd/>
            <a:tailEnd/>
          </a:ln>
          <a:effectLst/>
        </p:spPr>
        <p:txBody>
          <a:bodyPr wrap="none" anchor="ctr">
            <a:prstTxWarp prst="textNoShape">
              <a:avLst/>
            </a:prstTxWarp>
          </a:bodyPr>
          <a:lstStyle/>
          <a:p>
            <a:pPr eaLnBrk="0" hangingPunct="0">
              <a:defRPr/>
            </a:pPr>
            <a:endParaRPr lang="en-US">
              <a:latin typeface="Times" charset="0"/>
              <a:ea typeface="+mn-ea"/>
              <a:cs typeface="+mn-cs"/>
            </a:endParaRPr>
          </a:p>
        </p:txBody>
      </p:sp>
      <p:sp>
        <p:nvSpPr>
          <p:cNvPr id="11" name="Rectangle 10"/>
          <p:cNvSpPr/>
          <p:nvPr/>
        </p:nvSpPr>
        <p:spPr bwMode="invGray">
          <a:xfrm>
            <a:off x="0" y="6257925"/>
            <a:ext cx="9144000" cy="60007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8" descr="cups-2in"/>
          <p:cNvPicPr>
            <a:picLocks noChangeAspect="1" noChangeArrowheads="1"/>
          </p:cNvPicPr>
          <p:nvPr/>
        </p:nvPicPr>
        <p:blipFill>
          <a:blip r:embed="rId3"/>
          <a:srcRect l="2315" r="1620"/>
          <a:stretch>
            <a:fillRect/>
          </a:stretch>
        </p:blipFill>
        <p:spPr bwMode="invGray">
          <a:xfrm>
            <a:off x="1676400" y="5181600"/>
            <a:ext cx="1317625" cy="1371600"/>
          </a:xfrm>
          <a:prstGeom prst="rect">
            <a:avLst/>
          </a:prstGeom>
          <a:noFill/>
          <a:ln w="9525">
            <a:noFill/>
            <a:miter lim="800000"/>
            <a:headEnd/>
            <a:tailEnd/>
          </a:ln>
        </p:spPr>
      </p:pic>
      <p:sp>
        <p:nvSpPr>
          <p:cNvPr id="5" name="Rectangle 4"/>
          <p:cNvSpPr>
            <a:spLocks noChangeArrowheads="1"/>
          </p:cNvSpPr>
          <p:nvPr/>
        </p:nvSpPr>
        <p:spPr bwMode="invGray">
          <a:xfrm>
            <a:off x="3016250" y="5716588"/>
            <a:ext cx="5791200" cy="707886"/>
          </a:xfrm>
          <a:prstGeom prst="rect">
            <a:avLst/>
          </a:prstGeom>
          <a:noFill/>
          <a:ln w="9525">
            <a:noFill/>
            <a:miter lim="800000"/>
            <a:headEnd/>
            <a:tailEnd/>
          </a:ln>
          <a:effectLst/>
        </p:spPr>
        <p:txBody>
          <a:bodyPr wrap="square">
            <a:prstTxWarp prst="textNoShape">
              <a:avLst/>
            </a:prstTxWarp>
            <a:spAutoFit/>
          </a:bodyPr>
          <a:lstStyle/>
          <a:p>
            <a:pPr eaLnBrk="0" hangingPunct="0">
              <a:defRPr/>
            </a:pPr>
            <a:r>
              <a:rPr lang="en-US" sz="2000" b="1" dirty="0" smtClean="0">
                <a:latin typeface="Arial Black" charset="0"/>
                <a:ea typeface="+mn-ea"/>
                <a:cs typeface="+mn-cs"/>
              </a:rPr>
              <a:t>C</a:t>
            </a:r>
            <a:r>
              <a:rPr lang="en-US" sz="2000" dirty="0" smtClean="0">
                <a:solidFill>
                  <a:srgbClr val="357EFF"/>
                </a:solidFill>
                <a:ea typeface="+mn-ea"/>
                <a:cs typeface="+mn-cs"/>
              </a:rPr>
              <a:t>yLab</a:t>
            </a:r>
            <a:r>
              <a:rPr lang="en-US" sz="2000" dirty="0" smtClean="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U</a:t>
            </a:r>
            <a:r>
              <a:rPr lang="en-US" sz="2000" dirty="0">
                <a:solidFill>
                  <a:srgbClr val="357EFF"/>
                </a:solidFill>
                <a:ea typeface="+mn-ea"/>
                <a:cs typeface="+mn-cs"/>
              </a:rPr>
              <a:t>sable</a:t>
            </a:r>
            <a:r>
              <a:rPr lang="en-US" sz="2000" dirty="0">
                <a:solidFill>
                  <a:schemeClr val="accent2"/>
                </a:solidFill>
                <a:latin typeface="Arial Black" charset="0"/>
                <a:ea typeface="+mn-ea"/>
                <a:cs typeface="+mn-cs"/>
              </a:rPr>
              <a:t> </a:t>
            </a:r>
            <a:r>
              <a:rPr lang="en-US" sz="2000" b="1" dirty="0">
                <a:solidFill>
                  <a:srgbClr val="FFFFFF"/>
                </a:solidFill>
                <a:latin typeface="Arial Black" charset="0"/>
                <a:ea typeface="+mn-ea"/>
                <a:cs typeface="+mn-cs"/>
              </a:rPr>
              <a:t>P</a:t>
            </a:r>
            <a:r>
              <a:rPr lang="en-US" sz="2000" dirty="0">
                <a:solidFill>
                  <a:srgbClr val="357EFF"/>
                </a:solidFill>
                <a:ea typeface="+mn-ea"/>
                <a:cs typeface="+mn-cs"/>
              </a:rPr>
              <a:t>rivacy</a:t>
            </a:r>
            <a:r>
              <a:rPr lang="en-US" sz="2000" dirty="0">
                <a:solidFill>
                  <a:schemeClr val="accent2"/>
                </a:solidFill>
                <a:ea typeface="+mn-ea"/>
                <a:cs typeface="+mn-cs"/>
              </a:rPr>
              <a:t> </a:t>
            </a:r>
            <a:r>
              <a:rPr lang="en-US" sz="2000" dirty="0">
                <a:solidFill>
                  <a:srgbClr val="357EFF"/>
                </a:solidFill>
                <a:ea typeface="+mn-ea"/>
                <a:cs typeface="+mn-cs"/>
              </a:rPr>
              <a:t>and</a:t>
            </a:r>
            <a:r>
              <a:rPr lang="en-US" sz="2000" dirty="0">
                <a:solidFill>
                  <a:srgbClr val="357EFF"/>
                </a:solidFill>
                <a:latin typeface="Arial Black" charset="0"/>
                <a:ea typeface="+mn-ea"/>
                <a:cs typeface="+mn-cs"/>
              </a:rPr>
              <a:t> </a:t>
            </a:r>
            <a:r>
              <a:rPr lang="en-US" sz="2000" b="1" dirty="0">
                <a:solidFill>
                  <a:srgbClr val="FFFFFF"/>
                </a:solidFill>
                <a:latin typeface="Arial Black" charset="0"/>
                <a:ea typeface="+mn-ea"/>
                <a:cs typeface="+mn-cs"/>
              </a:rPr>
              <a:t>S</a:t>
            </a:r>
            <a:r>
              <a:rPr lang="en-US" sz="2000" dirty="0">
                <a:solidFill>
                  <a:srgbClr val="357EFF"/>
                </a:solidFill>
                <a:ea typeface="+mn-ea"/>
                <a:cs typeface="+mn-cs"/>
              </a:rPr>
              <a:t>ecurity</a:t>
            </a:r>
            <a:r>
              <a:rPr lang="en-US" sz="2000" dirty="0">
                <a:solidFill>
                  <a:schemeClr val="accent2"/>
                </a:solidFill>
                <a:latin typeface="Arial Black" charset="0"/>
                <a:ea typeface="+mn-ea"/>
                <a:cs typeface="+mn-cs"/>
              </a:rPr>
              <a:t> </a:t>
            </a:r>
            <a:r>
              <a:rPr lang="en-US" sz="2000" dirty="0">
                <a:solidFill>
                  <a:srgbClr val="357EFF"/>
                </a:solidFill>
                <a:ea typeface="+mn-ea"/>
                <a:cs typeface="+mn-cs"/>
              </a:rPr>
              <a:t>Laboratory</a:t>
            </a:r>
            <a:r>
              <a:rPr lang="en-US" sz="2000" b="1" dirty="0">
                <a:solidFill>
                  <a:schemeClr val="bg1"/>
                </a:solidFill>
                <a:latin typeface="Trebuchet MS" charset="0"/>
                <a:ea typeface="+mn-ea"/>
                <a:cs typeface="+mn-cs"/>
              </a:rPr>
              <a:t/>
            </a:r>
            <a:br>
              <a:rPr lang="en-US" sz="2000" b="1" dirty="0">
                <a:solidFill>
                  <a:schemeClr val="bg1"/>
                </a:solidFill>
                <a:latin typeface="Trebuchet MS" charset="0"/>
                <a:ea typeface="+mn-ea"/>
                <a:cs typeface="+mn-cs"/>
              </a:rPr>
            </a:br>
            <a:r>
              <a:rPr lang="en-US" sz="2000" dirty="0">
                <a:solidFill>
                  <a:srgbClr val="FFFFFF"/>
                </a:solidFill>
                <a:latin typeface="+mj-lt"/>
                <a:ea typeface="+mn-ea"/>
                <a:cs typeface="+mn-cs"/>
              </a:rPr>
              <a:t>http://</a:t>
            </a:r>
            <a:r>
              <a:rPr lang="en-US" sz="2000" dirty="0" err="1">
                <a:solidFill>
                  <a:srgbClr val="FFFFFF"/>
                </a:solidFill>
                <a:latin typeface="+mj-lt"/>
                <a:ea typeface="+mn-ea"/>
                <a:cs typeface="+mn-cs"/>
              </a:rPr>
              <a:t>cups.cs.cmu.edu</a:t>
            </a:r>
            <a:r>
              <a:rPr lang="en-US" sz="2000" dirty="0">
                <a:solidFill>
                  <a:srgbClr val="FFFFFF"/>
                </a:solidFill>
                <a:latin typeface="+mj-lt"/>
                <a:ea typeface="+mn-ea"/>
                <a:cs typeface="+mn-cs"/>
              </a:rPr>
              <a:t>/</a:t>
            </a:r>
            <a:endParaRPr lang="en-US" sz="2000" b="1" dirty="0">
              <a:solidFill>
                <a:srgbClr val="FFFFFF"/>
              </a:solidFill>
              <a:latin typeface="+mj-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104457" name="Picture 9"/>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4450" name="Rectangle 2"/>
          <p:cNvSpPr>
            <a:spLocks noGrp="1" noChangeArrowheads="1"/>
          </p:cNvSpPr>
          <p:nvPr>
            <p:ph type="ctrTitle"/>
          </p:nvPr>
        </p:nvSpPr>
        <p:spPr>
          <a:xfrm>
            <a:off x="685800" y="2130425"/>
            <a:ext cx="7772400" cy="1470025"/>
          </a:xfrm>
        </p:spPr>
        <p:txBody>
          <a:bodyPr anchor="ctr"/>
          <a:lstStyle>
            <a:lvl1pPr>
              <a:defRPr/>
            </a:lvl1pPr>
          </a:lstStyle>
          <a:p>
            <a:r>
              <a:rPr lang="en-US"/>
              <a:t>Click to edit Master title style</a:t>
            </a:r>
          </a:p>
        </p:txBody>
      </p:sp>
      <p:sp>
        <p:nvSpPr>
          <p:cNvPr id="1044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4452"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104453"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104454" name="Rectangle 6"/>
          <p:cNvSpPr>
            <a:spLocks noGrp="1" noChangeArrowheads="1"/>
          </p:cNvSpPr>
          <p:nvPr>
            <p:ph type="sldNum" sz="quarter" idx="4"/>
          </p:nvPr>
        </p:nvSpPr>
        <p:spPr/>
        <p:txBody>
          <a:bodyPr/>
          <a:lstStyle>
            <a:lvl1pPr>
              <a:defRPr>
                <a:solidFill>
                  <a:schemeClr val="tx1"/>
                </a:solidFill>
              </a:defRPr>
            </a:lvl1pPr>
          </a:lstStyle>
          <a:p>
            <a:fld id="{7C4714C4-F0A6-B740-9583-10F383AAB2FA}" type="slidenum">
              <a:rPr lang="en-US"/>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smtClean="0"/>
            </a:lvl1pPr>
          </a:lstStyle>
          <a:p>
            <a:fld id="{D5EEADCA-5AD6-924E-9C12-6C3134F6B2D7}" type="slidenum">
              <a:rPr lang="en-US"/>
              <a:pPr/>
              <a:t>‹#›</a:t>
            </a:fld>
            <a:endParaRPr lang="en-US"/>
          </a:p>
        </p:txBody>
      </p:sp>
      <p:sp>
        <p:nvSpPr>
          <p:cNvPr id="7" name="TextBox 6"/>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136906C-44BE-F74C-8D36-927136397EDA}"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136906C-44BE-F74C-8D36-927136397ED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7338"/>
            <a:ext cx="41529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557338"/>
            <a:ext cx="4152900"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80092AC-8350-4A4D-B18D-5D1D42394ECB}"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16A2E5B-F6E6-4243-94D5-B5A4951F50AA}" type="slidenum">
              <a:rPr lang="en-US"/>
              <a:pPr/>
              <a:t>‹#›</a:t>
            </a:fld>
            <a:endParaRPr lang="en-US"/>
          </a:p>
        </p:txBody>
      </p:sp>
      <p:sp>
        <p:nvSpPr>
          <p:cNvPr id="10" name="TextBox 9"/>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EAB30A8F-1AAF-E84A-BC63-8C9DAE17ADBA}" type="slidenum">
              <a:rPr lang="en-US"/>
              <a:pPr/>
              <a:t>‹#›</a:t>
            </a:fld>
            <a:endParaRPr lang="en-US"/>
          </a:p>
        </p:txBody>
      </p:sp>
      <p:sp>
        <p:nvSpPr>
          <p:cNvPr id="6" name="TextBox 5"/>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EC88048-0630-7D49-8B0F-931C3CAC4137}" type="slidenum">
              <a:rPr lang="en-US"/>
              <a:pPr/>
              <a:t>‹#›</a:t>
            </a:fld>
            <a:endParaRPr lang="en-US"/>
          </a:p>
        </p:txBody>
      </p:sp>
      <p:sp>
        <p:nvSpPr>
          <p:cNvPr id="5" name="TextBox 4"/>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4BD643D-CE86-CA47-B29C-DDB66D458957}"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9BE8695-C0FA-C840-9A10-F7943DB31245}"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A508E6A-7D94-E442-A6E3-83C037D89BF4}"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33375"/>
            <a:ext cx="2114550" cy="5759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191250" cy="5759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45EC99C-7328-B443-BB78-5E7E63AA1831}"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557338"/>
            <a:ext cx="4152900" cy="4535487"/>
          </a:xfrm>
        </p:spPr>
        <p:txBody>
          <a:bodyPr/>
          <a:lstStyle/>
          <a:p>
            <a:endParaRPr lang="en-US"/>
          </a:p>
        </p:txBody>
      </p:sp>
      <p:sp>
        <p:nvSpPr>
          <p:cNvPr id="4" name="Text Placeholder 3"/>
          <p:cNvSpPr>
            <a:spLocks noGrp="1"/>
          </p:cNvSpPr>
          <p:nvPr>
            <p:ph type="body" sz="half" idx="2"/>
          </p:nvPr>
        </p:nvSpPr>
        <p:spPr>
          <a:xfrm>
            <a:off x="47625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C669ACE8-16CD-2B42-ADE4-971F824DF27D}"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557338"/>
            <a:ext cx="41529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900488"/>
            <a:ext cx="41529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DCE9A4C9-6BF0-8041-86AE-9CB2471E6E97}" type="slidenum">
              <a:rPr lang="en-US"/>
              <a:pPr/>
              <a:t>‹#›</a:t>
            </a:fld>
            <a:endParaRPr lang="en-US"/>
          </a:p>
        </p:txBody>
      </p:sp>
      <p:sp>
        <p:nvSpPr>
          <p:cNvPr id="9" name="TextBox 8"/>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557338"/>
            <a:ext cx="4152900" cy="4535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A03E874D-7278-DE40-A25F-4AFDC176F78B}"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458200" cy="711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7338"/>
            <a:ext cx="84582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00488"/>
            <a:ext cx="8458200" cy="219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8B393BD7-F502-3B4E-838F-DA8E4D521A80}" type="slidenum">
              <a:rPr lang="en-US"/>
              <a:pPr/>
              <a:t>‹#›</a:t>
            </a:fld>
            <a:endParaRPr lang="en-US"/>
          </a:p>
        </p:txBody>
      </p:sp>
      <p:sp>
        <p:nvSpPr>
          <p:cNvPr id="8" name="TextBox 7"/>
          <p:cNvSpPr txBox="1"/>
          <p:nvPr userDrawn="1"/>
        </p:nvSpPr>
        <p:spPr>
          <a:xfrm>
            <a:off x="60357" y="6545906"/>
            <a:ext cx="3267368" cy="276999"/>
          </a:xfrm>
          <a:prstGeom prst="rect">
            <a:avLst/>
          </a:prstGeom>
          <a:noFill/>
        </p:spPr>
        <p:txBody>
          <a:bodyPr wrap="square" rtlCol="0">
            <a:spAutoFit/>
          </a:bodyPr>
          <a:lstStyle/>
          <a:p>
            <a:pPr algn="l"/>
            <a:r>
              <a:rPr lang="en-US" sz="1200" dirty="0" smtClean="0">
                <a:solidFill>
                  <a:srgbClr val="445984"/>
                </a:solidFill>
                <a:latin typeface="+mn-lt"/>
                <a:ea typeface="ＭＳ Ｐゴシック" pitchFamily="-109" charset="-128"/>
              </a:rPr>
              <a:t>Jason</a:t>
            </a:r>
            <a:r>
              <a:rPr lang="en-US" sz="1200" baseline="0" dirty="0" smtClean="0">
                <a:solidFill>
                  <a:schemeClr val="accent2"/>
                </a:solidFill>
              </a:rPr>
              <a:t> </a:t>
            </a:r>
            <a:r>
              <a:rPr lang="en-US" sz="1200" kern="1200" dirty="0" smtClean="0">
                <a:solidFill>
                  <a:srgbClr val="445984"/>
                </a:solidFill>
                <a:latin typeface="+mn-lt"/>
                <a:ea typeface="ＭＳ Ｐゴシック" pitchFamily="-109" charset="-128"/>
                <a:cs typeface="ＭＳ Ｐゴシック" pitchFamily="-108" charset="-128"/>
              </a:rPr>
              <a:t>Hong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slideLayout" Target="../slideLayouts/slideLayout49.xml"/><Relationship Id="rId15" Type="http://schemas.openxmlformats.org/officeDocument/2006/relationships/slideLayout" Target="../slideLayouts/slideLayout50.xml"/><Relationship Id="rId16" Type="http://schemas.openxmlformats.org/officeDocument/2006/relationships/slideLayout" Target="../slideLayouts/slideLayout51.xml"/><Relationship Id="rId17" Type="http://schemas.openxmlformats.org/officeDocument/2006/relationships/theme" Target="../theme/theme4.xml"/><Relationship Id="rId18" Type="http://schemas.openxmlformats.org/officeDocument/2006/relationships/image" Target="../media/image5.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1" name="Rectangle 24"/>
          <p:cNvSpPr>
            <a:spLocks noChangeArrowheads="1"/>
          </p:cNvSpPr>
          <p:nvPr/>
        </p:nvSpPr>
        <p:spPr bwMode="gray">
          <a:xfrm>
            <a:off x="0" y="6502399"/>
            <a:ext cx="2339975" cy="365760"/>
          </a:xfrm>
          <a:prstGeom prst="rect">
            <a:avLst/>
          </a:prstGeom>
          <a:solidFill>
            <a:schemeClr val="tx1"/>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4"/>
          <p:cNvSpPr>
            <a:spLocks noChangeArrowheads="1"/>
          </p:cNvSpPr>
          <p:nvPr/>
        </p:nvSpPr>
        <p:spPr bwMode="gray">
          <a:xfrm>
            <a:off x="2339974" y="6502399"/>
            <a:ext cx="6811963" cy="365760"/>
          </a:xfrm>
          <a:prstGeom prst="rect">
            <a:avLst/>
          </a:prstGeom>
          <a:solidFill>
            <a:schemeClr val="accent2"/>
          </a:solidFill>
          <a:ln w="38100">
            <a:noFill/>
            <a:miter lim="800000"/>
            <a:headEnd/>
            <a:tailEnd/>
          </a:ln>
          <a:effectLst/>
        </p:spPr>
        <p:txBody>
          <a:bodyPr wrap="none" anchor="ctr">
            <a:prstTxWarp prst="textNoShape">
              <a:avLst/>
            </a:prstTxWarp>
          </a:bodyPr>
          <a:lstStyle/>
          <a:p>
            <a:pPr eaLnBrk="0" fontAlgn="auto" hangingPunct="0">
              <a:spcBef>
                <a:spcPts val="0"/>
              </a:spcBef>
              <a:spcAft>
                <a:spcPts val="0"/>
              </a:spcAft>
              <a:defRPr/>
            </a:pPr>
            <a:endParaRPr lang="en-US" sz="1400" b="1" dirty="0">
              <a:latin typeface="+mn-lt"/>
              <a:ea typeface="+mn-ea"/>
              <a:cs typeface="+mn-cs"/>
            </a:endParaRPr>
          </a:p>
        </p:txBody>
      </p:sp>
      <p:pic>
        <p:nvPicPr>
          <p:cNvPr id="8" name="Picture 8" descr="carnegiemellon-red"/>
          <p:cNvPicPr>
            <a:picLocks noChangeAspect="1" noChangeArrowheads="1"/>
          </p:cNvPicPr>
          <p:nvPr/>
        </p:nvPicPr>
        <p:blipFill>
          <a:blip r:embed="rId15"/>
          <a:srcRect/>
          <a:stretch>
            <a:fillRect/>
          </a:stretch>
        </p:blipFill>
        <p:spPr bwMode="auto">
          <a:xfrm>
            <a:off x="602188" y="6588122"/>
            <a:ext cx="1514994" cy="246888"/>
          </a:xfrm>
          <a:prstGeom prst="rect">
            <a:avLst/>
          </a:prstGeom>
          <a:noFill/>
          <a:ln w="9525">
            <a:noFill/>
            <a:miter lim="800000"/>
            <a:headEnd/>
            <a:tailEnd/>
          </a:ln>
        </p:spPr>
      </p:pic>
      <p:sp>
        <p:nvSpPr>
          <p:cNvPr id="9" name="Rectangle 6"/>
          <p:cNvSpPr txBox="1">
            <a:spLocks noChangeArrowheads="1"/>
          </p:cNvSpPr>
          <p:nvPr/>
        </p:nvSpPr>
        <p:spPr bwMode="gray">
          <a:xfrm>
            <a:off x="2007111" y="6514039"/>
            <a:ext cx="7026817"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500" b="1" dirty="0" smtClean="0">
                <a:solidFill>
                  <a:schemeClr val="tx1"/>
                </a:solidFill>
                <a:latin typeface="+mn-lt"/>
                <a:ea typeface="ＭＳ Ｐゴシック" pitchFamily="-65" charset="-128"/>
                <a:cs typeface="ＭＳ Ｐゴシック" pitchFamily="-65" charset="-128"/>
              </a:rPr>
              <a:t>CyLab </a:t>
            </a:r>
            <a:r>
              <a:rPr lang="en-US" sz="1500" b="1" dirty="0">
                <a:solidFill>
                  <a:schemeClr val="tx1"/>
                </a:solidFill>
                <a:latin typeface="+mn-lt"/>
                <a:ea typeface="ＭＳ Ｐゴシック" pitchFamily="-65" charset="-128"/>
                <a:cs typeface="ＭＳ Ｐゴシック" pitchFamily="-65" charset="-128"/>
              </a:rPr>
              <a:t>Usable Privacy and Security Laboratory      </a:t>
            </a:r>
            <a:r>
              <a:rPr lang="en-US" sz="1500" b="1" dirty="0" smtClean="0">
                <a:solidFill>
                  <a:schemeClr val="tx1"/>
                </a:solidFill>
                <a:latin typeface="+mn-lt"/>
                <a:ea typeface="ＭＳ Ｐゴシック" pitchFamily="-65" charset="-128"/>
                <a:cs typeface="ＭＳ Ｐゴシック" pitchFamily="-65" charset="-128"/>
              </a:rPr>
              <a:t>    </a:t>
            </a:r>
            <a:r>
              <a:rPr lang="en-US" sz="1500" b="1" dirty="0">
                <a:solidFill>
                  <a:schemeClr val="bg1"/>
                </a:solidFill>
                <a:latin typeface="+mn-lt"/>
                <a:ea typeface="ＭＳ Ｐゴシック" pitchFamily="-65" charset="-128"/>
                <a:cs typeface="ＭＳ Ｐゴシック" pitchFamily="-65" charset="-128"/>
              </a:rPr>
              <a:t>http://</a:t>
            </a:r>
            <a:r>
              <a:rPr lang="en-US" sz="1500" b="1" dirty="0" err="1">
                <a:solidFill>
                  <a:schemeClr val="bg1"/>
                </a:solidFill>
                <a:latin typeface="+mn-lt"/>
                <a:ea typeface="ＭＳ Ｐゴシック" pitchFamily="-65" charset="-128"/>
                <a:cs typeface="ＭＳ Ｐゴシック" pitchFamily="-65" charset="-128"/>
              </a:rPr>
              <a:t>cups.cs.cmu.edu</a:t>
            </a:r>
            <a:r>
              <a:rPr lang="en-US" sz="1500" b="1" dirty="0">
                <a:solidFill>
                  <a:schemeClr val="bg1"/>
                </a:solidFill>
                <a:latin typeface="+mn-lt"/>
                <a:ea typeface="ＭＳ Ｐゴシック" pitchFamily="-65" charset="-128"/>
                <a:cs typeface="ＭＳ Ｐゴシック" pitchFamily="-65" charset="-128"/>
              </a:rPr>
              <a:t>/</a:t>
            </a:r>
            <a:r>
              <a:rPr lang="en-US" sz="1500" b="1" dirty="0">
                <a:solidFill>
                  <a:schemeClr val="tx1"/>
                </a:solidFill>
                <a:latin typeface="+mn-lt"/>
                <a:ea typeface="ＭＳ Ｐゴシック" pitchFamily="-65" charset="-128"/>
                <a:cs typeface="ＭＳ Ｐゴシック" pitchFamily="-65" charset="-128"/>
              </a:rPr>
              <a:t>  </a:t>
            </a:r>
            <a:r>
              <a:rPr lang="en-US" sz="1500" b="1" dirty="0" smtClean="0">
                <a:solidFill>
                  <a:schemeClr val="tx1"/>
                </a:solidFill>
                <a:latin typeface="+mn-lt"/>
                <a:ea typeface="ＭＳ Ｐゴシック" pitchFamily="-65" charset="-128"/>
                <a:cs typeface="ＭＳ Ｐゴシック" pitchFamily="-65" charset="-128"/>
              </a:rPr>
              <a:t>      </a:t>
            </a:r>
            <a:fld id="{FE3E1C1D-FBE2-534C-8A55-A630F1ED105E}" type="slidenum">
              <a:rPr lang="en-US" sz="1500" b="1">
                <a:solidFill>
                  <a:schemeClr val="tx1"/>
                </a:solidFill>
                <a:latin typeface="+mn-lt"/>
                <a:ea typeface="Calibri"/>
                <a:cs typeface="Calibri"/>
              </a:rPr>
              <a:pPr algn="r" eaLnBrk="0" fontAlgn="auto" hangingPunct="0">
                <a:spcBef>
                  <a:spcPts val="0"/>
                </a:spcBef>
                <a:spcAft>
                  <a:spcPts val="0"/>
                </a:spcAft>
                <a:defRPr/>
              </a:pPr>
              <a:t>‹#›</a:t>
            </a:fld>
            <a:endParaRPr lang="en-US" sz="15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6"/>
          <a:srcRect l="2315" r="1620" b="5477"/>
          <a:stretch>
            <a:fillRect/>
          </a:stretch>
        </p:blipFill>
        <p:spPr bwMode="auto">
          <a:xfrm>
            <a:off x="144462" y="6511392"/>
            <a:ext cx="356616" cy="33708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8" descr="carnegiemellon-red"/>
          <p:cNvPicPr>
            <a:picLocks noChangeAspect="1" noChangeArrowheads="1"/>
          </p:cNvPicPr>
          <p:nvPr/>
        </p:nvPicPr>
        <p:blipFill>
          <a:blip r:embed="rId13"/>
          <a:srcRect/>
          <a:stretch>
            <a:fillRect/>
          </a:stretch>
        </p:blipFill>
        <p:spPr bwMode="auto">
          <a:xfrm>
            <a:off x="669925" y="6621990"/>
            <a:ext cx="1285875" cy="209550"/>
          </a:xfrm>
          <a:prstGeom prst="rect">
            <a:avLst/>
          </a:prstGeom>
          <a:noFill/>
          <a:ln w="9525">
            <a:noFill/>
            <a:miter lim="800000"/>
            <a:headEnd/>
            <a:tailEnd/>
          </a:ln>
        </p:spPr>
      </p:pic>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r>
              <a:rPr lang="en-US" sz="1400" b="1" dirty="0" smtClean="0">
                <a:solidFill>
                  <a:schemeClr val="tx1"/>
                </a:solidFill>
                <a:latin typeface="+mn-lt"/>
                <a:ea typeface="ＭＳ Ｐゴシック" pitchFamily="-65" charset="-128"/>
                <a:cs typeface="ＭＳ Ｐゴシック" pitchFamily="-65" charset="-128"/>
              </a:rPr>
              <a:t>CyLab </a:t>
            </a:r>
            <a:r>
              <a:rPr lang="en-US" sz="1400" b="1" dirty="0">
                <a:solidFill>
                  <a:schemeClr val="tx1"/>
                </a:solidFill>
                <a:latin typeface="+mn-lt"/>
                <a:ea typeface="ＭＳ Ｐゴシック" pitchFamily="-65" charset="-128"/>
                <a:cs typeface="ＭＳ Ｐゴシック" pitchFamily="-65" charset="-128"/>
              </a:rPr>
              <a:t>Usable Privacy and Security Laboratory     </a:t>
            </a:r>
            <a:r>
              <a:rPr lang="en-US" sz="1400" b="1" dirty="0" smtClean="0">
                <a:solidFill>
                  <a:schemeClr val="tx1"/>
                </a:solidFill>
                <a:latin typeface="+mn-lt"/>
                <a:ea typeface="ＭＳ Ｐゴシック" pitchFamily="-65" charset="-128"/>
                <a:cs typeface="ＭＳ Ｐゴシック" pitchFamily="-65" charset="-128"/>
              </a:rPr>
              <a:t>         </a:t>
            </a:r>
            <a:r>
              <a:rPr lang="en-US" sz="1400" b="1" dirty="0">
                <a:solidFill>
                  <a:schemeClr val="accent2"/>
                </a:solidFill>
                <a:latin typeface="+mn-lt"/>
                <a:ea typeface="ＭＳ Ｐゴシック" pitchFamily="-65" charset="-128"/>
                <a:cs typeface="ＭＳ Ｐゴシック" pitchFamily="-65" charset="-128"/>
              </a:rPr>
              <a:t>http://</a:t>
            </a:r>
            <a:r>
              <a:rPr lang="en-US" sz="1400" b="1" dirty="0" err="1">
                <a:solidFill>
                  <a:schemeClr val="accent2"/>
                </a:solidFill>
                <a:latin typeface="+mn-lt"/>
                <a:ea typeface="ＭＳ Ｐゴシック" pitchFamily="-65" charset="-128"/>
                <a:cs typeface="ＭＳ Ｐゴシック" pitchFamily="-65" charset="-128"/>
              </a:rPr>
              <a:t>cups.cs.cmu.edu</a:t>
            </a:r>
            <a:r>
              <a:rPr lang="en-US" sz="1400" b="1" dirty="0">
                <a:solidFill>
                  <a:schemeClr val="bg1"/>
                </a:solidFill>
                <a:latin typeface="+mn-lt"/>
                <a:ea typeface="ＭＳ Ｐゴシック" pitchFamily="-65" charset="-128"/>
                <a:cs typeface="ＭＳ Ｐゴシック" pitchFamily="-65" charset="-128"/>
              </a:rPr>
              <a:t>/</a:t>
            </a:r>
            <a:r>
              <a:rPr lang="en-US" sz="1400" b="1" dirty="0">
                <a:solidFill>
                  <a:schemeClr val="tx1"/>
                </a:solidFill>
                <a:latin typeface="+mn-lt"/>
                <a:ea typeface="ＭＳ Ｐゴシック" pitchFamily="-65" charset="-128"/>
                <a:cs typeface="ＭＳ Ｐゴシック" pitchFamily="-65" charset="-128"/>
              </a:rPr>
              <a:t>        </a:t>
            </a:r>
            <a:fld id="{FE3E1C1D-FBE2-534C-8A55-A630F1ED105E}" type="slidenum">
              <a:rPr lang="en-US" sz="1400" b="1">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pic>
        <p:nvPicPr>
          <p:cNvPr id="10" name="Picture 7" descr="cups-2in"/>
          <p:cNvPicPr>
            <a:picLocks noChangeAspect="1" noChangeArrowheads="1"/>
          </p:cNvPicPr>
          <p:nvPr/>
        </p:nvPicPr>
        <p:blipFill>
          <a:blip r:embed="rId14"/>
          <a:srcRect l="2315" r="1620"/>
          <a:stretch>
            <a:fillRect/>
          </a:stretch>
        </p:blipFill>
        <p:spPr bwMode="auto">
          <a:xfrm>
            <a:off x="144462" y="6550022"/>
            <a:ext cx="310896" cy="31089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27"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6"/>
          <p:cNvSpPr txBox="1">
            <a:spLocks noChangeArrowheads="1"/>
          </p:cNvSpPr>
          <p:nvPr/>
        </p:nvSpPr>
        <p:spPr bwMode="gray">
          <a:xfrm>
            <a:off x="2339975" y="6539440"/>
            <a:ext cx="6705600" cy="241300"/>
          </a:xfrm>
          <a:prstGeom prst="rect">
            <a:avLst/>
          </a:prstGeom>
          <a:noFill/>
          <a:ln w="9525">
            <a:noFill/>
            <a:miter lim="800000"/>
            <a:headEnd/>
            <a:tailEnd/>
          </a:ln>
          <a:effectLst/>
        </p:spPr>
        <p:txBody>
          <a:bodyPr>
            <a:prstTxWarp prst="textNoShape">
              <a:avLst/>
            </a:prstTxWarp>
          </a:bodyPr>
          <a:lstStyle/>
          <a:p>
            <a:pPr algn="r" eaLnBrk="0" fontAlgn="auto" hangingPunct="0">
              <a:spcBef>
                <a:spcPts val="0"/>
              </a:spcBef>
              <a:spcAft>
                <a:spcPts val="0"/>
              </a:spcAft>
              <a:defRPr/>
            </a:pPr>
            <a:fld id="{FE3E1C1D-FBE2-534C-8A55-A630F1ED105E}" type="slidenum">
              <a:rPr lang="en-US" sz="1400" b="1" smtClean="0">
                <a:solidFill>
                  <a:schemeClr val="tx1"/>
                </a:solidFill>
                <a:latin typeface="+mn-lt"/>
                <a:ea typeface="Calibri"/>
                <a:cs typeface="Calibri"/>
              </a:rPr>
              <a:pPr algn="r" eaLnBrk="0" fontAlgn="auto" hangingPunct="0">
                <a:spcBef>
                  <a:spcPts val="0"/>
                </a:spcBef>
                <a:spcAft>
                  <a:spcPts val="0"/>
                </a:spcAft>
                <a:defRPr/>
              </a:pPr>
              <a:t>‹#›</a:t>
            </a:fld>
            <a:endParaRPr lang="en-US" sz="1400" b="1" dirty="0">
              <a:solidFill>
                <a:schemeClr val="tx1"/>
              </a:solidFill>
              <a:latin typeface="+mn-lt"/>
              <a:ea typeface="Calibri"/>
              <a:cs typeface="Calibri"/>
            </a:endParaRPr>
          </a:p>
        </p:txBody>
      </p:sp>
    </p:spTree>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8"/>
          <a:srcRect b="95551"/>
          <a:stretch>
            <a:fillRect/>
          </a:stretch>
        </p:blipFill>
        <p:spPr bwMode="auto">
          <a:xfrm>
            <a:off x="0" y="0"/>
            <a:ext cx="9144000" cy="304800"/>
          </a:xfrm>
          <a:prstGeom prst="rect">
            <a:avLst/>
          </a:prstGeom>
          <a:noFill/>
          <a:ln w="9525">
            <a:noFill/>
            <a:miter lim="800000"/>
            <a:headEnd/>
            <a:tailEnd/>
          </a:ln>
          <a:effectLst/>
        </p:spPr>
      </p:pic>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445984"/>
                </a:solidFill>
              </a:defRPr>
            </a:lvl1pPr>
          </a:lstStyle>
          <a:p>
            <a:endParaRPr lang="en-US"/>
          </a:p>
        </p:txBody>
      </p:sp>
      <p:sp>
        <p:nvSpPr>
          <p:cNvPr id="1029" name="Rectangle 5"/>
          <p:cNvSpPr>
            <a:spLocks noGrp="1" noChangeArrowheads="1"/>
          </p:cNvSpPr>
          <p:nvPr>
            <p:ph type="ftr" sz="quarter" idx="3"/>
          </p:nvPr>
        </p:nvSpPr>
        <p:spPr bwMode="auto">
          <a:xfrm>
            <a:off x="3124200" y="6540525"/>
            <a:ext cx="2895600" cy="1809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445984"/>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445984"/>
                </a:solidFill>
              </a:defRPr>
            </a:lvl1pPr>
          </a:lstStyle>
          <a:p>
            <a:fld id="{17B05918-4A89-6446-AD9F-D3C81602292E}" type="slidenum">
              <a:rPr lang="en-US"/>
              <a:pPr/>
              <a:t>‹#›</a:t>
            </a:fld>
            <a:endParaRPr lang="en-US"/>
          </a:p>
        </p:txBody>
      </p:sp>
      <p:sp>
        <p:nvSpPr>
          <p:cNvPr id="1034" name="Rectangle 10"/>
          <p:cNvSpPr>
            <a:spLocks noGrp="1" noChangeArrowheads="1"/>
          </p:cNvSpPr>
          <p:nvPr>
            <p:ph type="body" idx="1"/>
          </p:nvPr>
        </p:nvSpPr>
        <p:spPr bwMode="auto">
          <a:xfrm>
            <a:off x="457200" y="1557338"/>
            <a:ext cx="8458200" cy="4535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p:txBody>
      </p:sp>
      <p:sp>
        <p:nvSpPr>
          <p:cNvPr id="1035" name="Rectangle 11"/>
          <p:cNvSpPr>
            <a:spLocks noGrp="1" noChangeArrowheads="1"/>
          </p:cNvSpPr>
          <p:nvPr>
            <p:ph type="title"/>
          </p:nvPr>
        </p:nvSpPr>
        <p:spPr bwMode="auto">
          <a:xfrm>
            <a:off x="457200" y="333375"/>
            <a:ext cx="8458200" cy="711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a:t>Click to edit Master title style</a:t>
            </a:r>
          </a:p>
        </p:txBody>
      </p:sp>
      <p:sp>
        <p:nvSpPr>
          <p:cNvPr id="1036" name="Line 12"/>
          <p:cNvSpPr>
            <a:spLocks noChangeShapeType="1"/>
          </p:cNvSpPr>
          <p:nvPr userDrawn="1"/>
        </p:nvSpPr>
        <p:spPr bwMode="auto">
          <a:xfrm flipV="1">
            <a:off x="457200" y="1052513"/>
            <a:ext cx="8686800" cy="14287"/>
          </a:xfrm>
          <a:prstGeom prst="line">
            <a:avLst/>
          </a:prstGeom>
          <a:noFill/>
          <a:ln w="25400">
            <a:solidFill>
              <a:srgbClr val="C0C0C0"/>
            </a:solidFill>
            <a:miter lim="800000"/>
            <a:headEnd/>
            <a:tailEnd/>
          </a:ln>
          <a:effectLst/>
        </p:spPr>
        <p:txBody>
          <a:bodyPr wrap="none">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iming>
    <p:tnLst>
      <p:par>
        <p:cTn id="1" dur="indefinite" restart="never" nodeType="tmRoot"/>
      </p:par>
    </p:tnLst>
  </p:timing>
  <p:txStyles>
    <p:titleStyle>
      <a:lvl1pPr algn="l" rtl="0" fontAlgn="base">
        <a:spcBef>
          <a:spcPct val="0"/>
        </a:spcBef>
        <a:spcAft>
          <a:spcPct val="0"/>
        </a:spcAft>
        <a:defRPr sz="3600" b="1">
          <a:solidFill>
            <a:srgbClr val="445984"/>
          </a:solidFill>
          <a:latin typeface="+mj-lt"/>
          <a:ea typeface="+mj-ea"/>
          <a:cs typeface="+mj-cs"/>
        </a:defRPr>
      </a:lvl1pPr>
      <a:lvl2pPr algn="l" rtl="0" fontAlgn="base">
        <a:spcBef>
          <a:spcPct val="0"/>
        </a:spcBef>
        <a:spcAft>
          <a:spcPct val="0"/>
        </a:spcAft>
        <a:defRPr sz="3600" b="1">
          <a:solidFill>
            <a:srgbClr val="445984"/>
          </a:solidFill>
          <a:latin typeface="Arial" pitchFamily="-109" charset="0"/>
        </a:defRPr>
      </a:lvl2pPr>
      <a:lvl3pPr algn="l" rtl="0" fontAlgn="base">
        <a:spcBef>
          <a:spcPct val="0"/>
        </a:spcBef>
        <a:spcAft>
          <a:spcPct val="0"/>
        </a:spcAft>
        <a:defRPr sz="3600" b="1">
          <a:solidFill>
            <a:srgbClr val="445984"/>
          </a:solidFill>
          <a:latin typeface="Arial" pitchFamily="-109" charset="0"/>
        </a:defRPr>
      </a:lvl3pPr>
      <a:lvl4pPr algn="l" rtl="0" fontAlgn="base">
        <a:spcBef>
          <a:spcPct val="0"/>
        </a:spcBef>
        <a:spcAft>
          <a:spcPct val="0"/>
        </a:spcAft>
        <a:defRPr sz="3600" b="1">
          <a:solidFill>
            <a:srgbClr val="445984"/>
          </a:solidFill>
          <a:latin typeface="Arial" pitchFamily="-109" charset="0"/>
        </a:defRPr>
      </a:lvl4pPr>
      <a:lvl5pPr algn="l" rtl="0" fontAlgn="base">
        <a:spcBef>
          <a:spcPct val="0"/>
        </a:spcBef>
        <a:spcAft>
          <a:spcPct val="0"/>
        </a:spcAft>
        <a:defRPr sz="3600" b="1">
          <a:solidFill>
            <a:srgbClr val="445984"/>
          </a:solidFill>
          <a:latin typeface="Arial" pitchFamily="-109" charset="0"/>
        </a:defRPr>
      </a:lvl5pPr>
      <a:lvl6pPr marL="457200" algn="l" rtl="0" fontAlgn="base">
        <a:spcBef>
          <a:spcPct val="0"/>
        </a:spcBef>
        <a:spcAft>
          <a:spcPct val="0"/>
        </a:spcAft>
        <a:defRPr sz="3600" b="1">
          <a:solidFill>
            <a:srgbClr val="445984"/>
          </a:solidFill>
          <a:latin typeface="Arial" pitchFamily="-109" charset="0"/>
        </a:defRPr>
      </a:lvl6pPr>
      <a:lvl7pPr marL="914400" algn="l" rtl="0" fontAlgn="base">
        <a:spcBef>
          <a:spcPct val="0"/>
        </a:spcBef>
        <a:spcAft>
          <a:spcPct val="0"/>
        </a:spcAft>
        <a:defRPr sz="3600" b="1">
          <a:solidFill>
            <a:srgbClr val="445984"/>
          </a:solidFill>
          <a:latin typeface="Arial" pitchFamily="-109" charset="0"/>
        </a:defRPr>
      </a:lvl7pPr>
      <a:lvl8pPr marL="1371600" algn="l" rtl="0" fontAlgn="base">
        <a:spcBef>
          <a:spcPct val="0"/>
        </a:spcBef>
        <a:spcAft>
          <a:spcPct val="0"/>
        </a:spcAft>
        <a:defRPr sz="3600" b="1">
          <a:solidFill>
            <a:srgbClr val="445984"/>
          </a:solidFill>
          <a:latin typeface="Arial" pitchFamily="-109" charset="0"/>
        </a:defRPr>
      </a:lvl8pPr>
      <a:lvl9pPr marL="1828800" algn="l" rtl="0" fontAlgn="base">
        <a:spcBef>
          <a:spcPct val="0"/>
        </a:spcBef>
        <a:spcAft>
          <a:spcPct val="0"/>
        </a:spcAft>
        <a:defRPr sz="3600" b="1">
          <a:solidFill>
            <a:srgbClr val="445984"/>
          </a:solidFill>
          <a:latin typeface="Arial" pitchFamily="-109" charset="0"/>
        </a:defRPr>
      </a:lvl9pPr>
    </p:titleStyle>
    <p:bodyStyle>
      <a:lvl1pPr marL="342900" indent="-342900" algn="l" rtl="0" fontAlgn="base">
        <a:spcBef>
          <a:spcPct val="20000"/>
        </a:spcBef>
        <a:spcAft>
          <a:spcPct val="0"/>
        </a:spcAft>
        <a:buSzPct val="75000"/>
        <a:buChar char="•"/>
        <a:defRPr sz="2600">
          <a:solidFill>
            <a:srgbClr val="445984"/>
          </a:solidFill>
          <a:latin typeface="+mn-lt"/>
          <a:ea typeface="+mn-ea"/>
          <a:cs typeface="+mn-cs"/>
        </a:defRPr>
      </a:lvl1pPr>
      <a:lvl2pPr marL="742950" indent="-285750" algn="l" rtl="0" fontAlgn="base">
        <a:spcBef>
          <a:spcPct val="20000"/>
        </a:spcBef>
        <a:spcAft>
          <a:spcPct val="0"/>
        </a:spcAft>
        <a:buChar char="–"/>
        <a:defRPr sz="2200">
          <a:solidFill>
            <a:srgbClr val="445984"/>
          </a:solidFill>
          <a:latin typeface="+mn-lt"/>
          <a:ea typeface="ＭＳ Ｐゴシック" pitchFamily="-109" charset="-128"/>
        </a:defRPr>
      </a:lvl2pPr>
      <a:lvl3pPr marL="1143000" indent="-228600" algn="l" rtl="0" fontAlgn="base">
        <a:spcBef>
          <a:spcPct val="20000"/>
        </a:spcBef>
        <a:spcAft>
          <a:spcPct val="0"/>
        </a:spcAft>
        <a:buSzPct val="75000"/>
        <a:buChar char="•"/>
        <a:defRPr sz="2200">
          <a:solidFill>
            <a:srgbClr val="445984"/>
          </a:solidFill>
          <a:latin typeface="+mn-lt"/>
          <a:ea typeface="ＭＳ Ｐゴシック" pitchFamily="-109"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9"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5.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cups.cs.cmu.edu/courses/ups-fa09/observation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seattle.intel-research.net/pubs/final-ESM-pub-with-Walker.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i.acm.org/10.1145/1124772.112492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df"/><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chemeClr val="tx1"/>
                </a:solidFill>
              </a:rPr>
              <a:t>Observing users in </a:t>
            </a:r>
            <a:r>
              <a:rPr lang="en-US" smtClean="0">
                <a:solidFill>
                  <a:schemeClr val="tx1"/>
                </a:solidFill>
              </a:rPr>
              <a:t>the field</a:t>
            </a:r>
            <a:endParaRPr lang="en-US" dirty="0" smtClean="0">
              <a:solidFill>
                <a:schemeClr val="tx1"/>
              </a:solidFill>
            </a:endParaRPr>
          </a:p>
        </p:txBody>
      </p:sp>
      <p:sp>
        <p:nvSpPr>
          <p:cNvPr id="41987" name="Subtitle 4"/>
          <p:cNvSpPr>
            <a:spLocks noGrp="1"/>
          </p:cNvSpPr>
          <p:nvPr>
            <p:ph type="subTitle" idx="1"/>
          </p:nvPr>
        </p:nvSpPr>
        <p:spPr/>
        <p:txBody>
          <a:bodyPr/>
          <a:lstStyle/>
          <a:p>
            <a:r>
              <a:rPr lang="en-US" dirty="0" smtClean="0"/>
              <a:t>Lorrie Faith Cranor</a:t>
            </a:r>
          </a:p>
          <a:p>
            <a:r>
              <a:rPr lang="en-US" dirty="0" smtClean="0"/>
              <a:t>September </a:t>
            </a:r>
            <a:r>
              <a:rPr lang="en-US" dirty="0" smtClean="0"/>
              <a:t>2011</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57200" y="330200"/>
            <a:ext cx="8458200" cy="711200"/>
          </a:xfrm>
        </p:spPr>
        <p:txBody>
          <a:bodyPr/>
          <a:lstStyle/>
          <a:p>
            <a:r>
              <a:rPr lang="en-US"/>
              <a:t>Task Analysis Questions (cont.)</a:t>
            </a:r>
          </a:p>
        </p:txBody>
      </p:sp>
      <p:pic>
        <p:nvPicPr>
          <p:cNvPr id="708612" name="Picture 4" descr="MCj02054840000[1]"/>
          <p:cNvPicPr>
            <a:picLocks noChangeAspect="1" noChangeArrowheads="1"/>
          </p:cNvPicPr>
          <p:nvPr/>
        </p:nvPicPr>
        <p:blipFill>
          <a:blip r:embed="rId3"/>
          <a:srcRect/>
          <a:stretch>
            <a:fillRect/>
          </a:stretch>
        </p:blipFill>
        <p:spPr bwMode="auto">
          <a:xfrm>
            <a:off x="6477000" y="4184650"/>
            <a:ext cx="2438400" cy="2425700"/>
          </a:xfrm>
          <a:prstGeom prst="rect">
            <a:avLst/>
          </a:prstGeom>
          <a:noFill/>
        </p:spPr>
      </p:pic>
      <p:sp>
        <p:nvSpPr>
          <p:cNvPr id="708613" name="Rectangle 5"/>
          <p:cNvSpPr>
            <a:spLocks noGrp="1" noChangeArrowheads="1"/>
          </p:cNvSpPr>
          <p:nvPr>
            <p:ph type="body" idx="1"/>
          </p:nvPr>
        </p:nvSpPr>
        <p:spPr/>
        <p:txBody>
          <a:bodyPr/>
          <a:lstStyle/>
          <a:p>
            <a:r>
              <a:rPr lang="en-US"/>
              <a:t>What other tools does the user have?</a:t>
            </a:r>
          </a:p>
          <a:p>
            <a:r>
              <a:rPr lang="en-US"/>
              <a:t>How do users communicate with each other?</a:t>
            </a:r>
          </a:p>
          <a:p>
            <a:r>
              <a:rPr lang="en-US"/>
              <a:t>How often are the tasks performed? </a:t>
            </a:r>
          </a:p>
          <a:p>
            <a:r>
              <a:rPr lang="en-US"/>
              <a:t>What are the time constraints on the tasks?</a:t>
            </a:r>
          </a:p>
          <a:p>
            <a:r>
              <a:rPr lang="en-US"/>
              <a:t>What happens when things go wrong?</a:t>
            </a:r>
          </a:p>
          <a:p>
            <a:endParaRPr lang="en-US" sz="3000"/>
          </a:p>
          <a:p>
            <a:endParaRPr lang="en-US"/>
          </a:p>
        </p:txBody>
      </p:sp>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0658" name="Rectangle 2"/>
          <p:cNvSpPr>
            <a:spLocks noGrp="1" noChangeArrowheads="1"/>
          </p:cNvSpPr>
          <p:nvPr>
            <p:ph type="body" idx="1"/>
          </p:nvPr>
        </p:nvSpPr>
        <p:spPr/>
        <p:txBody>
          <a:bodyPr/>
          <a:lstStyle/>
          <a:p>
            <a:pPr>
              <a:lnSpc>
                <a:spcPct val="90000"/>
              </a:lnSpc>
            </a:pPr>
            <a:r>
              <a:rPr lang="en-US"/>
              <a:t>Identity</a:t>
            </a:r>
          </a:p>
          <a:p>
            <a:pPr lvl="1">
              <a:lnSpc>
                <a:spcPct val="90000"/>
              </a:lnSpc>
            </a:pPr>
            <a:r>
              <a:rPr lang="en-US" sz="2400"/>
              <a:t>in-house or specific customer is easy</a:t>
            </a:r>
          </a:p>
          <a:p>
            <a:pPr lvl="1">
              <a:lnSpc>
                <a:spcPct val="90000"/>
              </a:lnSpc>
            </a:pPr>
            <a:r>
              <a:rPr lang="en-US" sz="2400"/>
              <a:t>need several prototypical users for broad product</a:t>
            </a:r>
          </a:p>
          <a:p>
            <a:pPr>
              <a:lnSpc>
                <a:spcPct val="90000"/>
              </a:lnSpc>
            </a:pPr>
            <a:r>
              <a:rPr lang="en-US"/>
              <a:t>Background</a:t>
            </a:r>
          </a:p>
          <a:p>
            <a:pPr>
              <a:lnSpc>
                <a:spcPct val="90000"/>
              </a:lnSpc>
            </a:pPr>
            <a:r>
              <a:rPr lang="en-US"/>
              <a:t>Skills</a:t>
            </a:r>
          </a:p>
          <a:p>
            <a:pPr>
              <a:lnSpc>
                <a:spcPct val="90000"/>
              </a:lnSpc>
            </a:pPr>
            <a:r>
              <a:rPr lang="en-US"/>
              <a:t>Work habits and preferences</a:t>
            </a:r>
          </a:p>
          <a:p>
            <a:pPr>
              <a:lnSpc>
                <a:spcPct val="90000"/>
              </a:lnSpc>
            </a:pPr>
            <a:r>
              <a:rPr lang="en-US"/>
              <a:t>Physical characteristics</a:t>
            </a:r>
            <a:endParaRPr lang="en-US" sz="2800"/>
          </a:p>
        </p:txBody>
      </p:sp>
      <p:sp>
        <p:nvSpPr>
          <p:cNvPr id="710659" name="Rectangle 3"/>
          <p:cNvSpPr>
            <a:spLocks noGrp="1" noChangeArrowheads="1"/>
          </p:cNvSpPr>
          <p:nvPr>
            <p:ph type="title"/>
          </p:nvPr>
        </p:nvSpPr>
        <p:spPr/>
        <p:txBody>
          <a:bodyPr/>
          <a:lstStyle/>
          <a:p>
            <a:r>
              <a:rPr lang="en-US"/>
              <a:t>Who?</a:t>
            </a:r>
          </a:p>
        </p:txBody>
      </p:sp>
      <p:pic>
        <p:nvPicPr>
          <p:cNvPr id="710660" name="Picture 4" descr="j0240719"/>
          <p:cNvPicPr>
            <a:picLocks noChangeAspect="1" noChangeArrowheads="1"/>
          </p:cNvPicPr>
          <p:nvPr/>
        </p:nvPicPr>
        <p:blipFill>
          <a:blip r:embed="rId3"/>
          <a:srcRect/>
          <a:stretch>
            <a:fillRect/>
          </a:stretch>
        </p:blipFill>
        <p:spPr bwMode="auto">
          <a:xfrm>
            <a:off x="7543800" y="4740275"/>
            <a:ext cx="1163638" cy="1827213"/>
          </a:xfrm>
          <a:prstGeom prst="rect">
            <a:avLst/>
          </a:prstGeom>
          <a:noFill/>
        </p:spPr>
      </p:pic>
      <p:pic>
        <p:nvPicPr>
          <p:cNvPr id="710661" name="Picture 5" descr="j0240695"/>
          <p:cNvPicPr>
            <a:picLocks noChangeAspect="1" noChangeArrowheads="1"/>
          </p:cNvPicPr>
          <p:nvPr/>
        </p:nvPicPr>
        <p:blipFill>
          <a:blip r:embed="rId4"/>
          <a:srcRect/>
          <a:stretch>
            <a:fillRect/>
          </a:stretch>
        </p:blipFill>
        <p:spPr bwMode="auto">
          <a:xfrm>
            <a:off x="1600200" y="5105400"/>
            <a:ext cx="1825625" cy="1462088"/>
          </a:xfrm>
          <a:prstGeom prst="rect">
            <a:avLst/>
          </a:prstGeom>
          <a:noFill/>
        </p:spPr>
      </p:pic>
      <p:pic>
        <p:nvPicPr>
          <p:cNvPr id="710662" name="Picture 6" descr="j0297551"/>
          <p:cNvPicPr>
            <a:picLocks noChangeAspect="1" noChangeArrowheads="1"/>
          </p:cNvPicPr>
          <p:nvPr/>
        </p:nvPicPr>
        <p:blipFill>
          <a:blip r:embed="rId5"/>
          <a:srcRect/>
          <a:stretch>
            <a:fillRect/>
          </a:stretch>
        </p:blipFill>
        <p:spPr bwMode="auto">
          <a:xfrm>
            <a:off x="3810000" y="4743450"/>
            <a:ext cx="1195388" cy="1824038"/>
          </a:xfrm>
          <a:prstGeom prst="rect">
            <a:avLst/>
          </a:prstGeom>
          <a:noFill/>
        </p:spPr>
      </p:pic>
      <p:pic>
        <p:nvPicPr>
          <p:cNvPr id="710663" name="Picture 7" descr="MCj04114480000[1]"/>
          <p:cNvPicPr>
            <a:picLocks noChangeAspect="1" noChangeArrowheads="1"/>
          </p:cNvPicPr>
          <p:nvPr/>
        </p:nvPicPr>
        <p:blipFill>
          <a:blip r:embed="rId6"/>
          <a:srcRect/>
          <a:stretch>
            <a:fillRect/>
          </a:stretch>
        </p:blipFill>
        <p:spPr bwMode="auto">
          <a:xfrm>
            <a:off x="5334000" y="4535488"/>
            <a:ext cx="1882775" cy="2032000"/>
          </a:xfrm>
          <a:prstGeom prst="rect">
            <a:avLst/>
          </a:prstGeom>
          <a:noFill/>
        </p:spPr>
      </p:pic>
    </p:spTree>
  </p:cSld>
  <p:clrMapOvr>
    <a:masterClrMapping/>
  </p:clrMapOvr>
  <p:transition>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lstStyle/>
          <a:p>
            <a:r>
              <a:rPr lang="en-US"/>
              <a:t>Who (BART)?</a:t>
            </a:r>
          </a:p>
        </p:txBody>
      </p:sp>
      <p:sp>
        <p:nvSpPr>
          <p:cNvPr id="712707" name="Rectangle 3"/>
          <p:cNvSpPr>
            <a:spLocks noGrp="1" noChangeArrowheads="1"/>
          </p:cNvSpPr>
          <p:nvPr>
            <p:ph type="body" idx="1"/>
          </p:nvPr>
        </p:nvSpPr>
        <p:spPr>
          <a:xfrm>
            <a:off x="457200" y="1557338"/>
            <a:ext cx="8458200" cy="4995862"/>
          </a:xfrm>
        </p:spPr>
        <p:txBody>
          <a:bodyPr/>
          <a:lstStyle/>
          <a:p>
            <a:r>
              <a:rPr lang="en-US"/>
              <a:t>Identity?</a:t>
            </a:r>
          </a:p>
          <a:p>
            <a:pPr lvl="1"/>
            <a:r>
              <a:rPr lang="en-US" sz="2400"/>
              <a:t>people who ride BART</a:t>
            </a:r>
          </a:p>
          <a:p>
            <a:pPr lvl="2"/>
            <a:r>
              <a:rPr lang="en-US" sz="2400"/>
              <a:t>business people, students, disabled, elderly, tourists</a:t>
            </a:r>
          </a:p>
          <a:p>
            <a:r>
              <a:rPr lang="en-US"/>
              <a:t>Background?</a:t>
            </a:r>
          </a:p>
          <a:p>
            <a:pPr lvl="1"/>
            <a:r>
              <a:rPr lang="en-US" sz="2400"/>
              <a:t>may have an ATM or credit card</a:t>
            </a:r>
          </a:p>
          <a:p>
            <a:pPr lvl="1"/>
            <a:r>
              <a:rPr lang="en-US" sz="2400"/>
              <a:t>have used other fare machines before</a:t>
            </a:r>
          </a:p>
          <a:p>
            <a:r>
              <a:rPr lang="en-US"/>
              <a:t>Skills?</a:t>
            </a:r>
          </a:p>
          <a:p>
            <a:pPr lvl="1"/>
            <a:r>
              <a:rPr lang="en-US" sz="2400"/>
              <a:t>may know how to put cards into ATM</a:t>
            </a:r>
          </a:p>
          <a:p>
            <a:pPr lvl="1"/>
            <a:r>
              <a:rPr lang="en-US" sz="2400"/>
              <a:t>know how to buy BART tickets</a:t>
            </a:r>
            <a:endParaRPr lang="en-US" sz="2000"/>
          </a:p>
        </p:txBody>
      </p:sp>
    </p:spTree>
  </p:cSld>
  <p:clrMapOvr>
    <a:masterClrMapping/>
  </p:clrMapOvr>
  <p:transition>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4754" name="Rectangle 2"/>
          <p:cNvSpPr>
            <a:spLocks noGrp="1" noChangeArrowheads="1"/>
          </p:cNvSpPr>
          <p:nvPr>
            <p:ph type="body" idx="1"/>
          </p:nvPr>
        </p:nvSpPr>
        <p:spPr>
          <a:xfrm>
            <a:off x="457200" y="1557338"/>
            <a:ext cx="8382000" cy="4535487"/>
          </a:xfrm>
        </p:spPr>
        <p:txBody>
          <a:bodyPr/>
          <a:lstStyle/>
          <a:p>
            <a:r>
              <a:rPr lang="en-US"/>
              <a:t>Work habits and preferences?</a:t>
            </a:r>
            <a:endParaRPr lang="en-US" sz="2800"/>
          </a:p>
          <a:p>
            <a:pPr lvl="1"/>
            <a:r>
              <a:rPr lang="en-US" sz="2400"/>
              <a:t>Some people: use BART 5 days a week</a:t>
            </a:r>
          </a:p>
          <a:p>
            <a:pPr lvl="1"/>
            <a:r>
              <a:rPr lang="en-US" sz="2400"/>
              <a:t>Others: first time use</a:t>
            </a:r>
          </a:p>
          <a:p>
            <a:r>
              <a:rPr lang="en-US"/>
              <a:t>Physical characteristics?</a:t>
            </a:r>
          </a:p>
          <a:p>
            <a:pPr lvl="1"/>
            <a:r>
              <a:rPr lang="en-US" sz="2400"/>
              <a:t>varying heights </a:t>
            </a:r>
            <a:r>
              <a:rPr lang="en-US" sz="2400">
                <a:latin typeface="Symbol" pitchFamily="-109" charset="2"/>
              </a:rPr>
              <a:t>-&gt;</a:t>
            </a:r>
            <a:r>
              <a:rPr lang="en-US" sz="2400"/>
              <a:t> don’t make it too high or too low!</a:t>
            </a:r>
          </a:p>
          <a:p>
            <a:endParaRPr lang="en-US"/>
          </a:p>
        </p:txBody>
      </p:sp>
      <p:sp>
        <p:nvSpPr>
          <p:cNvPr id="714755" name="Rectangle 3"/>
          <p:cNvSpPr>
            <a:spLocks noGrp="1" noChangeArrowheads="1"/>
          </p:cNvSpPr>
          <p:nvPr>
            <p:ph type="title"/>
          </p:nvPr>
        </p:nvSpPr>
        <p:spPr/>
        <p:txBody>
          <a:bodyPr/>
          <a:lstStyle/>
          <a:p>
            <a:r>
              <a:rPr lang="en-US"/>
              <a:t>Who (BART cont.)?</a:t>
            </a:r>
          </a:p>
        </p:txBody>
      </p:sp>
    </p:spTree>
  </p:cSld>
  <p:clrMapOvr>
    <a:masterClrMapping/>
  </p:clrMapOvr>
  <p:transition>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p:txBody>
          <a:bodyPr/>
          <a:lstStyle/>
          <a:p>
            <a:r>
              <a:rPr lang="en-US"/>
              <a:t>What Tasks?</a:t>
            </a:r>
          </a:p>
        </p:txBody>
      </p:sp>
      <p:sp>
        <p:nvSpPr>
          <p:cNvPr id="718851" name="Rectangle 3"/>
          <p:cNvSpPr>
            <a:spLocks noGrp="1" noChangeArrowheads="1"/>
          </p:cNvSpPr>
          <p:nvPr>
            <p:ph type="body" idx="1"/>
          </p:nvPr>
        </p:nvSpPr>
        <p:spPr/>
        <p:txBody>
          <a:bodyPr/>
          <a:lstStyle/>
          <a:p>
            <a:r>
              <a:rPr lang="en-US"/>
              <a:t>Important for both automation and new functionality</a:t>
            </a:r>
          </a:p>
          <a:p>
            <a:r>
              <a:rPr lang="en-US"/>
              <a:t>Understand relative importance of tasks</a:t>
            </a:r>
          </a:p>
          <a:p>
            <a:endParaRPr lang="en-US"/>
          </a:p>
          <a:p>
            <a:r>
              <a:rPr lang="en-US"/>
              <a:t>Example: on-line billing</a:t>
            </a:r>
          </a:p>
          <a:p>
            <a:pPr lvl="1"/>
            <a:r>
              <a:rPr lang="en-US" sz="2400"/>
              <a:t>small dentists office installed new billing system</a:t>
            </a:r>
          </a:p>
          <a:p>
            <a:pPr lvl="1"/>
            <a:r>
              <a:rPr lang="en-US" sz="2400"/>
              <a:t>assistants became unhappy with new system</a:t>
            </a:r>
          </a:p>
          <a:p>
            <a:pPr lvl="1"/>
            <a:r>
              <a:rPr lang="en-US" sz="2400"/>
              <a:t>old forms contained hand-written margin notes</a:t>
            </a:r>
          </a:p>
          <a:p>
            <a:pPr lvl="2"/>
            <a:r>
              <a:rPr lang="en-US" sz="2400"/>
              <a:t>e.g., patient A’s insurance takes longer than most</a:t>
            </a:r>
          </a:p>
        </p:txBody>
      </p:sp>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lstStyle/>
          <a:p>
            <a:r>
              <a:rPr lang="en-US"/>
              <a:t>Where is the Task Performed?</a:t>
            </a:r>
          </a:p>
        </p:txBody>
      </p:sp>
      <p:sp>
        <p:nvSpPr>
          <p:cNvPr id="722947" name="Rectangle 3"/>
          <p:cNvSpPr>
            <a:spLocks noGrp="1" noChangeArrowheads="1"/>
          </p:cNvSpPr>
          <p:nvPr>
            <p:ph type="body" idx="1"/>
          </p:nvPr>
        </p:nvSpPr>
        <p:spPr/>
        <p:txBody>
          <a:bodyPr/>
          <a:lstStyle/>
          <a:p>
            <a:r>
              <a:rPr lang="en-US"/>
              <a:t>Office, laboratory, point of sale?</a:t>
            </a:r>
          </a:p>
          <a:p>
            <a:r>
              <a:rPr lang="en-US"/>
              <a:t>Effects of environment on users?</a:t>
            </a:r>
          </a:p>
          <a:p>
            <a:r>
              <a:rPr lang="en-US"/>
              <a:t>Users under stress?</a:t>
            </a:r>
          </a:p>
          <a:p>
            <a:r>
              <a:rPr lang="en-US"/>
              <a:t>Confidentiality required?</a:t>
            </a:r>
          </a:p>
          <a:p>
            <a:r>
              <a:rPr lang="en-US"/>
              <a:t>Wet, dirty, or slippery hands?</a:t>
            </a:r>
          </a:p>
          <a:p>
            <a:r>
              <a:rPr lang="en-US"/>
              <a:t>Soft drinks?</a:t>
            </a:r>
          </a:p>
          <a:p>
            <a:r>
              <a:rPr lang="en-US"/>
              <a:t>Lighting?</a:t>
            </a:r>
          </a:p>
          <a:p>
            <a:r>
              <a:rPr lang="en-US"/>
              <a:t>Noise?</a:t>
            </a:r>
          </a:p>
          <a:p>
            <a:endParaRPr lang="en-US"/>
          </a:p>
          <a:p>
            <a:endParaRPr lang="en-US"/>
          </a:p>
          <a:p>
            <a:endParaRPr lang="en-US"/>
          </a:p>
        </p:txBody>
      </p:sp>
      <p:pic>
        <p:nvPicPr>
          <p:cNvPr id="722948" name="Picture 4" descr="The image “http://us.news2.yimg.com/us.yimg.com/p/afp/20041231/capt.sge.szl02.311204223816.photo02.photo.default-288x355.jpg” cannot be displayed, because it contains errors."/>
          <p:cNvPicPr>
            <a:picLocks noChangeAspect="1" noChangeArrowheads="1"/>
          </p:cNvPicPr>
          <p:nvPr/>
        </p:nvPicPr>
        <p:blipFill>
          <a:blip r:embed="rId2"/>
          <a:srcRect/>
          <a:stretch>
            <a:fillRect/>
          </a:stretch>
        </p:blipFill>
        <p:spPr bwMode="auto">
          <a:xfrm>
            <a:off x="6248400" y="1190625"/>
            <a:ext cx="2743200" cy="3381375"/>
          </a:xfrm>
          <a:prstGeom prst="rect">
            <a:avLst/>
          </a:prstGeom>
          <a:noFill/>
        </p:spPr>
      </p:pic>
      <p:pic>
        <p:nvPicPr>
          <p:cNvPr id="722949" name="Picture 5" descr="pda-van"/>
          <p:cNvPicPr>
            <a:picLocks noChangeAspect="1" noChangeArrowheads="1"/>
          </p:cNvPicPr>
          <p:nvPr/>
        </p:nvPicPr>
        <p:blipFill>
          <a:blip r:embed="rId3"/>
          <a:srcRect/>
          <a:stretch>
            <a:fillRect/>
          </a:stretch>
        </p:blipFill>
        <p:spPr bwMode="auto">
          <a:xfrm>
            <a:off x="6248400" y="4648200"/>
            <a:ext cx="27432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22947">
                                            <p:txEl>
                                              <p:pRg st="4" end="4"/>
                                            </p:txEl>
                                          </p:spTgt>
                                        </p:tgtEl>
                                        <p:attrNameLst>
                                          <p:attrName>style.visibility</p:attrName>
                                        </p:attrNameLst>
                                      </p:cBhvr>
                                      <p:to>
                                        <p:strVal val="visible"/>
                                      </p:to>
                                    </p:set>
                                    <p:animEffect transition="in" filter="dissolve">
                                      <p:cBhvr>
                                        <p:cTn id="7" dur="500"/>
                                        <p:tgtEl>
                                          <p:spTgt spid="722947">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22947">
                                            <p:txEl>
                                              <p:pRg st="5" end="5"/>
                                            </p:txEl>
                                          </p:spTgt>
                                        </p:tgtEl>
                                        <p:attrNameLst>
                                          <p:attrName>style.visibility</p:attrName>
                                        </p:attrNameLst>
                                      </p:cBhvr>
                                      <p:to>
                                        <p:strVal val="visible"/>
                                      </p:to>
                                    </p:set>
                                    <p:animEffect transition="in" filter="dissolve">
                                      <p:cBhvr>
                                        <p:cTn id="10" dur="500"/>
                                        <p:tgtEl>
                                          <p:spTgt spid="722947">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22947">
                                            <p:txEl>
                                              <p:pRg st="6" end="6"/>
                                            </p:txEl>
                                          </p:spTgt>
                                        </p:tgtEl>
                                        <p:attrNameLst>
                                          <p:attrName>style.visibility</p:attrName>
                                        </p:attrNameLst>
                                      </p:cBhvr>
                                      <p:to>
                                        <p:strVal val="visible"/>
                                      </p:to>
                                    </p:set>
                                    <p:animEffect transition="in" filter="dissolve">
                                      <p:cBhvr>
                                        <p:cTn id="13" dur="500"/>
                                        <p:tgtEl>
                                          <p:spTgt spid="722947">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22947">
                                            <p:txEl>
                                              <p:pRg st="7" end="7"/>
                                            </p:txEl>
                                          </p:spTgt>
                                        </p:tgtEl>
                                        <p:attrNameLst>
                                          <p:attrName>style.visibility</p:attrName>
                                        </p:attrNameLst>
                                      </p:cBhvr>
                                      <p:to>
                                        <p:strVal val="visible"/>
                                      </p:to>
                                    </p:set>
                                    <p:animEffect transition="in" filter="dissolve">
                                      <p:cBhvr>
                                        <p:cTn id="16" dur="500"/>
                                        <p:tgtEl>
                                          <p:spTgt spid="722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sz="3200"/>
              <a:t>What Other Tools Does the User Have?</a:t>
            </a:r>
          </a:p>
        </p:txBody>
      </p:sp>
      <p:sp>
        <p:nvSpPr>
          <p:cNvPr id="726019" name="Rectangle 3"/>
          <p:cNvSpPr>
            <a:spLocks noGrp="1" noChangeArrowheads="1"/>
          </p:cNvSpPr>
          <p:nvPr>
            <p:ph type="body" idx="1"/>
          </p:nvPr>
        </p:nvSpPr>
        <p:spPr/>
        <p:txBody>
          <a:bodyPr/>
          <a:lstStyle/>
          <a:p>
            <a:pPr>
              <a:lnSpc>
                <a:spcPct val="90000"/>
              </a:lnSpc>
            </a:pPr>
            <a:r>
              <a:rPr lang="en-US"/>
              <a:t>More than just compatibility</a:t>
            </a:r>
          </a:p>
          <a:p>
            <a:pPr>
              <a:lnSpc>
                <a:spcPct val="90000"/>
              </a:lnSpc>
            </a:pPr>
            <a:r>
              <a:rPr lang="en-US"/>
              <a:t>How user works with collection of tools                      to get things done</a:t>
            </a:r>
          </a:p>
          <a:p>
            <a:pPr>
              <a:lnSpc>
                <a:spcPct val="90000"/>
              </a:lnSpc>
            </a:pPr>
            <a:endParaRPr lang="en-US"/>
          </a:p>
          <a:p>
            <a:pPr>
              <a:lnSpc>
                <a:spcPct val="90000"/>
              </a:lnSpc>
            </a:pPr>
            <a:r>
              <a:rPr lang="en-US"/>
              <a:t>Example: automating lab data collection</a:t>
            </a:r>
          </a:p>
          <a:p>
            <a:pPr lvl="1">
              <a:lnSpc>
                <a:spcPct val="90000"/>
              </a:lnSpc>
            </a:pPr>
            <a:r>
              <a:rPr lang="en-US"/>
              <a:t>how is data collected now?</a:t>
            </a:r>
          </a:p>
          <a:p>
            <a:pPr lvl="1">
              <a:lnSpc>
                <a:spcPct val="90000"/>
              </a:lnSpc>
            </a:pPr>
            <a:r>
              <a:rPr lang="en-US"/>
              <a:t>by what instruments and manual procedures?</a:t>
            </a:r>
          </a:p>
          <a:p>
            <a:pPr lvl="1">
              <a:lnSpc>
                <a:spcPct val="90000"/>
              </a:lnSpc>
            </a:pPr>
            <a:r>
              <a:rPr lang="en-US"/>
              <a:t>how is the information analyzed?</a:t>
            </a:r>
          </a:p>
          <a:p>
            <a:pPr lvl="1">
              <a:lnSpc>
                <a:spcPct val="90000"/>
              </a:lnSpc>
            </a:pPr>
            <a:r>
              <a:rPr lang="en-US"/>
              <a:t>are the results transcribed for records or publication?</a:t>
            </a:r>
          </a:p>
          <a:p>
            <a:pPr lvl="1">
              <a:lnSpc>
                <a:spcPct val="90000"/>
              </a:lnSpc>
            </a:pPr>
            <a:r>
              <a:rPr lang="en-US"/>
              <a:t>what media/forms are used and how are they handled?</a:t>
            </a:r>
          </a:p>
        </p:txBody>
      </p:sp>
      <p:pic>
        <p:nvPicPr>
          <p:cNvPr id="726020" name="Picture 4" descr="MCj02153140000[1]"/>
          <p:cNvPicPr>
            <a:picLocks noChangeAspect="1" noChangeArrowheads="1"/>
          </p:cNvPicPr>
          <p:nvPr/>
        </p:nvPicPr>
        <p:blipFill>
          <a:blip r:embed="rId3"/>
          <a:srcRect/>
          <a:stretch>
            <a:fillRect/>
          </a:stretch>
        </p:blipFill>
        <p:spPr bwMode="auto">
          <a:xfrm>
            <a:off x="7312025" y="2209800"/>
            <a:ext cx="1755775" cy="1828800"/>
          </a:xfrm>
          <a:prstGeom prst="rect">
            <a:avLst/>
          </a:prstGeom>
          <a:noFill/>
        </p:spPr>
      </p:pic>
    </p:spTree>
  </p:cSld>
  <p:clrMapOvr>
    <a:masterClrMapping/>
  </p:clrMapOvr>
  <p:transition>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0114" name="Rectangle 2"/>
          <p:cNvSpPr>
            <a:spLocks noGrp="1" noChangeArrowheads="1"/>
          </p:cNvSpPr>
          <p:nvPr>
            <p:ph type="body" idx="1"/>
          </p:nvPr>
        </p:nvSpPr>
        <p:spPr>
          <a:xfrm>
            <a:off x="457200" y="1557338"/>
            <a:ext cx="8153400" cy="4535487"/>
          </a:xfrm>
        </p:spPr>
        <p:txBody>
          <a:bodyPr/>
          <a:lstStyle/>
          <a:p>
            <a:r>
              <a:rPr lang="en-US"/>
              <a:t>Frequent users remember more details</a:t>
            </a:r>
          </a:p>
          <a:p>
            <a:r>
              <a:rPr lang="en-US"/>
              <a:t>Infrequent users may need more help</a:t>
            </a:r>
          </a:p>
          <a:p>
            <a:pPr lvl="1"/>
            <a:r>
              <a:rPr lang="en-US"/>
              <a:t>even for simple operations</a:t>
            </a:r>
          </a:p>
          <a:p>
            <a:pPr lvl="1"/>
            <a:r>
              <a:rPr lang="en-US"/>
              <a:t>make these tasks possible to do</a:t>
            </a:r>
          </a:p>
          <a:p>
            <a:r>
              <a:rPr lang="en-US"/>
              <a:t>Which function is performed </a:t>
            </a:r>
          </a:p>
          <a:p>
            <a:pPr lvl="1"/>
            <a:r>
              <a:rPr lang="en-US"/>
              <a:t>most frequently?</a:t>
            </a:r>
          </a:p>
          <a:p>
            <a:pPr lvl="1"/>
            <a:r>
              <a:rPr lang="en-US"/>
              <a:t>by which users?</a:t>
            </a:r>
          </a:p>
          <a:p>
            <a:pPr lvl="1"/>
            <a:r>
              <a:rPr lang="en-US"/>
              <a:t>optimizing system for these tasks will improve    perception of good performance</a:t>
            </a:r>
          </a:p>
          <a:p>
            <a:endParaRPr lang="en-US" sz="2200"/>
          </a:p>
          <a:p>
            <a:endParaRPr lang="en-US" sz="2200"/>
          </a:p>
        </p:txBody>
      </p:sp>
      <p:sp>
        <p:nvSpPr>
          <p:cNvPr id="730115" name="Rectangle 3"/>
          <p:cNvSpPr>
            <a:spLocks noGrp="1" noChangeArrowheads="1"/>
          </p:cNvSpPr>
          <p:nvPr>
            <p:ph type="title"/>
          </p:nvPr>
        </p:nvSpPr>
        <p:spPr/>
        <p:txBody>
          <a:bodyPr/>
          <a:lstStyle/>
          <a:p>
            <a:r>
              <a:rPr lang="en-US" sz="3200"/>
              <a:t>How Often Do Users Perform the Tasks?</a:t>
            </a:r>
          </a:p>
        </p:txBody>
      </p:sp>
    </p:spTree>
  </p:cSld>
  <p:clrMapOvr>
    <a:masterClrMapping/>
  </p:clrMapOvr>
  <p:transition>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sz="2800"/>
              <a:t>Involve Users to Answer </a:t>
            </a:r>
            <a:br>
              <a:rPr lang="en-US" sz="2800"/>
            </a:br>
            <a:r>
              <a:rPr lang="en-US" sz="2800"/>
              <a:t>Task Analysis Questions</a:t>
            </a:r>
          </a:p>
        </p:txBody>
      </p:sp>
      <p:sp>
        <p:nvSpPr>
          <p:cNvPr id="736259" name="Rectangle 3"/>
          <p:cNvSpPr>
            <a:spLocks noGrp="1" noChangeArrowheads="1"/>
          </p:cNvSpPr>
          <p:nvPr>
            <p:ph type="body" idx="1"/>
          </p:nvPr>
        </p:nvSpPr>
        <p:spPr/>
        <p:txBody>
          <a:bodyPr/>
          <a:lstStyle/>
          <a:p>
            <a:r>
              <a:rPr lang="en-US"/>
              <a:t>Users help designers learn: </a:t>
            </a:r>
          </a:p>
          <a:p>
            <a:pPr lvl="1"/>
            <a:r>
              <a:rPr lang="en-US" sz="2400"/>
              <a:t>what they do and how they do it</a:t>
            </a:r>
          </a:p>
          <a:p>
            <a:r>
              <a:rPr lang="en-US"/>
              <a:t>Developers reveal technical capabilities</a:t>
            </a:r>
          </a:p>
          <a:p>
            <a:pPr lvl="1"/>
            <a:r>
              <a:rPr lang="en-US" sz="2400"/>
              <a:t>builds rapport and ideas of what is possible</a:t>
            </a:r>
          </a:p>
          <a:p>
            <a:pPr lvl="1"/>
            <a:r>
              <a:rPr lang="en-US" sz="2400"/>
              <a:t>users can comment on whether ideas make sense</a:t>
            </a:r>
          </a:p>
          <a:p>
            <a:r>
              <a:rPr lang="en-US"/>
              <a:t>How do we do this?</a:t>
            </a:r>
          </a:p>
          <a:p>
            <a:pPr lvl="1"/>
            <a:r>
              <a:rPr lang="en-US" sz="2400"/>
              <a:t>observe &amp; interview prospective users in work place!</a:t>
            </a:r>
          </a:p>
          <a:p>
            <a:endParaRPr lang="en-US"/>
          </a:p>
        </p:txBody>
      </p:sp>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2403" name="Rectangle 3"/>
          <p:cNvSpPr>
            <a:spLocks noGrp="1" noChangeArrowheads="1"/>
          </p:cNvSpPr>
          <p:nvPr>
            <p:ph type="body" idx="1"/>
          </p:nvPr>
        </p:nvSpPr>
        <p:spPr>
          <a:xfrm>
            <a:off x="457200" y="1557338"/>
            <a:ext cx="8458200" cy="4919662"/>
          </a:xfrm>
        </p:spPr>
        <p:txBody>
          <a:bodyPr/>
          <a:lstStyle/>
          <a:p>
            <a:r>
              <a:rPr lang="en-US"/>
              <a:t>Heated arguments with others on design team</a:t>
            </a:r>
          </a:p>
          <a:p>
            <a:pPr lvl="1"/>
            <a:r>
              <a:rPr lang="en-US"/>
              <a:t>Over what tools, skills, and knowledge users have</a:t>
            </a:r>
          </a:p>
          <a:p>
            <a:pPr lvl="1"/>
            <a:r>
              <a:rPr lang="en-US"/>
              <a:t>These tend to generate lots of heat, little light</a:t>
            </a:r>
          </a:p>
          <a:p>
            <a:r>
              <a:rPr lang="en-US"/>
              <a:t>Go out to real users and get real data from them</a:t>
            </a:r>
          </a:p>
          <a:p>
            <a:pPr lvl="1"/>
            <a:r>
              <a:rPr lang="en-US"/>
              <a:t>find out what they really do</a:t>
            </a:r>
          </a:p>
          <a:p>
            <a:pPr lvl="1"/>
            <a:r>
              <a:rPr lang="en-US"/>
              <a:t>how would your system fit in</a:t>
            </a:r>
          </a:p>
          <a:p>
            <a:r>
              <a:rPr lang="en-US"/>
              <a:t>Are they too busy?</a:t>
            </a:r>
          </a:p>
          <a:p>
            <a:pPr lvl="1"/>
            <a:r>
              <a:rPr lang="en-US"/>
              <a:t>buy their time (t-shirts, coffee mugs)</a:t>
            </a:r>
          </a:p>
          <a:p>
            <a:pPr lvl="1"/>
            <a:r>
              <a:rPr lang="en-US"/>
              <a:t>find substitutes (medical students)</a:t>
            </a:r>
          </a:p>
          <a:p>
            <a:pPr lvl="1"/>
            <a:endParaRPr lang="en-US"/>
          </a:p>
        </p:txBody>
      </p:sp>
      <p:sp>
        <p:nvSpPr>
          <p:cNvPr id="742409" name="WordArt 9"/>
          <p:cNvSpPr>
            <a:spLocks noChangeArrowheads="1" noChangeShapeType="1" noTextEdit="1"/>
          </p:cNvSpPr>
          <p:nvPr/>
        </p:nvSpPr>
        <p:spPr bwMode="auto">
          <a:xfrm>
            <a:off x="566738" y="457200"/>
            <a:ext cx="5257800" cy="647700"/>
          </a:xfrm>
          <a:prstGeom prst="rect">
            <a:avLst/>
          </a:prstGeom>
        </p:spPr>
        <p:txBody>
          <a:bodyPr wrap="none" fromWordArt="1">
            <a:prstTxWarp prst="textPlain">
              <a:avLst>
                <a:gd name="adj" fmla="val 50000"/>
              </a:avLst>
            </a:prstTxWarp>
          </a:bodyPr>
          <a:lstStyle/>
          <a:p>
            <a:pPr algn="ctr"/>
            <a:r>
              <a:rPr lang="en-US" sz="3600" kern="10">
                <a:ln w="25400">
                  <a:solidFill>
                    <a:srgbClr val="333333"/>
                  </a:solidFill>
                  <a:round/>
                  <a:headEnd/>
                  <a:tailEnd/>
                </a:ln>
                <a:solidFill>
                  <a:srgbClr val="C0C0C0"/>
                </a:solidFill>
                <a:latin typeface="Arial Black"/>
                <a:ea typeface="Arial Black"/>
                <a:cs typeface="Arial Black"/>
              </a:rPr>
              <a:t>Design from Data</a:t>
            </a:r>
          </a:p>
        </p:txBody>
      </p:sp>
      <p:pic>
        <p:nvPicPr>
          <p:cNvPr id="742411" name="Picture 11" descr="contex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53150" y="3670300"/>
            <a:ext cx="2857500" cy="2857500"/>
          </a:xfrm>
          <a:prstGeom prst="rect">
            <a:avLst/>
          </a:prstGeom>
          <a:noFill/>
        </p:spPr>
      </p:pic>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observe users in the field?</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r>
              <a:rPr lang="en-US" sz="3200"/>
              <a:t>Can’t we just ask users what they want?</a:t>
            </a:r>
          </a:p>
        </p:txBody>
      </p:sp>
      <p:sp>
        <p:nvSpPr>
          <p:cNvPr id="744451" name="Rectangle 3"/>
          <p:cNvSpPr>
            <a:spLocks noGrp="1" noChangeArrowheads="1"/>
          </p:cNvSpPr>
          <p:nvPr>
            <p:ph type="body" idx="1"/>
          </p:nvPr>
        </p:nvSpPr>
        <p:spPr>
          <a:xfrm>
            <a:off x="457200" y="1557338"/>
            <a:ext cx="8458200" cy="5148262"/>
          </a:xfrm>
        </p:spPr>
        <p:txBody>
          <a:bodyPr/>
          <a:lstStyle/>
          <a:p>
            <a:r>
              <a:rPr lang="en-US"/>
              <a:t>Not familiar with what is possible with technology</a:t>
            </a:r>
          </a:p>
          <a:p>
            <a:r>
              <a:rPr lang="en-US"/>
              <a:t>Not familiar with design constraints</a:t>
            </a:r>
          </a:p>
          <a:p>
            <a:pPr lvl="1"/>
            <a:r>
              <a:rPr lang="en-US"/>
              <a:t>Budget, legacy code, time, etc</a:t>
            </a:r>
          </a:p>
          <a:p>
            <a:r>
              <a:rPr lang="en-US"/>
              <a:t>Not familiar with good design</a:t>
            </a:r>
          </a:p>
          <a:p>
            <a:r>
              <a:rPr lang="en-US"/>
              <a:t>Not familiar with security and privacy</a:t>
            </a:r>
          </a:p>
          <a:p>
            <a:r>
              <a:rPr lang="en-US"/>
              <a:t>Sometimes users don’t know what they want</a:t>
            </a:r>
          </a:p>
          <a:p>
            <a:pPr lvl="1"/>
            <a:r>
              <a:rPr lang="en-US"/>
              <a:t>Ex. Remote controls</a:t>
            </a:r>
          </a:p>
          <a:p>
            <a:endParaRPr lang="en-US"/>
          </a:p>
          <a:p>
            <a:r>
              <a:rPr lang="en-US"/>
              <a:t>Contextual inquiry is an important method for understanding users’ needs</a:t>
            </a:r>
          </a:p>
          <a:p>
            <a:pPr lvl="1"/>
            <a:r>
              <a:rPr lang="en-US"/>
              <a:t>Also, attitude vs actual behavior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dissolve">
                                      <p:cBhvr>
                                        <p:cTn id="7" dur="500"/>
                                        <p:tgtEl>
                                          <p:spTgt spid="74445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44451">
                                            <p:txEl>
                                              <p:pRg st="1" end="1"/>
                                            </p:txEl>
                                          </p:spTgt>
                                        </p:tgtEl>
                                        <p:attrNameLst>
                                          <p:attrName>style.visibility</p:attrName>
                                        </p:attrNameLst>
                                      </p:cBhvr>
                                      <p:to>
                                        <p:strVal val="visible"/>
                                      </p:to>
                                    </p:set>
                                    <p:animEffect transition="in" filter="dissolve">
                                      <p:cBhvr>
                                        <p:cTn id="10" dur="500"/>
                                        <p:tgtEl>
                                          <p:spTgt spid="74445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44451">
                                            <p:txEl>
                                              <p:pRg st="2" end="2"/>
                                            </p:txEl>
                                          </p:spTgt>
                                        </p:tgtEl>
                                        <p:attrNameLst>
                                          <p:attrName>style.visibility</p:attrName>
                                        </p:attrNameLst>
                                      </p:cBhvr>
                                      <p:to>
                                        <p:strVal val="visible"/>
                                      </p:to>
                                    </p:set>
                                    <p:animEffect transition="in" filter="dissolve">
                                      <p:cBhvr>
                                        <p:cTn id="13" dur="500"/>
                                        <p:tgtEl>
                                          <p:spTgt spid="744451">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44451">
                                            <p:txEl>
                                              <p:pRg st="3" end="3"/>
                                            </p:txEl>
                                          </p:spTgt>
                                        </p:tgtEl>
                                        <p:attrNameLst>
                                          <p:attrName>style.visibility</p:attrName>
                                        </p:attrNameLst>
                                      </p:cBhvr>
                                      <p:to>
                                        <p:strVal val="visible"/>
                                      </p:to>
                                    </p:set>
                                    <p:animEffect transition="in" filter="dissolve">
                                      <p:cBhvr>
                                        <p:cTn id="16" dur="500"/>
                                        <p:tgtEl>
                                          <p:spTgt spid="744451">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44451">
                                            <p:txEl>
                                              <p:pRg st="4" end="4"/>
                                            </p:txEl>
                                          </p:spTgt>
                                        </p:tgtEl>
                                        <p:attrNameLst>
                                          <p:attrName>style.visibility</p:attrName>
                                        </p:attrNameLst>
                                      </p:cBhvr>
                                      <p:to>
                                        <p:strVal val="visible"/>
                                      </p:to>
                                    </p:set>
                                    <p:animEffect transition="in" filter="dissolve">
                                      <p:cBhvr>
                                        <p:cTn id="19" dur="500"/>
                                        <p:tgtEl>
                                          <p:spTgt spid="744451">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44451">
                                            <p:txEl>
                                              <p:pRg st="5" end="5"/>
                                            </p:txEl>
                                          </p:spTgt>
                                        </p:tgtEl>
                                        <p:attrNameLst>
                                          <p:attrName>style.visibility</p:attrName>
                                        </p:attrNameLst>
                                      </p:cBhvr>
                                      <p:to>
                                        <p:strVal val="visible"/>
                                      </p:to>
                                    </p:set>
                                    <p:animEffect transition="in" filter="dissolve">
                                      <p:cBhvr>
                                        <p:cTn id="22" dur="500"/>
                                        <p:tgtEl>
                                          <p:spTgt spid="744451">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44451">
                                            <p:txEl>
                                              <p:pRg st="6" end="6"/>
                                            </p:txEl>
                                          </p:spTgt>
                                        </p:tgtEl>
                                        <p:attrNameLst>
                                          <p:attrName>style.visibility</p:attrName>
                                        </p:attrNameLst>
                                      </p:cBhvr>
                                      <p:to>
                                        <p:strVal val="visible"/>
                                      </p:to>
                                    </p:set>
                                    <p:animEffect transition="in" filter="dissolve">
                                      <p:cBhvr>
                                        <p:cTn id="25" dur="500"/>
                                        <p:tgtEl>
                                          <p:spTgt spid="7444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744451">
                                            <p:txEl>
                                              <p:pRg st="8" end="8"/>
                                            </p:txEl>
                                          </p:spTgt>
                                        </p:tgtEl>
                                        <p:attrNameLst>
                                          <p:attrName>style.visibility</p:attrName>
                                        </p:attrNameLst>
                                      </p:cBhvr>
                                      <p:to>
                                        <p:strVal val="visible"/>
                                      </p:to>
                                    </p:set>
                                    <p:animEffect transition="in" filter="dissolve">
                                      <p:cBhvr>
                                        <p:cTn id="30" dur="500"/>
                                        <p:tgtEl>
                                          <p:spTgt spid="744451">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44451">
                                            <p:txEl>
                                              <p:pRg st="9" end="9"/>
                                            </p:txEl>
                                          </p:spTgt>
                                        </p:tgtEl>
                                        <p:attrNameLst>
                                          <p:attrName>style.visibility</p:attrName>
                                        </p:attrNameLst>
                                      </p:cBhvr>
                                      <p:to>
                                        <p:strVal val="visible"/>
                                      </p:to>
                                    </p:set>
                                    <p:animEffect transition="in" filter="dissolve">
                                      <p:cBhvr>
                                        <p:cTn id="35" dur="500"/>
                                        <p:tgtEl>
                                          <p:spTgt spid="7444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2642" name="Picture 2" descr="P0002648-mosaic"/>
          <p:cNvPicPr>
            <a:picLocks noChangeAspect="1" noChangeArrowheads="1"/>
          </p:cNvPicPr>
          <p:nvPr/>
        </p:nvPicPr>
        <p:blipFill>
          <a:blip r:embed="rId3"/>
          <a:srcRect/>
          <a:stretch>
            <a:fillRect/>
          </a:stretch>
        </p:blipFill>
        <p:spPr bwMode="auto">
          <a:xfrm>
            <a:off x="3040063" y="3608388"/>
            <a:ext cx="4852987" cy="3249612"/>
          </a:xfrm>
          <a:prstGeom prst="rect">
            <a:avLst/>
          </a:prstGeom>
          <a:noFill/>
        </p:spPr>
      </p:pic>
      <p:pic>
        <p:nvPicPr>
          <p:cNvPr id="752643" name="Picture 3" descr="P0002658"/>
          <p:cNvPicPr>
            <a:picLocks noChangeAspect="1" noChangeArrowheads="1"/>
          </p:cNvPicPr>
          <p:nvPr/>
        </p:nvPicPr>
        <p:blipFill>
          <a:blip r:embed="rId4"/>
          <a:srcRect/>
          <a:stretch>
            <a:fillRect/>
          </a:stretch>
        </p:blipFill>
        <p:spPr bwMode="auto">
          <a:xfrm>
            <a:off x="404813" y="3609975"/>
            <a:ext cx="2174875" cy="3248025"/>
          </a:xfrm>
          <a:prstGeom prst="rect">
            <a:avLst/>
          </a:prstGeom>
          <a:noFill/>
        </p:spPr>
      </p:pic>
      <p:sp>
        <p:nvSpPr>
          <p:cNvPr id="752644" name="Rectangle 4"/>
          <p:cNvSpPr>
            <a:spLocks noGrp="1" noChangeArrowheads="1"/>
          </p:cNvSpPr>
          <p:nvPr>
            <p:ph type="title"/>
          </p:nvPr>
        </p:nvSpPr>
        <p:spPr/>
        <p:txBody>
          <a:bodyPr/>
          <a:lstStyle/>
          <a:p>
            <a:r>
              <a:rPr lang="en-US"/>
              <a:t>Contextual Inquiry</a:t>
            </a:r>
          </a:p>
        </p:txBody>
      </p:sp>
      <p:sp>
        <p:nvSpPr>
          <p:cNvPr id="752645" name="Rectangle 5"/>
          <p:cNvSpPr>
            <a:spLocks noGrp="1" noChangeArrowheads="1"/>
          </p:cNvSpPr>
          <p:nvPr>
            <p:ph type="body" idx="1"/>
          </p:nvPr>
        </p:nvSpPr>
        <p:spPr/>
        <p:txBody>
          <a:bodyPr/>
          <a:lstStyle/>
          <a:p>
            <a:r>
              <a:rPr lang="en-US"/>
              <a:t>Go to the workplace &amp; see the work as it unfolds</a:t>
            </a:r>
          </a:p>
          <a:p>
            <a:r>
              <a:rPr lang="en-US"/>
              <a:t>People summarize, but we want details</a:t>
            </a:r>
          </a:p>
          <a:p>
            <a:r>
              <a:rPr lang="en-US"/>
              <a:t>Keep it concrete when people start to abstract</a:t>
            </a:r>
          </a:p>
          <a:p>
            <a:pPr lvl="1"/>
            <a:r>
              <a:rPr lang="en-US"/>
              <a:t>“We usually get reports by email”, ask “Can I see one?”</a:t>
            </a:r>
          </a:p>
          <a:p>
            <a:endParaRPr lang="en-US" sz="2200"/>
          </a:p>
          <a:p>
            <a:endParaRPr lang="en-US"/>
          </a:p>
        </p:txBody>
      </p:sp>
    </p:spTree>
  </p:cSld>
  <p:clrMapOvr>
    <a:masterClrMapping/>
  </p:clrMapOvr>
  <p:transition>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lstStyle/>
          <a:p>
            <a:r>
              <a:rPr lang="en-US"/>
              <a:t>Contextual Inquiry</a:t>
            </a:r>
          </a:p>
        </p:txBody>
      </p:sp>
      <p:sp>
        <p:nvSpPr>
          <p:cNvPr id="754692" name="Rectangle 4"/>
          <p:cNvSpPr>
            <a:spLocks noGrp="1" noChangeArrowheads="1"/>
          </p:cNvSpPr>
          <p:nvPr>
            <p:ph type="body" idx="1"/>
          </p:nvPr>
        </p:nvSpPr>
        <p:spPr/>
        <p:txBody>
          <a:bodyPr/>
          <a:lstStyle/>
          <a:p>
            <a:r>
              <a:rPr lang="en-US"/>
              <a:t>Facts are only the starting point, you want a </a:t>
            </a:r>
            <a:br>
              <a:rPr lang="en-US"/>
            </a:br>
            <a:r>
              <a:rPr lang="en-US"/>
              <a:t>design based on correct interpretations</a:t>
            </a:r>
          </a:p>
          <a:p>
            <a:r>
              <a:rPr lang="en-US"/>
              <a:t>Validate &amp; rephrase</a:t>
            </a:r>
          </a:p>
          <a:p>
            <a:pPr lvl="1"/>
            <a:r>
              <a:rPr lang="en-US"/>
              <a:t>share interpretations to check your reasoning </a:t>
            </a:r>
          </a:p>
          <a:p>
            <a:pPr lvl="2"/>
            <a:r>
              <a:rPr lang="en-US"/>
              <a:t>Ex. “So accountability means a paper trail?”</a:t>
            </a:r>
          </a:p>
          <a:p>
            <a:pPr lvl="1"/>
            <a:r>
              <a:rPr lang="en-US"/>
              <a:t>people will be uncomfortable until the phrasing is right</a:t>
            </a:r>
          </a:p>
          <a:p>
            <a:endParaRPr lang="en-US"/>
          </a:p>
        </p:txBody>
      </p:sp>
    </p:spTree>
  </p:cSld>
  <p:clrMapOvr>
    <a:masterClrMapping/>
  </p:clrMapOvr>
  <p:transition>
    <p:strip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8786" name="Rectangle 2"/>
          <p:cNvSpPr>
            <a:spLocks noGrp="1" noChangeArrowheads="1"/>
          </p:cNvSpPr>
          <p:nvPr>
            <p:ph type="body" idx="1"/>
          </p:nvPr>
        </p:nvSpPr>
        <p:spPr>
          <a:xfrm>
            <a:off x="457200" y="1328738"/>
            <a:ext cx="8458200" cy="5300662"/>
          </a:xfrm>
        </p:spPr>
        <p:txBody>
          <a:bodyPr/>
          <a:lstStyle/>
          <a:p>
            <a:r>
              <a:rPr lang="en-US" sz="2400"/>
              <a:t>Use recording technologies</a:t>
            </a:r>
          </a:p>
          <a:p>
            <a:pPr lvl="1"/>
            <a:r>
              <a:rPr lang="en-US"/>
              <a:t>notebooks, tape recorders, still &amp; video cameras</a:t>
            </a:r>
          </a:p>
          <a:p>
            <a:r>
              <a:rPr lang="en-US" sz="2400"/>
              <a:t>Structure</a:t>
            </a:r>
          </a:p>
          <a:p>
            <a:pPr lvl="1"/>
            <a:r>
              <a:rPr lang="en-US"/>
              <a:t>conventional interview (15 minutes)</a:t>
            </a:r>
          </a:p>
          <a:p>
            <a:pPr lvl="2"/>
            <a:r>
              <a:rPr lang="en-US"/>
              <a:t>introduce focus &amp; deal with ethical issues</a:t>
            </a:r>
          </a:p>
          <a:p>
            <a:pPr lvl="2"/>
            <a:r>
              <a:rPr lang="en-US"/>
              <a:t>get used to each other by getting summary data</a:t>
            </a:r>
          </a:p>
          <a:p>
            <a:pPr lvl="1"/>
            <a:r>
              <a:rPr lang="en-US"/>
              <a:t>transition (30 seconds)</a:t>
            </a:r>
          </a:p>
          <a:p>
            <a:pPr lvl="2"/>
            <a:r>
              <a:rPr lang="en-US"/>
              <a:t>state new rules – they work while you watch &amp; interrupt</a:t>
            </a:r>
          </a:p>
          <a:p>
            <a:pPr lvl="1"/>
            <a:r>
              <a:rPr lang="en-US"/>
              <a:t>contextual interview (1-2 hours)</a:t>
            </a:r>
          </a:p>
          <a:p>
            <a:pPr lvl="2"/>
            <a:r>
              <a:rPr lang="en-US"/>
              <a:t>take notes, draw, be nosy! (“who was on the phone?”)</a:t>
            </a:r>
          </a:p>
          <a:p>
            <a:pPr lvl="1"/>
            <a:r>
              <a:rPr lang="en-US"/>
              <a:t>wrap-up (15 minutes)</a:t>
            </a:r>
          </a:p>
          <a:p>
            <a:pPr lvl="2"/>
            <a:r>
              <a:rPr lang="en-US"/>
              <a:t>summarize your notes &amp; confirm what is important</a:t>
            </a:r>
          </a:p>
        </p:txBody>
      </p:sp>
      <p:sp>
        <p:nvSpPr>
          <p:cNvPr id="758787" name="Rectangle 3"/>
          <p:cNvSpPr>
            <a:spLocks noGrp="1" noChangeArrowheads="1"/>
          </p:cNvSpPr>
          <p:nvPr>
            <p:ph type="title"/>
          </p:nvPr>
        </p:nvSpPr>
        <p:spPr/>
        <p:txBody>
          <a:bodyPr/>
          <a:lstStyle/>
          <a:p>
            <a:r>
              <a:rPr lang="en-US"/>
              <a:t>Conducting a Contextual Inquiry</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8786">
                                            <p:txEl>
                                              <p:pRg st="2" end="2"/>
                                            </p:txEl>
                                          </p:spTgt>
                                        </p:tgtEl>
                                        <p:attrNameLst>
                                          <p:attrName>style.visibility</p:attrName>
                                        </p:attrNameLst>
                                      </p:cBhvr>
                                      <p:to>
                                        <p:strVal val="visible"/>
                                      </p:to>
                                    </p:set>
                                    <p:animEffect transition="in" filter="dissolve">
                                      <p:cBhvr>
                                        <p:cTn id="7" dur="500"/>
                                        <p:tgtEl>
                                          <p:spTgt spid="75878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58786">
                                            <p:txEl>
                                              <p:pRg st="3" end="3"/>
                                            </p:txEl>
                                          </p:spTgt>
                                        </p:tgtEl>
                                        <p:attrNameLst>
                                          <p:attrName>style.visibility</p:attrName>
                                        </p:attrNameLst>
                                      </p:cBhvr>
                                      <p:to>
                                        <p:strVal val="visible"/>
                                      </p:to>
                                    </p:set>
                                    <p:animEffect transition="in" filter="dissolve">
                                      <p:cBhvr>
                                        <p:cTn id="10" dur="500"/>
                                        <p:tgtEl>
                                          <p:spTgt spid="758786">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58786">
                                            <p:txEl>
                                              <p:pRg st="4" end="4"/>
                                            </p:txEl>
                                          </p:spTgt>
                                        </p:tgtEl>
                                        <p:attrNameLst>
                                          <p:attrName>style.visibility</p:attrName>
                                        </p:attrNameLst>
                                      </p:cBhvr>
                                      <p:to>
                                        <p:strVal val="visible"/>
                                      </p:to>
                                    </p:set>
                                    <p:animEffect transition="in" filter="dissolve">
                                      <p:cBhvr>
                                        <p:cTn id="13" dur="500"/>
                                        <p:tgtEl>
                                          <p:spTgt spid="758786">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58786">
                                            <p:txEl>
                                              <p:pRg st="5" end="5"/>
                                            </p:txEl>
                                          </p:spTgt>
                                        </p:tgtEl>
                                        <p:attrNameLst>
                                          <p:attrName>style.visibility</p:attrName>
                                        </p:attrNameLst>
                                      </p:cBhvr>
                                      <p:to>
                                        <p:strVal val="visible"/>
                                      </p:to>
                                    </p:set>
                                    <p:animEffect transition="in" filter="dissolve">
                                      <p:cBhvr>
                                        <p:cTn id="16" dur="500"/>
                                        <p:tgtEl>
                                          <p:spTgt spid="758786">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58786">
                                            <p:txEl>
                                              <p:pRg st="6" end="6"/>
                                            </p:txEl>
                                          </p:spTgt>
                                        </p:tgtEl>
                                        <p:attrNameLst>
                                          <p:attrName>style.visibility</p:attrName>
                                        </p:attrNameLst>
                                      </p:cBhvr>
                                      <p:to>
                                        <p:strVal val="visible"/>
                                      </p:to>
                                    </p:set>
                                    <p:animEffect transition="in" filter="dissolve">
                                      <p:cBhvr>
                                        <p:cTn id="19" dur="500"/>
                                        <p:tgtEl>
                                          <p:spTgt spid="758786">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58786">
                                            <p:txEl>
                                              <p:pRg st="7" end="7"/>
                                            </p:txEl>
                                          </p:spTgt>
                                        </p:tgtEl>
                                        <p:attrNameLst>
                                          <p:attrName>style.visibility</p:attrName>
                                        </p:attrNameLst>
                                      </p:cBhvr>
                                      <p:to>
                                        <p:strVal val="visible"/>
                                      </p:to>
                                    </p:set>
                                    <p:animEffect transition="in" filter="dissolve">
                                      <p:cBhvr>
                                        <p:cTn id="22" dur="500"/>
                                        <p:tgtEl>
                                          <p:spTgt spid="758786">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58786">
                                            <p:txEl>
                                              <p:pRg st="8" end="8"/>
                                            </p:txEl>
                                          </p:spTgt>
                                        </p:tgtEl>
                                        <p:attrNameLst>
                                          <p:attrName>style.visibility</p:attrName>
                                        </p:attrNameLst>
                                      </p:cBhvr>
                                      <p:to>
                                        <p:strVal val="visible"/>
                                      </p:to>
                                    </p:set>
                                    <p:animEffect transition="in" filter="dissolve">
                                      <p:cBhvr>
                                        <p:cTn id="25" dur="500"/>
                                        <p:tgtEl>
                                          <p:spTgt spid="758786">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758786">
                                            <p:txEl>
                                              <p:pRg st="9" end="9"/>
                                            </p:txEl>
                                          </p:spTgt>
                                        </p:tgtEl>
                                        <p:attrNameLst>
                                          <p:attrName>style.visibility</p:attrName>
                                        </p:attrNameLst>
                                      </p:cBhvr>
                                      <p:to>
                                        <p:strVal val="visible"/>
                                      </p:to>
                                    </p:set>
                                    <p:animEffect transition="in" filter="dissolve">
                                      <p:cBhvr>
                                        <p:cTn id="28" dur="500"/>
                                        <p:tgtEl>
                                          <p:spTgt spid="758786">
                                            <p:txEl>
                                              <p:pRg st="9" end="9"/>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758786">
                                            <p:txEl>
                                              <p:pRg st="10" end="10"/>
                                            </p:txEl>
                                          </p:spTgt>
                                        </p:tgtEl>
                                        <p:attrNameLst>
                                          <p:attrName>style.visibility</p:attrName>
                                        </p:attrNameLst>
                                      </p:cBhvr>
                                      <p:to>
                                        <p:strVal val="visible"/>
                                      </p:to>
                                    </p:set>
                                    <p:animEffect transition="in" filter="dissolve">
                                      <p:cBhvr>
                                        <p:cTn id="31" dur="500"/>
                                        <p:tgtEl>
                                          <p:spTgt spid="758786">
                                            <p:txEl>
                                              <p:pRg st="10" end="10"/>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758786">
                                            <p:txEl>
                                              <p:pRg st="11" end="11"/>
                                            </p:txEl>
                                          </p:spTgt>
                                        </p:tgtEl>
                                        <p:attrNameLst>
                                          <p:attrName>style.visibility</p:attrName>
                                        </p:attrNameLst>
                                      </p:cBhvr>
                                      <p:to>
                                        <p:strVal val="visible"/>
                                      </p:to>
                                    </p:set>
                                    <p:animEffect transition="in" filter="dissolve">
                                      <p:cBhvr>
                                        <p:cTn id="34" dur="500"/>
                                        <p:tgtEl>
                                          <p:spTgt spid="7587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homework</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hlinkClick r:id="rId2"/>
              </a:rPr>
              <a:t>http://cups.cs.cmu.edu/courses/ups-fa09/observations.html</a:t>
            </a:r>
            <a:endParaRPr lang="en-US" dirty="0" smtClean="0"/>
          </a:p>
          <a:p>
            <a:r>
              <a:rPr lang="en-US" dirty="0" smtClean="0"/>
              <a:t>Do this assignment with a partner, if possible.</a:t>
            </a:r>
          </a:p>
          <a:p>
            <a:r>
              <a:rPr lang="en-US" dirty="0" smtClean="0"/>
              <a:t>Observe people in a public place using a computerized system. For example, you might observe people using a public transit ticket machine, a parking garage pay station, a hardware store self-checkout machine, a library self-checkout machine, or an airport self-check-in kiosk. Stay long enough to observe both experienced and inexperienced users using the system.</a:t>
            </a:r>
          </a:p>
          <a:p>
            <a:r>
              <a:rPr lang="en-US" dirty="0" smtClean="0"/>
              <a:t>Alternatively, recruit a few people you know and observe them using a computer or computerized device (cell phone, microwave oven, etc.) to complete a task. Try to recruit someone who has used the device before and someone who has not.</a:t>
            </a:r>
          </a:p>
          <a:p>
            <a:r>
              <a:rPr lang="en-US" dirty="0" smtClean="0"/>
              <a:t>What kinds of problems did people have using the system? What aspects of the system appeared to be easy to learn? What aspects of the system appeared to be difficult to learn? What aspects of the system seemed to frustrate experienced users? Most importantly, how might the design of the system be improved?</a:t>
            </a:r>
          </a:p>
          <a:p>
            <a:r>
              <a:rPr lang="en-US" dirty="0" smtClean="0"/>
              <a:t>Write up a short report on your observations and recommendations to turn in. Include an appendix with photographs or sketches of key elements of the user interface you observed. The report should be 2-4 pages plus the appendix.</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Diary studies</a:t>
            </a:r>
            <a:endParaRPr lang="en-US" dirty="0"/>
          </a:p>
        </p:txBody>
      </p:sp>
      <p:sp>
        <p:nvSpPr>
          <p:cNvPr id="3" name="Content Placeholder 2"/>
          <p:cNvSpPr>
            <a:spLocks noGrp="1"/>
          </p:cNvSpPr>
          <p:nvPr>
            <p:ph idx="1"/>
          </p:nvPr>
        </p:nvSpPr>
        <p:spPr/>
        <p:txBody>
          <a:bodyPr/>
          <a:lstStyle/>
          <a:p>
            <a:r>
              <a:rPr lang="en-US" dirty="0" smtClean="0"/>
              <a:t>Participants asked to record a diary entry any time a certain type of event occurs, usually over a period of several days or weeks</a:t>
            </a:r>
          </a:p>
          <a:p>
            <a:r>
              <a:rPr lang="en-US" dirty="0" smtClean="0"/>
              <a:t>Allows you to get their immediate response without recall</a:t>
            </a:r>
          </a:p>
          <a:p>
            <a:r>
              <a:rPr lang="en-US" dirty="0" smtClean="0"/>
              <a:t>But they have to remember to do it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Experience sampling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Participants fill out </a:t>
            </a:r>
            <a:r>
              <a:rPr lang="en-US" dirty="0" err="1" smtClean="0"/>
              <a:t>questionaires</a:t>
            </a:r>
            <a:r>
              <a:rPr lang="en-US" dirty="0" smtClean="0"/>
              <a:t> in response to alerts so that they don’t have to recall, their responses are based on what is happening now</a:t>
            </a:r>
          </a:p>
          <a:p>
            <a:r>
              <a:rPr lang="en-US" dirty="0" smtClean="0"/>
              <a:t>Often used to understand mood, time use, and social interactions</a:t>
            </a:r>
          </a:p>
          <a:p>
            <a:r>
              <a:rPr lang="en-US" dirty="0" smtClean="0"/>
              <a:t>Need to find way to alert participants and have them respond to short survey (&lt; 2 minutes)</a:t>
            </a:r>
          </a:p>
          <a:p>
            <a:pPr lvl="1"/>
            <a:r>
              <a:rPr lang="en-US" dirty="0" smtClean="0"/>
              <a:t>Beepers, email, SMS, diaries, etc.</a:t>
            </a:r>
          </a:p>
          <a:p>
            <a:r>
              <a:rPr lang="en-US" dirty="0" smtClean="0"/>
              <a:t>S. </a:t>
            </a:r>
            <a:r>
              <a:rPr lang="en-US" dirty="0" err="1" smtClean="0"/>
              <a:t>Consolvo</a:t>
            </a:r>
            <a:r>
              <a:rPr lang="en-US" dirty="0" smtClean="0"/>
              <a:t> and M. Walker. Using the Experience Sampling Method to Evaluate </a:t>
            </a:r>
            <a:r>
              <a:rPr lang="en-US" dirty="0" err="1" smtClean="0"/>
              <a:t>Ubicomp</a:t>
            </a:r>
            <a:r>
              <a:rPr lang="en-US" dirty="0" smtClean="0"/>
              <a:t> </a:t>
            </a:r>
            <a:r>
              <a:rPr lang="en-US" dirty="0" err="1" smtClean="0"/>
              <a:t>Applications.Pervasinve</a:t>
            </a:r>
            <a:r>
              <a:rPr lang="en-US" dirty="0" smtClean="0"/>
              <a:t> Computing, April-June 2003</a:t>
            </a:r>
            <a:r>
              <a:rPr lang="en-US" dirty="0" smtClean="0">
                <a:hlinkClick r:id="rId2"/>
              </a:rPr>
              <a:t>http://www.seattle.intel-research.net/pubs/final-ESM-pub-with-Walker.pdf</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Paratyping</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Measuring real-life experiences instead of testing the technology</a:t>
            </a:r>
          </a:p>
          <a:p>
            <a:r>
              <a:rPr lang="en-US" dirty="0" err="1" smtClean="0"/>
              <a:t>Paratypes</a:t>
            </a:r>
            <a:endParaRPr lang="en-US" dirty="0" smtClean="0"/>
          </a:p>
          <a:p>
            <a:pPr lvl="1"/>
            <a:r>
              <a:rPr lang="en-US" dirty="0" smtClean="0"/>
              <a:t>a simulation, or model, of interaction (“-type”) with a technology which is evaluated alongside (“</a:t>
            </a:r>
            <a:r>
              <a:rPr lang="en-US" dirty="0" err="1" smtClean="0"/>
              <a:t>para</a:t>
            </a:r>
            <a:r>
              <a:rPr lang="en-US" dirty="0" smtClean="0"/>
              <a:t>-”) real-world experience</a:t>
            </a:r>
          </a:p>
          <a:p>
            <a:pPr lvl="1"/>
            <a:r>
              <a:rPr lang="en-US" dirty="0" smtClean="0"/>
              <a:t>“proxies” act as substitutes for researcher </a:t>
            </a:r>
          </a:p>
          <a:p>
            <a:pPr lvl="1"/>
            <a:r>
              <a:rPr lang="en-US" dirty="0" smtClean="0"/>
              <a:t>As they go about their daily life they survey the people they interact with</a:t>
            </a:r>
          </a:p>
          <a:p>
            <a:pPr>
              <a:buNone/>
            </a:pPr>
            <a:r>
              <a:rPr lang="en-US" baseline="-25000" dirty="0" err="1" smtClean="0"/>
              <a:t>Iachello</a:t>
            </a:r>
            <a:r>
              <a:rPr lang="en-US" baseline="-25000" dirty="0" smtClean="0"/>
              <a:t>, G., Truong, K. N., </a:t>
            </a:r>
            <a:r>
              <a:rPr lang="en-US" baseline="-25000" dirty="0" err="1" smtClean="0"/>
              <a:t>Abowd</a:t>
            </a:r>
            <a:r>
              <a:rPr lang="en-US" baseline="-25000" dirty="0" smtClean="0"/>
              <a:t>, G. D., Hayes, G. R., and Stevens, M. 2006. Prototyping and sampling experience to evaluate ubiquitous computing privacy in the real world. CHI2006.</a:t>
            </a:r>
            <a:r>
              <a:rPr lang="en-US" dirty="0" smtClean="0"/>
              <a:t> </a:t>
            </a:r>
            <a:r>
              <a:rPr lang="en-US" baseline="-25000" dirty="0" smtClean="0"/>
              <a:t>DOI= </a:t>
            </a:r>
            <a:r>
              <a:rPr lang="en-US" baseline="-25000" dirty="0" smtClean="0">
                <a:hlinkClick r:id="rId2"/>
              </a:rPr>
              <a:t>http://doi.acm.org/10.1145/1124772.1124923</a:t>
            </a:r>
            <a:endParaRPr lang="en-US" baseline="-25000" dirty="0" smtClean="0"/>
          </a:p>
          <a:p>
            <a:pPr>
              <a:buNone/>
            </a:pPr>
            <a:endParaRPr lang="en-US" baseline="-25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1009-iachello.pdf"/>
          <p:cNvPicPr>
            <a:picLocks noChangeAspect="1"/>
          </p:cNvPicPr>
          <p:nvPr/>
        </p:nvPicPr>
        <mc:AlternateContent>
          <mc:Choice xmlns:ma="http://schemas.microsoft.com/office/mac/drawingml/2008/main" Requires="ma">
            <p:blipFill>
              <a:blip r:embed="rId2"/>
              <a:srcRect t="5556" b="47138"/>
              <a:stretch>
                <a:fillRect/>
              </a:stretch>
            </p:blipFill>
          </mc:Choice>
          <mc:Fallback>
            <p:blipFill>
              <a:blip r:embed="rId3"/>
              <a:srcRect t="5556" b="47138"/>
              <a:stretch>
                <a:fillRect/>
              </a:stretch>
            </p:blipFill>
          </mc:Fallback>
        </mc:AlternateContent>
        <p:spPr>
          <a:xfrm>
            <a:off x="-641505" y="88830"/>
            <a:ext cx="10492740" cy="642360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a:t>Example of Design Failure</a:t>
            </a:r>
          </a:p>
        </p:txBody>
      </p:sp>
      <p:sp>
        <p:nvSpPr>
          <p:cNvPr id="694275" name="Rectangle 3"/>
          <p:cNvSpPr>
            <a:spLocks noGrp="1" noChangeArrowheads="1"/>
          </p:cNvSpPr>
          <p:nvPr>
            <p:ph type="body" idx="1"/>
          </p:nvPr>
        </p:nvSpPr>
        <p:spPr/>
        <p:txBody>
          <a:bodyPr/>
          <a:lstStyle/>
          <a:p>
            <a:r>
              <a:rPr lang="en-US"/>
              <a:t>BART “Charge-a-Ticket” Machines</a:t>
            </a:r>
          </a:p>
          <a:p>
            <a:pPr lvl="1"/>
            <a:r>
              <a:rPr lang="en-US" sz="2400"/>
              <a:t>allow riders to buy BART tickets or add fare</a:t>
            </a:r>
          </a:p>
          <a:p>
            <a:pPr lvl="1"/>
            <a:r>
              <a:rPr lang="en-US" sz="2400"/>
              <a:t>takes ATM cards, credit cards, &amp; cash</a:t>
            </a:r>
          </a:p>
          <a:p>
            <a:endParaRPr lang="en-US"/>
          </a:p>
          <a:p>
            <a:endParaRPr lang="en-US"/>
          </a:p>
        </p:txBody>
      </p:sp>
    </p:spTree>
  </p:cSld>
  <p:clrMapOvr>
    <a:masterClrMapping/>
  </p:clrMapOvr>
  <p:transition>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22" name="Picture 2" descr="bart1">
            <a:hlinkClick r:id="" action="ppaction://hlinkshowjump?jump=previousslide"/>
          </p:cNvPr>
          <p:cNvPicPr>
            <a:picLocks noChangeAspect="1" noChangeArrowheads="1"/>
          </p:cNvPicPr>
          <p:nvPr/>
        </p:nvPicPr>
        <p:blipFill>
          <a:blip r:embed="rId3"/>
          <a:srcRect l="1801" t="1111" b="1111"/>
          <a:stretch>
            <a:fillRect/>
          </a:stretch>
        </p:blipFill>
        <p:spPr bwMode="auto">
          <a:xfrm>
            <a:off x="1577975" y="-1588"/>
            <a:ext cx="6286500" cy="6859588"/>
          </a:xfrm>
          <a:prstGeom prst="rect">
            <a:avLst/>
          </a:prstGeom>
          <a:noFill/>
        </p:spPr>
      </p:pic>
    </p:spTree>
  </p:cSld>
  <p:clrMapOvr>
    <a:masterClrMapping/>
  </p:clrMapOvr>
  <p:transition>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8370" name="Picture 2" descr="bart2"/>
          <p:cNvPicPr>
            <a:picLocks noChangeAspect="1" noChangeArrowheads="1"/>
          </p:cNvPicPr>
          <p:nvPr/>
        </p:nvPicPr>
        <p:blipFill>
          <a:blip r:embed="rId3"/>
          <a:srcRect/>
          <a:stretch>
            <a:fillRect/>
          </a:stretch>
        </p:blipFill>
        <p:spPr bwMode="auto">
          <a:xfrm>
            <a:off x="1738313" y="0"/>
            <a:ext cx="5724525" cy="6858000"/>
          </a:xfrm>
          <a:prstGeom prst="rect">
            <a:avLst/>
          </a:prstGeom>
          <a:noFill/>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p:txBody>
          <a:bodyPr/>
          <a:lstStyle/>
          <a:p>
            <a:r>
              <a:rPr lang="en-US"/>
              <a:t>Example of Design Failure</a:t>
            </a:r>
          </a:p>
        </p:txBody>
      </p:sp>
      <p:sp>
        <p:nvSpPr>
          <p:cNvPr id="700419" name="Rectangle 3"/>
          <p:cNvSpPr>
            <a:spLocks noGrp="1" noChangeArrowheads="1"/>
          </p:cNvSpPr>
          <p:nvPr>
            <p:ph type="body" idx="1"/>
          </p:nvPr>
        </p:nvSpPr>
        <p:spPr>
          <a:xfrm>
            <a:off x="457200" y="1557338"/>
            <a:ext cx="8458200" cy="5300662"/>
          </a:xfrm>
        </p:spPr>
        <p:txBody>
          <a:bodyPr/>
          <a:lstStyle/>
          <a:p>
            <a:r>
              <a:rPr lang="en-US"/>
              <a:t>BART “Charge-a-Ticket” Machines</a:t>
            </a:r>
          </a:p>
          <a:p>
            <a:pPr lvl="1"/>
            <a:r>
              <a:rPr lang="en-US" sz="2400"/>
              <a:t>allow riders to buy BART tickets or add fare</a:t>
            </a:r>
          </a:p>
          <a:p>
            <a:pPr lvl="1"/>
            <a:r>
              <a:rPr lang="en-US" sz="2400"/>
              <a:t>takes ATM cards, credit cards, &amp; cash</a:t>
            </a:r>
          </a:p>
          <a:p>
            <a:r>
              <a:rPr lang="en-US"/>
              <a:t>Problems </a:t>
            </a:r>
            <a:r>
              <a:rPr lang="en-US" sz="1200"/>
              <a:t>(?)</a:t>
            </a:r>
          </a:p>
          <a:p>
            <a:pPr lvl="1"/>
            <a:r>
              <a:rPr lang="en-US" sz="2400"/>
              <a:t>no visual flow (Where do I start? Where do I go next?)</a:t>
            </a:r>
          </a:p>
          <a:p>
            <a:pPr lvl="1"/>
            <a:r>
              <a:rPr lang="en-US" sz="2400"/>
              <a:t>one “path” of operation</a:t>
            </a:r>
          </a:p>
          <a:p>
            <a:pPr lvl="2"/>
            <a:r>
              <a:rPr lang="en-US" sz="2000"/>
              <a:t>ticket type </a:t>
            </a:r>
            <a:r>
              <a:rPr lang="en-US" sz="2400">
                <a:latin typeface="Symbol" pitchFamily="-109" charset="2"/>
              </a:rPr>
              <a:t>-&gt;</a:t>
            </a:r>
            <a:r>
              <a:rPr lang="en-US" sz="2000"/>
              <a:t> payment type </a:t>
            </a:r>
            <a:r>
              <a:rPr lang="en-US" sz="2400">
                <a:latin typeface="Symbol" pitchFamily="-109" charset="2"/>
              </a:rPr>
              <a:t>-&gt;</a:t>
            </a:r>
            <a:r>
              <a:rPr lang="en-US" sz="2000"/>
              <a:t> payment </a:t>
            </a:r>
            <a:r>
              <a:rPr lang="en-US" sz="2400">
                <a:latin typeface="Symbol" pitchFamily="-109" charset="2"/>
              </a:rPr>
              <a:t>-&gt;</a:t>
            </a:r>
            <a:r>
              <a:rPr lang="en-US" sz="2000"/>
              <a:t> ticket</a:t>
            </a:r>
            <a:endParaRPr lang="en-US" sz="2600"/>
          </a:p>
          <a:p>
            <a:pPr lvl="1"/>
            <a:r>
              <a:rPr lang="en-US" sz="2400"/>
              <a:t>BART Plus has minimum of $28, no indication of this until after inserting &gt;= $1</a:t>
            </a:r>
          </a:p>
          <a:p>
            <a:pPr lvl="2"/>
            <a:r>
              <a:rPr lang="en-US" sz="2000"/>
              <a:t>can’t switch to regular BART ticket</a:t>
            </a:r>
          </a:p>
          <a:p>
            <a:pPr lvl="1"/>
            <a:r>
              <a:rPr lang="en-US" sz="2400"/>
              <a:t>too many instructions</a:t>
            </a:r>
          </a:p>
          <a:p>
            <a:pPr lvl="1"/>
            <a:r>
              <a:rPr lang="en-US" sz="2400"/>
              <a:t>large dismiss transaction button does nothing</a:t>
            </a:r>
          </a:p>
        </p:txBody>
      </p:sp>
      <p:sp useBgFill="1">
        <p:nvSpPr>
          <p:cNvPr id="700420" name="Rectangle 4"/>
          <p:cNvSpPr>
            <a:spLocks noChangeArrowheads="1"/>
          </p:cNvSpPr>
          <p:nvPr/>
        </p:nvSpPr>
        <p:spPr bwMode="auto">
          <a:xfrm>
            <a:off x="838200" y="3429000"/>
            <a:ext cx="7772400" cy="3429000"/>
          </a:xfrm>
          <a:prstGeom prst="rect">
            <a:avLst/>
          </a:prstGeom>
          <a:ln w="12700">
            <a:noFill/>
            <a:miter lim="800000"/>
            <a:headEnd type="none" w="sm" len="sm"/>
            <a:tailEnd type="none" w="sm" len="sm"/>
          </a:ln>
          <a:effectLst/>
        </p:spPr>
        <p:txBody>
          <a:bodyPr wrap="none" anchor="ctr">
            <a:prstTxWarp prst="textNoShape">
              <a:avLst/>
            </a:prstTxWarp>
          </a:bodyPr>
          <a:lstStyle/>
          <a:p>
            <a:endParaRPr lang="en-US"/>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00420"/>
                                        </p:tgtEl>
                                      </p:cBhvr>
                                    </p:animEffect>
                                    <p:set>
                                      <p:cBhvr>
                                        <p:cTn id="7" dur="1" fill="hold">
                                          <p:stCondLst>
                                            <p:cond delay="499"/>
                                          </p:stCondLst>
                                        </p:cTn>
                                        <p:tgtEl>
                                          <p:spTgt spid="7004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0"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en-US" smtClean="0"/>
              <a:t>Lessons from the BART machine</a:t>
            </a:r>
            <a:endParaRPr lang="en-US"/>
          </a:p>
        </p:txBody>
      </p:sp>
      <p:sp>
        <p:nvSpPr>
          <p:cNvPr id="702467" name="Rectangle 3"/>
          <p:cNvSpPr>
            <a:spLocks noGrp="1" noChangeArrowheads="1"/>
          </p:cNvSpPr>
          <p:nvPr>
            <p:ph type="body" idx="1"/>
          </p:nvPr>
        </p:nvSpPr>
        <p:spPr/>
        <p:txBody>
          <a:bodyPr/>
          <a:lstStyle/>
          <a:p>
            <a:r>
              <a:rPr lang="en-US" smtClean="0"/>
              <a:t>Can’t we just define “good” interfaces?</a:t>
            </a:r>
          </a:p>
          <a:p>
            <a:pPr lvl="1"/>
            <a:r>
              <a:rPr lang="en-US" smtClean="0"/>
              <a:t>“good” has to be taken in context of users</a:t>
            </a:r>
          </a:p>
          <a:p>
            <a:pPr lvl="2"/>
            <a:r>
              <a:rPr lang="en-US" smtClean="0"/>
              <a:t>might be acceptable for office work, not for play</a:t>
            </a:r>
          </a:p>
          <a:p>
            <a:pPr lvl="2"/>
            <a:r>
              <a:rPr lang="en-US" smtClean="0"/>
              <a:t>infinite variety of tasks and users</a:t>
            </a:r>
          </a:p>
          <a:p>
            <a:pPr lvl="1"/>
            <a:r>
              <a:rPr lang="en-US" smtClean="0"/>
              <a:t>guidelines are too vague to be generative</a:t>
            </a:r>
          </a:p>
          <a:p>
            <a:pPr lvl="2"/>
            <a:r>
              <a:rPr lang="en-US" smtClean="0"/>
              <a:t>e.g., “give adequate feedback”</a:t>
            </a:r>
          </a:p>
          <a:p>
            <a:r>
              <a:rPr lang="en-US" smtClean="0"/>
              <a:t>How can we avoid similar results?</a:t>
            </a:r>
          </a:p>
          <a:p>
            <a:pPr lvl="1"/>
            <a:r>
              <a:rPr lang="en-US" smtClean="0"/>
              <a:t>“What is required to perform the user’s tasks?”</a:t>
            </a:r>
            <a:endParaRPr lang="en-US"/>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animEffect transition="in" filter="dissolve">
                                      <p:cBhvr>
                                        <p:cTn id="7" dur="500"/>
                                        <p:tgtEl>
                                          <p:spTgt spid="70246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02467">
                                            <p:txEl>
                                              <p:pRg st="1" end="1"/>
                                            </p:txEl>
                                          </p:spTgt>
                                        </p:tgtEl>
                                        <p:attrNameLst>
                                          <p:attrName>style.visibility</p:attrName>
                                        </p:attrNameLst>
                                      </p:cBhvr>
                                      <p:to>
                                        <p:strVal val="visible"/>
                                      </p:to>
                                    </p:set>
                                    <p:animEffect transition="in" filter="dissolve">
                                      <p:cBhvr>
                                        <p:cTn id="10" dur="500"/>
                                        <p:tgtEl>
                                          <p:spTgt spid="70246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02467">
                                            <p:txEl>
                                              <p:pRg st="2" end="2"/>
                                            </p:txEl>
                                          </p:spTgt>
                                        </p:tgtEl>
                                        <p:attrNameLst>
                                          <p:attrName>style.visibility</p:attrName>
                                        </p:attrNameLst>
                                      </p:cBhvr>
                                      <p:to>
                                        <p:strVal val="visible"/>
                                      </p:to>
                                    </p:set>
                                    <p:animEffect transition="in" filter="dissolve">
                                      <p:cBhvr>
                                        <p:cTn id="13" dur="500"/>
                                        <p:tgtEl>
                                          <p:spTgt spid="702467">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02467">
                                            <p:txEl>
                                              <p:pRg st="3" end="3"/>
                                            </p:txEl>
                                          </p:spTgt>
                                        </p:tgtEl>
                                        <p:attrNameLst>
                                          <p:attrName>style.visibility</p:attrName>
                                        </p:attrNameLst>
                                      </p:cBhvr>
                                      <p:to>
                                        <p:strVal val="visible"/>
                                      </p:to>
                                    </p:set>
                                    <p:animEffect transition="in" filter="dissolve">
                                      <p:cBhvr>
                                        <p:cTn id="16" dur="500"/>
                                        <p:tgtEl>
                                          <p:spTgt spid="702467">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animEffect transition="in" filter="dissolve">
                                      <p:cBhvr>
                                        <p:cTn id="19" dur="500"/>
                                        <p:tgtEl>
                                          <p:spTgt spid="702467">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02467">
                                            <p:txEl>
                                              <p:pRg st="5" end="5"/>
                                            </p:txEl>
                                          </p:spTgt>
                                        </p:tgtEl>
                                        <p:attrNameLst>
                                          <p:attrName>style.visibility</p:attrName>
                                        </p:attrNameLst>
                                      </p:cBhvr>
                                      <p:to>
                                        <p:strVal val="visible"/>
                                      </p:to>
                                    </p:set>
                                    <p:animEffect transition="in" filter="dissolve">
                                      <p:cBhvr>
                                        <p:cTn id="22" dur="500"/>
                                        <p:tgtEl>
                                          <p:spTgt spid="70246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02467">
                                            <p:txEl>
                                              <p:pRg st="6" end="6"/>
                                            </p:txEl>
                                          </p:spTgt>
                                        </p:tgtEl>
                                        <p:attrNameLst>
                                          <p:attrName>style.visibility</p:attrName>
                                        </p:attrNameLst>
                                      </p:cBhvr>
                                      <p:to>
                                        <p:strVal val="visible"/>
                                      </p:to>
                                    </p:set>
                                    <p:animEffect transition="in" filter="dissolve">
                                      <p:cBhvr>
                                        <p:cTn id="27" dur="500"/>
                                        <p:tgtEl>
                                          <p:spTgt spid="702467">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702467">
                                            <p:txEl>
                                              <p:pRg st="7" end="7"/>
                                            </p:txEl>
                                          </p:spTgt>
                                        </p:tgtEl>
                                        <p:attrNameLst>
                                          <p:attrName>style.visibility</p:attrName>
                                        </p:attrNameLst>
                                      </p:cBhvr>
                                      <p:to>
                                        <p:strVal val="visible"/>
                                      </p:to>
                                    </p:set>
                                    <p:animEffect transition="in" filter="dissolve">
                                      <p:cBhvr>
                                        <p:cTn id="30" dur="500"/>
                                        <p:tgtEl>
                                          <p:spTgt spid="70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4515" name="Rectangle 3"/>
          <p:cNvSpPr>
            <a:spLocks noGrp="1" noChangeArrowheads="1"/>
          </p:cNvSpPr>
          <p:nvPr>
            <p:ph type="title"/>
          </p:nvPr>
        </p:nvSpPr>
        <p:spPr/>
        <p:txBody>
          <a:bodyPr/>
          <a:lstStyle/>
          <a:p>
            <a:r>
              <a:rPr lang="en-US"/>
              <a:t>Task Analysis</a:t>
            </a:r>
          </a:p>
        </p:txBody>
      </p:sp>
      <p:graphicFrame>
        <p:nvGraphicFramePr>
          <p:cNvPr id="704516" name="Object 4"/>
          <p:cNvGraphicFramePr>
            <a:graphicFrameLocks noChangeAspect="1"/>
          </p:cNvGraphicFramePr>
          <p:nvPr/>
        </p:nvGraphicFramePr>
        <p:xfrm>
          <a:off x="7239000" y="5181600"/>
          <a:ext cx="1828800" cy="1649413"/>
        </p:xfrm>
        <a:graphic>
          <a:graphicData uri="http://schemas.openxmlformats.org/presentationml/2006/ole">
            <p:oleObj spid="_x0000_s72706" name="Clip" r:id="rId4" imgW="3849120" imgH="3468960" progId="">
              <p:embed/>
            </p:oleObj>
          </a:graphicData>
        </a:graphic>
      </p:graphicFrame>
      <p:sp>
        <p:nvSpPr>
          <p:cNvPr id="704517" name="Rectangle 5"/>
          <p:cNvSpPr>
            <a:spLocks noGrp="1" noChangeArrowheads="1"/>
          </p:cNvSpPr>
          <p:nvPr>
            <p:ph type="body" idx="1"/>
          </p:nvPr>
        </p:nvSpPr>
        <p:spPr/>
        <p:txBody>
          <a:bodyPr/>
          <a:lstStyle/>
          <a:p>
            <a:r>
              <a:rPr lang="en-US"/>
              <a:t>Find out:</a:t>
            </a:r>
          </a:p>
          <a:p>
            <a:pPr lvl="1"/>
            <a:r>
              <a:rPr lang="en-US" sz="2400"/>
              <a:t>who users are</a:t>
            </a:r>
          </a:p>
          <a:p>
            <a:pPr lvl="1"/>
            <a:r>
              <a:rPr lang="en-US" sz="2400"/>
              <a:t>what tasks they need to perform</a:t>
            </a:r>
          </a:p>
          <a:p>
            <a:r>
              <a:rPr lang="en-US"/>
              <a:t>Observe existing work practices</a:t>
            </a:r>
          </a:p>
          <a:p>
            <a:r>
              <a:rPr lang="en-US"/>
              <a:t>Create scenarios of actual use</a:t>
            </a:r>
          </a:p>
          <a:p>
            <a:pPr lvl="1"/>
            <a:endParaRPr lang="en-US" sz="2400"/>
          </a:p>
          <a:p>
            <a:r>
              <a:rPr lang="en-US"/>
              <a:t>This lets us try new ideas </a:t>
            </a:r>
            <a:r>
              <a:rPr lang="en-US" i="1"/>
              <a:t>before</a:t>
            </a:r>
            <a:r>
              <a:rPr lang="en-US"/>
              <a:t> building software!</a:t>
            </a:r>
          </a:p>
          <a:p>
            <a:pPr lvl="1"/>
            <a:r>
              <a:rPr lang="en-US" sz="2400"/>
              <a:t>Get rid of problems early in the design process </a:t>
            </a:r>
            <a:br>
              <a:rPr lang="en-US" sz="2400"/>
            </a:br>
            <a:r>
              <a:rPr lang="en-US" sz="2400"/>
              <a:t>while they are still cheap to fix!</a:t>
            </a:r>
          </a:p>
          <a:p>
            <a:endParaRPr lang="en-US"/>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62" name="AutoShape 2"/>
          <p:cNvSpPr>
            <a:spLocks noChangeArrowheads="1"/>
          </p:cNvSpPr>
          <p:nvPr/>
        </p:nvSpPr>
        <p:spPr bwMode="auto">
          <a:xfrm>
            <a:off x="7404100" y="25400"/>
            <a:ext cx="1676400" cy="1143000"/>
          </a:xfrm>
          <a:prstGeom prst="cloudCallout">
            <a:avLst>
              <a:gd name="adj1" fmla="val -43843"/>
              <a:gd name="adj2" fmla="val 99722"/>
            </a:avLst>
          </a:prstGeom>
          <a:solidFill>
            <a:schemeClr val="hlink"/>
          </a:solidFill>
          <a:ln w="12700">
            <a:solidFill>
              <a:schemeClr val="tx1"/>
            </a:solidFill>
            <a:round/>
            <a:headEnd type="none" w="sm" len="sm"/>
            <a:tailEnd type="none" w="sm" len="sm"/>
          </a:ln>
          <a:effectLst/>
        </p:spPr>
        <p:txBody>
          <a:bodyPr wrap="none" anchor="ctr">
            <a:prstTxWarp prst="textNoShape">
              <a:avLst/>
            </a:prstTxWarp>
          </a:bodyPr>
          <a:lstStyle/>
          <a:p>
            <a:pPr algn="ctr" eaLnBrk="0" hangingPunct="0"/>
            <a:endParaRPr lang="en-US" sz="2400">
              <a:latin typeface="Times New Roman" pitchFamily="-109" charset="0"/>
            </a:endParaRPr>
          </a:p>
        </p:txBody>
      </p:sp>
      <p:sp>
        <p:nvSpPr>
          <p:cNvPr id="706563" name="Text Box 3"/>
          <p:cNvSpPr txBox="1">
            <a:spLocks noChangeArrowheads="1"/>
          </p:cNvSpPr>
          <p:nvPr/>
        </p:nvSpPr>
        <p:spPr bwMode="auto">
          <a:xfrm>
            <a:off x="7632700" y="177800"/>
            <a:ext cx="1250950" cy="822325"/>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0" hangingPunct="0"/>
            <a:r>
              <a:rPr lang="en-US" sz="2400">
                <a:latin typeface="Times New Roman" pitchFamily="-109" charset="0"/>
              </a:rPr>
              <a:t>Task</a:t>
            </a:r>
          </a:p>
          <a:p>
            <a:pPr eaLnBrk="0" hangingPunct="0"/>
            <a:r>
              <a:rPr lang="en-US" sz="2400">
                <a:latin typeface="Times New Roman" pitchFamily="-109" charset="0"/>
              </a:rPr>
              <a:t>Analysis</a:t>
            </a:r>
          </a:p>
        </p:txBody>
      </p:sp>
      <p:sp>
        <p:nvSpPr>
          <p:cNvPr id="706565" name="Rectangle 5"/>
          <p:cNvSpPr>
            <a:spLocks noGrp="1" noChangeArrowheads="1"/>
          </p:cNvSpPr>
          <p:nvPr>
            <p:ph type="title"/>
          </p:nvPr>
        </p:nvSpPr>
        <p:spPr/>
        <p:txBody>
          <a:bodyPr/>
          <a:lstStyle/>
          <a:p>
            <a:r>
              <a:rPr lang="en-US"/>
              <a:t>Task Analysis Questions</a:t>
            </a:r>
          </a:p>
        </p:txBody>
      </p:sp>
      <p:pic>
        <p:nvPicPr>
          <p:cNvPr id="706566" name="Picture 6" descr="MCj02971770000[1]"/>
          <p:cNvPicPr>
            <a:picLocks noChangeAspect="1" noChangeArrowheads="1"/>
          </p:cNvPicPr>
          <p:nvPr/>
        </p:nvPicPr>
        <p:blipFill>
          <a:blip r:embed="rId3"/>
          <a:srcRect/>
          <a:stretch>
            <a:fillRect/>
          </a:stretch>
        </p:blipFill>
        <p:spPr bwMode="auto">
          <a:xfrm>
            <a:off x="6705600" y="4749800"/>
            <a:ext cx="2209800" cy="1911350"/>
          </a:xfrm>
          <a:prstGeom prst="rect">
            <a:avLst/>
          </a:prstGeom>
          <a:noFill/>
        </p:spPr>
      </p:pic>
      <p:sp>
        <p:nvSpPr>
          <p:cNvPr id="706567" name="Rectangle 7"/>
          <p:cNvSpPr>
            <a:spLocks noGrp="1" noChangeArrowheads="1"/>
          </p:cNvSpPr>
          <p:nvPr>
            <p:ph type="body" idx="1"/>
          </p:nvPr>
        </p:nvSpPr>
        <p:spPr/>
        <p:txBody>
          <a:bodyPr/>
          <a:lstStyle/>
          <a:p>
            <a:r>
              <a:rPr lang="en-US"/>
              <a:t>Who is going to use the system?</a:t>
            </a:r>
          </a:p>
          <a:p>
            <a:r>
              <a:rPr lang="en-US"/>
              <a:t>What tasks do they now perform?</a:t>
            </a:r>
          </a:p>
          <a:p>
            <a:r>
              <a:rPr lang="en-US"/>
              <a:t>What tasks are desired?</a:t>
            </a:r>
          </a:p>
          <a:p>
            <a:r>
              <a:rPr lang="en-US"/>
              <a:t>How are the tasks learned?</a:t>
            </a:r>
          </a:p>
          <a:p>
            <a:r>
              <a:rPr lang="en-US"/>
              <a:t>Where are the tasks performed?</a:t>
            </a:r>
          </a:p>
          <a:p>
            <a:r>
              <a:rPr lang="en-US"/>
              <a:t>What’s the relationship between user &amp; data?</a:t>
            </a:r>
          </a:p>
          <a:p>
            <a:endParaRPr lang="en-US" sz="3000"/>
          </a:p>
          <a:p>
            <a:endParaRPr lang="en-US"/>
          </a:p>
        </p:txBody>
      </p:sp>
    </p:spTree>
  </p:cSld>
  <p:clrMapOvr>
    <a:masterClrMapping/>
  </p:clrMapOvr>
  <p:transition>
    <p:strips/>
  </p:transition>
  <p:timing>
    <p:tnLst>
      <p:par>
        <p:cTn id="1" dur="indefinite" restart="never" nodeType="tmRoot"/>
      </p:par>
    </p:tnLst>
  </p:timing>
</p:sld>
</file>

<file path=ppt/theme/theme1.xml><?xml version="1.0" encoding="utf-8"?>
<a:theme xmlns:a="http://schemas.openxmlformats.org/drawingml/2006/main" name="cups-slides-june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ps-slides-feb2009">
  <a:themeElements>
    <a:clrScheme name="Custom 5">
      <a:dk1>
        <a:srgbClr val="000000"/>
      </a:dk1>
      <a:lt1>
        <a:srgbClr val="FFFFFF"/>
      </a:lt1>
      <a:dk2>
        <a:srgbClr val="6600CC"/>
      </a:dk2>
      <a:lt2>
        <a:srgbClr val="CCCCCC"/>
      </a:lt2>
      <a:accent1>
        <a:srgbClr val="FFCC00"/>
      </a:accent1>
      <a:accent2>
        <a:srgbClr val="0080FF"/>
      </a:accent2>
      <a:accent3>
        <a:srgbClr val="FF0000"/>
      </a:accent3>
      <a:accent4>
        <a:srgbClr val="000000"/>
      </a:accent4>
      <a:accent5>
        <a:srgbClr val="00FF00"/>
      </a:accent5>
      <a:accent6>
        <a:srgbClr val="FF8000"/>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cups-slides-june2009.potx</Template>
  <TotalTime>4184</TotalTime>
  <Words>1716</Words>
  <Application>Microsoft Macintosh PowerPoint</Application>
  <PresentationFormat>On-screen Show (4:3)</PresentationFormat>
  <Paragraphs>217</Paragraphs>
  <Slides>29</Slides>
  <Notes>19</Notes>
  <HiddenSlides>0</HiddenSlides>
  <MMClips>0</MMClips>
  <ScaleCrop>false</ScaleCrop>
  <HeadingPairs>
    <vt:vector size="6" baseType="variant">
      <vt:variant>
        <vt:lpstr>Design Template</vt:lpstr>
      </vt:variant>
      <vt:variant>
        <vt:i4>4</vt:i4>
      </vt:variant>
      <vt:variant>
        <vt:lpstr>Embedded OLE Servers</vt:lpstr>
      </vt:variant>
      <vt:variant>
        <vt:i4>1</vt:i4>
      </vt:variant>
      <vt:variant>
        <vt:lpstr>Slide Titles</vt:lpstr>
      </vt:variant>
      <vt:variant>
        <vt:i4>29</vt:i4>
      </vt:variant>
    </vt:vector>
  </HeadingPairs>
  <TitlesOfParts>
    <vt:vector size="34" baseType="lpstr">
      <vt:lpstr>cups-slides-june2009</vt:lpstr>
      <vt:lpstr>1_cups-slides-feb2009</vt:lpstr>
      <vt:lpstr>2_cups-slides-feb2009</vt:lpstr>
      <vt:lpstr>Default Design</vt:lpstr>
      <vt:lpstr>Clip</vt:lpstr>
      <vt:lpstr>Observing users in the field</vt:lpstr>
      <vt:lpstr>Why observe users in the field?</vt:lpstr>
      <vt:lpstr>Example of Design Failure</vt:lpstr>
      <vt:lpstr>Slide 4</vt:lpstr>
      <vt:lpstr>Slide 5</vt:lpstr>
      <vt:lpstr>Example of Design Failure</vt:lpstr>
      <vt:lpstr>Lessons from the BART machine</vt:lpstr>
      <vt:lpstr>Task Analysis</vt:lpstr>
      <vt:lpstr>Task Analysis Questions</vt:lpstr>
      <vt:lpstr>Task Analysis Questions (cont.)</vt:lpstr>
      <vt:lpstr>Who?</vt:lpstr>
      <vt:lpstr>Who (BART)?</vt:lpstr>
      <vt:lpstr>Who (BART cont.)?</vt:lpstr>
      <vt:lpstr>What Tasks?</vt:lpstr>
      <vt:lpstr>Where is the Task Performed?</vt:lpstr>
      <vt:lpstr>What Other Tools Does the User Have?</vt:lpstr>
      <vt:lpstr>How Often Do Users Perform the Tasks?</vt:lpstr>
      <vt:lpstr>Involve Users to Answer  Task Analysis Questions</vt:lpstr>
      <vt:lpstr>Slide 19</vt:lpstr>
      <vt:lpstr>Can’t we just ask users what they want?</vt:lpstr>
      <vt:lpstr>Contextual Inquiry</vt:lpstr>
      <vt:lpstr>Contextual Inquiry</vt:lpstr>
      <vt:lpstr>Conducting a Contextual Inquiry</vt:lpstr>
      <vt:lpstr>Observation homework</vt:lpstr>
      <vt:lpstr>Diary studies</vt:lpstr>
      <vt:lpstr>Experience sampling</vt:lpstr>
      <vt:lpstr>Paratyping</vt:lpstr>
      <vt:lpstr>Slide 28</vt:lpstr>
      <vt:lpstr>Slide 29</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Usable Security  Reasoning About the Human in the Loop</dc:title>
  <dc:creator>Lorrie Faith Cranor</dc:creator>
  <cp:lastModifiedBy>Lorrie Cranor</cp:lastModifiedBy>
  <cp:revision>17</cp:revision>
  <cp:lastPrinted>2008-12-10T15:57:26Z</cp:lastPrinted>
  <dcterms:created xsi:type="dcterms:W3CDTF">2011-09-27T16:42:45Z</dcterms:created>
  <dcterms:modified xsi:type="dcterms:W3CDTF">2011-09-27T18:49:21Z</dcterms:modified>
</cp:coreProperties>
</file>