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slides/slide72.xml" ContentType="application/vnd.openxmlformats-officedocument.presentationml.slide+xml"/>
  <Override PartName="/ppt/slideLayouts/slideLayout35.xml" ContentType="application/vnd.openxmlformats-officedocument.presentationml.slideLayout+xml"/>
  <Override PartName="/ppt/notesSlides/notesSlide47.xml" ContentType="application/vnd.openxmlformats-officedocument.presentationml.notesSlide+xml"/>
  <Override PartName="/ppt/slides/slide66.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notesSlides/notesSlide67.xml" ContentType="application/vnd.openxmlformats-officedocument.presentationml.notesSlide+xml"/>
  <Override PartName="/ppt/slides/slide86.xml" ContentType="application/vnd.openxmlformats-officedocument.presentationml.slide+xml"/>
  <Override PartName="/ppt/slides/slide22.xml" ContentType="application/vnd.openxmlformats-officedocument.presentationml.slide+xml"/>
  <Override PartName="/ppt/slideLayouts/slideLayout33.xml" ContentType="application/vnd.openxmlformats-officedocument.presentationml.slideLayout+xml"/>
  <Override PartName="/ppt/notesSlides/notesSlide45.xml" ContentType="application/vnd.openxmlformats-officedocument.presentationml.notesSlide+xml"/>
  <Override PartName="/ppt/slides/slide64.xml" ContentType="application/vnd.openxmlformats-officedocument.presentationml.slide+xml"/>
  <Default Extension="xml" ContentType="application/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notesSlides/notesSlide65.xml" ContentType="application/vnd.openxmlformats-officedocument.presentationml.notes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slideLayouts/slideLayout31.xml" ContentType="application/vnd.openxmlformats-officedocument.presentationml.slideLayout+xml"/>
  <Override PartName="/ppt/notesSlides/notesSlide43.xml" ContentType="application/vnd.openxmlformats-officedocument.presentationml.notesSlide+xml"/>
  <Override PartName="/ppt/slides/slide62.xml" ContentType="application/vnd.openxmlformats-officedocument.presentationml.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Default Extension="jpeg" ContentType="image/jpeg"/>
  <Override PartName="/ppt/notesSlides/notesSlide63.xml" ContentType="application/vnd.openxmlformats-officedocument.presentationml.notesSlide+xml"/>
  <Override PartName="/ppt/slides/slide82.xml" ContentType="application/vnd.openxmlformats-officedocument.presentationml.slide+xml"/>
  <Override PartName="/ppt/notesSlides/notesSlide57.xml" ContentType="application/vnd.openxmlformats-officedocument.presentationml.notesSlide+xml"/>
  <Override PartName="/docProps/app.xml" ContentType="application/vnd.openxmlformats-officedocument.extended-properties+xml"/>
  <Override PartName="/ppt/notesSlides/notesSlide41.xml" ContentType="application/vnd.openxmlformats-officedocument.presentationml.notesSlide+xml"/>
  <Override PartName="/ppt/slides/slide60.xml" ContentType="application/vnd.openxmlformats-officedocument.presentationml.slide+xml"/>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slides/slide100.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61.xml" ContentType="application/vnd.openxmlformats-officedocument.presentationml.notesSlide+xml"/>
  <Override PartName="/ppt/slides/slide80.xml" ContentType="application/vnd.openxmlformats-officedocument.presentationml.slide+xml"/>
  <Override PartName="/ppt/notesSlides/notesSlide55.xml" ContentType="application/vnd.openxmlformats-officedocument.presentationml.notes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handoutMasters/handoutMaster1.xml" ContentType="application/vnd.openxmlformats-officedocument.presentationml.handoutMaster+xml"/>
  <Override PartName="/ppt/notesSlides/notesSlide75.xml" ContentType="application/vnd.openxmlformats-officedocument.presentationml.notesSlide+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Layouts/slideLayout28.xml" ContentType="application/vnd.openxmlformats-officedocument.presentationml.slideLayout+xml"/>
  <Override PartName="/ppt/slides/slide59.xml" ContentType="application/vnd.openxmlformats-officedocument.presentationml.slide+xml"/>
  <Override PartName="/ppt/notesSlides/notesSlide53.xml" ContentType="application/vnd.openxmlformats-officedocument.presentationml.notesSlide+xml"/>
  <Override PartName="/ppt/notesSlides/notesSlide18.xml" ContentType="application/vnd.openxmlformats-officedocument.presentationml.notesSlide+xml"/>
  <Override PartName="/ppt/slides/slide37.xml" ContentType="application/vnd.openxmlformats-officedocument.presentationml.slide+xml"/>
  <Override PartName="/ppt/notesSlides/notesSlide31.xml" ContentType="application/vnd.openxmlformats-officedocument.presentationml.notesSlide+xml"/>
  <Default Extension="pdf" ContentType="application/pdf"/>
  <Override PartName="/ppt/slideLayouts/slideLayout4.xml" ContentType="application/vnd.openxmlformats-officedocument.presentationml.slideLayout+xml"/>
  <Override PartName="/ppt/slides/slide79.xml" ContentType="application/vnd.openxmlformats-officedocument.presentationml.slide+xml"/>
  <Override PartName="/ppt/slides/slide92.xml" ContentType="application/vnd.openxmlformats-officedocument.presentationml.slide+xml"/>
  <Override PartName="/ppt/notesSlides/notesSlide73.xml" ContentType="application/vnd.openxmlformats-officedocument.presentationml.notesSlide+xml"/>
  <Override PartName="/ppt/notesSlides/notesSlide1.xml" ContentType="application/vnd.openxmlformats-officedocument.presentationml.notesSlide+xml"/>
  <Override PartName="/ppt/slides/slide15.xml" ContentType="application/vnd.openxmlformats-officedocument.presentationml.slide+xml"/>
  <Override PartName="/ppt/slides/slide3.xml" ContentType="application/vnd.openxmlformats-officedocument.presentationml.slide+xml"/>
  <Override PartName="/ppt/slideLayouts/slideLayout26.xml" ContentType="application/vnd.openxmlformats-officedocument.presentationml.slideLayout+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theme/theme5.xml" ContentType="application/vnd.openxmlformats-officedocument.them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notesSlides/notesSlide71.xml" ContentType="application/vnd.openxmlformats-officedocument.presentationml.notesSlide+xml"/>
  <Override PartName="/ppt/slides/slide1.xml" ContentType="application/vnd.openxmlformats-officedocument.presentationml.slide+xml"/>
  <Override PartName="/ppt/slides/slide13.xml" ContentType="application/vnd.openxmlformats-officedocument.presentationml.slide+xml"/>
  <Override PartName="/ppt/slideLayouts/slideLayout24.xml" ContentType="application/vnd.openxmlformats-officedocument.presentationml.slideLayout+xml"/>
  <Override PartName="/ppt/notesSlides/notesSlide36.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slides/slide49.xml" ContentType="application/vnd.openxmlformats-officedocument.presentationml.slide+xml"/>
  <Override PartName="/ppt/slides/slide97.xml" ContentType="application/vnd.openxmlformats-officedocument.presentationml.slide+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Layouts/slideLayout22.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slideLayouts/slideLayout36.xml" ContentType="application/vnd.openxmlformats-officedocument.presentationml.slideLayout+xml"/>
  <Override PartName="/ppt/notesSlides/notesSlide48.xml" ContentType="application/vnd.openxmlformats-officedocument.presentationml.notesSlide+xml"/>
  <Override PartName="/ppt/slides/slide67.xml" ContentType="application/vnd.openxmlformats-officedocument.presentationml.slide+xml"/>
  <Override PartName="/ppt/slideLayouts/slideLayout20.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notesSlides/notesSlide68.xml" ContentType="application/vnd.openxmlformats-officedocument.presentationml.notesSlide+xml"/>
  <Override PartName="/ppt/slides/slide87.xml" ContentType="application/vnd.openxmlformats-officedocument.presentationml.slide+xml"/>
  <Override PartName="/ppt/slides/slide23.xml" ContentType="application/vnd.openxmlformats-officedocument.presentationml.slide+xml"/>
  <Override PartName="/ppt/slideLayouts/slideLayout34.xml" ContentType="application/vnd.openxmlformats-officedocument.presentationml.slideLayout+xml"/>
  <Override PartName="/ppt/notesSlides/notesSlide46.xml" ContentType="application/vnd.openxmlformats-officedocument.presentationml.notesSlide+xml"/>
  <Override PartName="/ppt/slides/slide65.xml" ContentType="application/vnd.openxmlformats-officedocument.presentationml.slide+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notesSlides/notesSlide66.xml" ContentType="application/vnd.openxmlformats-officedocument.presentationml.notesSlide+xml"/>
  <Override PartName="/ppt/slides/slide85.xml" ContentType="application/vnd.openxmlformats-officedocument.presentationml.slide+xml"/>
  <Override PartName="/ppt/slides/slide21.xml" ContentType="application/vnd.openxmlformats-officedocument.presentationml.slide+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Default Extension="gif" ContentType="image/gif"/>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notesSlides/notesSlide64.xml" ContentType="application/vnd.openxmlformats-officedocument.presentationml.notesSlide+xml"/>
  <Override PartName="/ppt/slides/slide83.xml" ContentType="application/vnd.openxmlformats-officedocument.presentationml.slide+xml"/>
  <Override PartName="/ppt/notesSlides/notesSlide58.xml" ContentType="application/vnd.openxmlformats-officedocument.presentationml.notesSlide+xml"/>
  <Override PartName="/ppt/slideLayouts/slideLayout30.xml" ContentType="application/vnd.openxmlformats-officedocument.presentationml.slideLayout+xml"/>
  <Override PartName="/ppt/notesSlides/notesSlide42.xml" ContentType="application/vnd.openxmlformats-officedocument.presentationml.notesSlide+xml"/>
  <Override PartName="/ppt/slides/slide61.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62.xml" ContentType="application/vnd.openxmlformats-officedocument.presentationml.notesSlide+xml"/>
  <Override PartName="/ppt/slides/slide81.xml" ContentType="application/vnd.openxmlformats-officedocument.presentationml.slide+xml"/>
  <Override PartName="/ppt/notesSlides/notesSlide56.xml" ContentType="application/vnd.openxmlformats-officedocument.presentationml.notesSlide+xml"/>
  <Override PartName="/ppt/notesSlides/notesSlide40.xml" ContentType="application/vnd.openxmlformats-officedocument.presentationml.notesSlide+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76.xml" ContentType="application/vnd.openxmlformats-officedocument.presentationml.notesSlide+xml"/>
  <Override PartName="/ppt/slides/slide9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60.xml" ContentType="application/vnd.openxmlformats-officedocument.presentationml.notesSlide+xml"/>
  <Override PartName="/ppt/slideLayouts/slideLayout29.xml" ContentType="application/vnd.openxmlformats-officedocument.presentationml.slideLayout+xml"/>
  <Override PartName="/ppt/notesSlides/notesSlide54.xml" ContentType="application/vnd.openxmlformats-officedocument.presentationml.notesSlide+xml"/>
  <Override PartName="/ppt/tableStyles.xml" ContentType="application/vnd.openxmlformats-officedocument.presentationml.tableStyles+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Default Extension="bin" ContentType="application/vnd.openxmlformats-officedocument.presentationml.printerSettings"/>
  <Override PartName="/ppt/notesSlides/notesSlide74.xml" ContentType="application/vnd.openxmlformats-officedocument.presentationml.notesSlide+xml"/>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Layouts/slideLayout27.xml" ContentType="application/vnd.openxmlformats-officedocument.presentationml.slideLayout+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slideLayouts/slideLayout25.xml" ContentType="application/vnd.openxmlformats-officedocument.presentationml.slideLayout+xml"/>
  <Override PartName="/ppt/notesSlides/notesSlide37.xml" ContentType="application/vnd.openxmlformats-officedocument.presentationml.notesSlide+xml"/>
  <Override PartName="/ppt/slides/slide56.xml" ContentType="application/vnd.openxmlformats-officedocument.presentationml.slide+xml"/>
  <Override PartName="/ppt/notesSlides/notesSlide50.xml" ContentType="application/vnd.openxmlformats-officedocument.presentationml.notesSlide+xml"/>
  <Override PartName="/ppt/slideLayouts/slideLayout19.xml" ContentType="application/vnd.openxmlformats-officedocument.presentationml.slideLayout+xml"/>
  <Override PartName="/ppt/slides/slide98.xml" ContentType="application/vnd.openxmlformats-officedocument.presentationml.slide+xml"/>
  <Override PartName="/ppt/theme/theme4.xml" ContentType="application/vnd.openxmlformats-officedocument.them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notesSlides/notesSlide70.xml" ContentType="application/vnd.openxmlformats-officedocument.presentationml.notesSlide+xml"/>
  <Default Extension="png" ContentType="image/png"/>
  <Override PartName="/ppt/slides/slide12.xml" ContentType="application/vnd.openxmlformats-officedocument.presentationml.slide+xml"/>
  <Default Extension="wmf" ContentType="image/x-wmf"/>
  <Override PartName="/ppt/slideLayouts/slideLayout23.xml" ContentType="application/vnd.openxmlformats-officedocument.presentationml.slideLayout+xml"/>
  <Override PartName="/ppt/slides/slide54.xml" ContentType="application/vnd.openxmlformats-officedocument.presentationml.slide+xml"/>
  <Override PartName="/ppt/slideLayouts/slideLayout17.xml" ContentType="application/vnd.openxmlformats-officedocument.presentationml.slideLayout+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Layouts/slideLayout21.xml" ContentType="application/vnd.openxmlformats-officedocument.presentationml.slideLayout+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2" r:id="rId1"/>
    <p:sldMasterId id="2147483726" r:id="rId2"/>
    <p:sldMasterId id="2147483739" r:id="rId3"/>
  </p:sldMasterIdLst>
  <p:notesMasterIdLst>
    <p:notesMasterId r:id="rId108"/>
  </p:notesMasterIdLst>
  <p:handoutMasterIdLst>
    <p:handoutMasterId r:id="rId109"/>
  </p:handoutMasterIdLst>
  <p:sldIdLst>
    <p:sldId id="257" r:id="rId4"/>
    <p:sldId id="258" r:id="rId5"/>
    <p:sldId id="259" r:id="rId6"/>
    <p:sldId id="260" r:id="rId7"/>
    <p:sldId id="261" r:id="rId8"/>
    <p:sldId id="262" r:id="rId9"/>
    <p:sldId id="263" r:id="rId10"/>
    <p:sldId id="264" r:id="rId11"/>
    <p:sldId id="265" r:id="rId12"/>
    <p:sldId id="266" r:id="rId13"/>
    <p:sldId id="383" r:id="rId14"/>
    <p:sldId id="268" r:id="rId15"/>
    <p:sldId id="385" r:id="rId16"/>
    <p:sldId id="386" r:id="rId17"/>
    <p:sldId id="387" r:id="rId18"/>
    <p:sldId id="388" r:id="rId19"/>
    <p:sldId id="389" r:id="rId20"/>
    <p:sldId id="390" r:id="rId21"/>
    <p:sldId id="391" r:id="rId22"/>
    <p:sldId id="392" r:id="rId23"/>
    <p:sldId id="393"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5" r:id="rId38"/>
    <p:sldId id="286" r:id="rId39"/>
    <p:sldId id="284" r:id="rId40"/>
    <p:sldId id="287" r:id="rId41"/>
    <p:sldId id="394" r:id="rId42"/>
    <p:sldId id="395" r:id="rId43"/>
    <p:sldId id="396" r:id="rId44"/>
    <p:sldId id="397" r:id="rId45"/>
    <p:sldId id="398" r:id="rId46"/>
    <p:sldId id="399" r:id="rId47"/>
    <p:sldId id="400" r:id="rId48"/>
    <p:sldId id="401" r:id="rId49"/>
    <p:sldId id="402" r:id="rId50"/>
    <p:sldId id="403" r:id="rId51"/>
    <p:sldId id="404"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75"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1" r:id="rId89"/>
    <p:sldId id="332" r:id="rId90"/>
    <p:sldId id="405" r:id="rId91"/>
    <p:sldId id="333" r:id="rId92"/>
    <p:sldId id="362" r:id="rId93"/>
    <p:sldId id="372" r:id="rId94"/>
    <p:sldId id="373" r:id="rId95"/>
    <p:sldId id="363" r:id="rId96"/>
    <p:sldId id="364" r:id="rId97"/>
    <p:sldId id="365" r:id="rId98"/>
    <p:sldId id="366" r:id="rId99"/>
    <p:sldId id="376" r:id="rId100"/>
    <p:sldId id="377" r:id="rId101"/>
    <p:sldId id="378" r:id="rId102"/>
    <p:sldId id="379" r:id="rId103"/>
    <p:sldId id="380" r:id="rId104"/>
    <p:sldId id="381" r:id="rId105"/>
    <p:sldId id="382" r:id="rId106"/>
    <p:sldId id="374" r:id="rId10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6" frameSlides="1"/>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showComments="0">
  <p:normalViewPr>
    <p:restoredLeft sz="19948" autoAdjust="0"/>
    <p:restoredTop sz="84848" autoAdjust="0"/>
  </p:normalViewPr>
  <p:slideViewPr>
    <p:cSldViewPr snapToGrid="0" snapToObjects="1">
      <p:cViewPr varScale="1">
        <p:scale>
          <a:sx n="67" d="100"/>
          <a:sy n="67" d="100"/>
        </p:scale>
        <p:origin x="-1592" y="-104"/>
      </p:cViewPr>
      <p:guideLst>
        <p:guide orient="horz" pos="312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8" Type="http://schemas.openxmlformats.org/officeDocument/2006/relationships/notesMaster" Target="notesMasters/notesMaster1.xml"/><Relationship Id="rId109" Type="http://schemas.openxmlformats.org/officeDocument/2006/relationships/handoutMaster" Target="handoutMasters/handoutMaster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10" Type="http://schemas.openxmlformats.org/officeDocument/2006/relationships/printerSettings" Target="printerSettings/printerSettings1.bin"/><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slide" Target="slides/slide97.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41E4D2-B631-074B-8819-120EECC0E31F}" type="datetimeFigureOut">
              <a:rPr lang="en-US" smtClean="0"/>
              <a:pPr/>
              <a:t>9/1/11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D62BDA-EFE8-0349-8B1E-AA7B2D55522E}"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5E841783-6963-A14D-928A-5F418BF13891}" type="datetime1">
              <a:rPr lang="en-US"/>
              <a:pPr>
                <a:defRPr/>
              </a:pPr>
              <a:t>9/1/11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81E241EB-1EF4-684B-989F-AA2B1A51FCC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B37D48-099E-314F-8877-59665C32CADB}" type="slidenum">
              <a:rPr lang="en-US"/>
              <a:pPr/>
              <a:t>4</a:t>
            </a:fld>
            <a:endParaRPr lang="en-US"/>
          </a:p>
        </p:txBody>
      </p:sp>
      <p:sp>
        <p:nvSpPr>
          <p:cNvPr id="2867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67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08A6752B-0CAB-D94D-B7BB-5131D3EFCFCF}" type="slidenum">
              <a:rPr lang="en-GB"/>
              <a:pPr/>
              <a:t>14</a:t>
            </a:fld>
            <a:endParaRPr lang="en-GB"/>
          </a:p>
        </p:txBody>
      </p:sp>
      <p:sp>
        <p:nvSpPr>
          <p:cNvPr id="47105" name="Text Box 1"/>
          <p:cNvSpPr txBox="1">
            <a:spLocks noGrp="1" noRot="1" noChangeAspect="1" noChangeArrowheads="1"/>
          </p:cNvSpPr>
          <p:nvPr>
            <p:ph type="sldImg"/>
          </p:nvPr>
        </p:nvSpPr>
        <p:spPr bwMode="auto">
          <a:xfrm>
            <a:off x="1139825" y="685800"/>
            <a:ext cx="4573588" cy="3429000"/>
          </a:xfrm>
          <a:prstGeom prst="rect">
            <a:avLst/>
          </a:prstGeom>
          <a:solidFill>
            <a:srgbClr val="FFFFFF"/>
          </a:solidFill>
          <a:ln>
            <a:solidFill>
              <a:srgbClr val="000000"/>
            </a:solidFill>
            <a:miter lim="800000"/>
            <a:headEnd/>
            <a:tailEnd/>
          </a:ln>
        </p:spPr>
      </p:sp>
      <p:sp>
        <p:nvSpPr>
          <p:cNvPr id="47106" name="Text Box 2"/>
          <p:cNvSpPr txBox="1">
            <a:spLocks noGrp="1" noChangeArrowheads="1"/>
          </p:cNvSpPr>
          <p:nvPr>
            <p:ph type="body" idx="1"/>
          </p:nvPr>
        </p:nvSpPr>
        <p:spPr bwMode="auto">
          <a:xfrm>
            <a:off x="914400" y="4344025"/>
            <a:ext cx="5026036" cy="4114488"/>
          </a:xfrm>
          <a:prstGeom prst="rect">
            <a:avLst/>
          </a:prstGeom>
          <a:noFill/>
          <a:ln>
            <a:round/>
            <a:headEnd/>
            <a:tailEnd/>
          </a:ln>
        </p:spPr>
        <p:txBody>
          <a:bodyPr wrap="none" lIns="91432" tIns="45717" rIns="91432" bIns="45717" anchor="ctr">
            <a:prstTxWarp prst="textNoShape">
              <a:avLst/>
            </a:prstTxWarp>
          </a:bodyPr>
          <a:lstStyle/>
          <a:p>
            <a:r>
              <a:rPr lang="en-US"/>
              <a:t>Grey is used to control access to . . .</a:t>
            </a:r>
          </a:p>
          <a:p>
            <a:endParaRPr lang="en-US"/>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853ABF71-67C3-3C4D-9F3E-EF9EBAA0BB73}" type="slidenum">
              <a:rPr lang="en-GB"/>
              <a:pPr/>
              <a:t>15</a:t>
            </a:fld>
            <a:endParaRPr lang="en-GB"/>
          </a:p>
        </p:txBody>
      </p:sp>
      <p:sp>
        <p:nvSpPr>
          <p:cNvPr id="241666" name="Rectangle 7"/>
          <p:cNvSpPr txBox="1">
            <a:spLocks noGrp="1" noChangeArrowheads="1"/>
          </p:cNvSpPr>
          <p:nvPr/>
        </p:nvSpPr>
        <p:spPr bwMode="auto">
          <a:xfrm>
            <a:off x="3883827" y="8684926"/>
            <a:ext cx="2972590" cy="457513"/>
          </a:xfrm>
          <a:prstGeom prst="rect">
            <a:avLst/>
          </a:prstGeom>
          <a:noFill/>
          <a:ln w="9525">
            <a:noFill/>
            <a:miter lim="800000"/>
            <a:headEnd/>
            <a:tailEnd/>
          </a:ln>
        </p:spPr>
        <p:txBody>
          <a:bodyPr lIns="91430" tIns="45716" rIns="91430" bIns="45716" anchor="b">
            <a:prstTxWarp prst="textNoShape">
              <a:avLst/>
            </a:prstTxWarp>
          </a:bodyPr>
          <a:lstStyle/>
          <a:p>
            <a:pPr algn="r" defTabSz="913854"/>
            <a:fld id="{DFDEFD47-D437-E24A-BD0A-F6066E5478EA}" type="slidenum">
              <a:rPr lang="en-US" sz="1200">
                <a:latin typeface="Times" charset="0"/>
                <a:ea typeface="ＭＳ Ｐゴシック" charset="-128"/>
                <a:cs typeface="ＭＳ Ｐゴシック" charset="-128"/>
              </a:rPr>
              <a:pPr algn="r" defTabSz="913854"/>
              <a:t>15</a:t>
            </a:fld>
            <a:endParaRPr lang="en-US" sz="1200" dirty="0">
              <a:latin typeface="Times" charset="0"/>
              <a:ea typeface="ＭＳ Ｐゴシック" charset="-128"/>
              <a:cs typeface="ＭＳ Ｐゴシック" charset="-128"/>
            </a:endParaRPr>
          </a:p>
        </p:txBody>
      </p:sp>
      <p:sp>
        <p:nvSpPr>
          <p:cNvPr id="241667" name="Rectangle 2"/>
          <p:cNvSpPr>
            <a:spLocks noGrp="1" noRot="1" noChangeAspect="1" noChangeArrowheads="1" noTextEdit="1"/>
          </p:cNvSpPr>
          <p:nvPr>
            <p:ph type="sldImg"/>
          </p:nvPr>
        </p:nvSpPr>
        <p:spPr>
          <a:xfrm>
            <a:off x="1146175" y="685800"/>
            <a:ext cx="4568825" cy="3427413"/>
          </a:xfrm>
        </p:spPr>
      </p:sp>
      <p:sp>
        <p:nvSpPr>
          <p:cNvPr id="241668" name="Rectangle 3"/>
          <p:cNvSpPr>
            <a:spLocks noGrp="1" noChangeArrowheads="1"/>
          </p:cNvSpPr>
          <p:nvPr>
            <p:ph type="body" idx="1"/>
          </p:nvPr>
        </p:nvSpPr>
        <p:spPr>
          <a:noFill/>
        </p:spPr>
        <p:txBody>
          <a:bodyPr lIns="91430" tIns="45716" rIns="91430" bIns="45716"/>
          <a:lstStyle/>
          <a:p>
            <a:pPr defTabSz="904433"/>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DC5CCCCD-669E-0349-BDD1-DD721E24B27A}" type="slidenum">
              <a:rPr lang="en-GB"/>
              <a:pPr/>
              <a:t>16</a:t>
            </a:fld>
            <a:endParaRPr lang="en-GB"/>
          </a:p>
        </p:txBody>
      </p:sp>
      <p:sp>
        <p:nvSpPr>
          <p:cNvPr id="62465" name="Text Box 1"/>
          <p:cNvSpPr txBox="1">
            <a:spLocks noChangeArrowheads="1"/>
          </p:cNvSpPr>
          <p:nvPr/>
        </p:nvSpPr>
        <p:spPr bwMode="auto">
          <a:xfrm>
            <a:off x="3886992" y="8686488"/>
            <a:ext cx="2969426" cy="455951"/>
          </a:xfrm>
          <a:prstGeom prst="rect">
            <a:avLst/>
          </a:prstGeom>
          <a:noFill/>
          <a:ln w="9525">
            <a:noFill/>
            <a:round/>
            <a:headEnd/>
            <a:tailEnd/>
          </a:ln>
          <a:effectLst/>
        </p:spPr>
        <p:txBody>
          <a:bodyPr lIns="89993" tIns="46796" rIns="89993" bIns="46796" anchor="b">
            <a:prstTxWarp prst="textNoShape">
              <a:avLst/>
            </a:prstTxWarp>
          </a:bodyPr>
          <a:lstStyle/>
          <a:p>
            <a:pPr algn="r" defTabSz="456928">
              <a:lnSpc>
                <a:spcPct val="102000"/>
              </a:lnSpc>
              <a:buClr>
                <a:srgbClr val="000000"/>
              </a:buClr>
              <a:tabLst>
                <a:tab pos="0" algn="l"/>
                <a:tab pos="456928" algn="l"/>
                <a:tab pos="913854" algn="l"/>
                <a:tab pos="1372352" algn="l"/>
                <a:tab pos="1829279" algn="l"/>
                <a:tab pos="2286206" algn="l"/>
                <a:tab pos="2743133" algn="l"/>
                <a:tab pos="3200060" algn="l"/>
                <a:tab pos="3656988" algn="l"/>
                <a:tab pos="4115485" algn="l"/>
                <a:tab pos="4572411" algn="l"/>
                <a:tab pos="5029339" algn="l"/>
                <a:tab pos="5486266" algn="l"/>
                <a:tab pos="5941623" algn="l"/>
                <a:tab pos="6400120" algn="l"/>
                <a:tab pos="6858617" algn="l"/>
                <a:tab pos="7313974" algn="l"/>
                <a:tab pos="7772471" algn="l"/>
                <a:tab pos="8229399" algn="l"/>
                <a:tab pos="8684756" algn="l"/>
                <a:tab pos="9143253" algn="l"/>
              </a:tabLst>
            </a:pPr>
            <a:fld id="{7B376DA9-EE13-0C42-82F8-386B5D731612}" type="slidenum">
              <a:rPr lang="en-GB" sz="1200">
                <a:solidFill>
                  <a:srgbClr val="000000"/>
                </a:solidFill>
                <a:latin typeface="Times New Roman" charset="0"/>
              </a:rPr>
              <a:pPr algn="r" defTabSz="456928">
                <a:lnSpc>
                  <a:spcPct val="102000"/>
                </a:lnSpc>
                <a:buClr>
                  <a:srgbClr val="000000"/>
                </a:buClr>
                <a:tabLst>
                  <a:tab pos="0" algn="l"/>
                  <a:tab pos="456928" algn="l"/>
                  <a:tab pos="913854" algn="l"/>
                  <a:tab pos="1372352" algn="l"/>
                  <a:tab pos="1829279" algn="l"/>
                  <a:tab pos="2286206" algn="l"/>
                  <a:tab pos="2743133" algn="l"/>
                  <a:tab pos="3200060" algn="l"/>
                  <a:tab pos="3656988" algn="l"/>
                  <a:tab pos="4115485" algn="l"/>
                  <a:tab pos="4572411" algn="l"/>
                  <a:tab pos="5029339" algn="l"/>
                  <a:tab pos="5486266" algn="l"/>
                  <a:tab pos="5941623" algn="l"/>
                  <a:tab pos="6400120" algn="l"/>
                  <a:tab pos="6858617" algn="l"/>
                  <a:tab pos="7313974" algn="l"/>
                  <a:tab pos="7772471" algn="l"/>
                  <a:tab pos="8229399" algn="l"/>
                  <a:tab pos="8684756" algn="l"/>
                  <a:tab pos="9143253" algn="l"/>
                </a:tabLst>
              </a:pPr>
              <a:t>16</a:t>
            </a:fld>
            <a:endParaRPr lang="en-GB" sz="1200" dirty="0">
              <a:solidFill>
                <a:srgbClr val="000000"/>
              </a:solidFill>
              <a:latin typeface="Times New Roman" charset="0"/>
            </a:endParaRPr>
          </a:p>
        </p:txBody>
      </p:sp>
      <p:sp>
        <p:nvSpPr>
          <p:cNvPr id="62466" name="Text Box 2"/>
          <p:cNvSpPr txBox="1">
            <a:spLocks noChangeArrowheads="1"/>
          </p:cNvSpPr>
          <p:nvPr/>
        </p:nvSpPr>
        <p:spPr bwMode="auto">
          <a:xfrm>
            <a:off x="1143792" y="685488"/>
            <a:ext cx="4572000" cy="3429000"/>
          </a:xfrm>
          <a:prstGeom prst="rect">
            <a:avLst/>
          </a:prstGeom>
          <a:solidFill>
            <a:srgbClr val="FFFFFF"/>
          </a:solidFill>
          <a:ln w="9360">
            <a:solidFill>
              <a:srgbClr val="000000"/>
            </a:solidFill>
            <a:miter lim="800000"/>
            <a:headEnd/>
            <a:tailEnd/>
          </a:ln>
          <a:effectLst/>
        </p:spPr>
        <p:txBody>
          <a:bodyPr wrap="none" lIns="90443" tIns="45222" rIns="90443" bIns="45222" anchor="ctr">
            <a:prstTxWarp prst="textNoShape">
              <a:avLst/>
            </a:prstTxWarp>
          </a:bodyPr>
          <a:lstStyle/>
          <a:p>
            <a:pPr algn="ctr"/>
            <a:endParaRPr lang="en-US"/>
          </a:p>
        </p:txBody>
      </p:sp>
      <p:sp>
        <p:nvSpPr>
          <p:cNvPr id="62467" name="Text Box 3"/>
          <p:cNvSpPr txBox="1">
            <a:spLocks noGrp="1" noChangeArrowheads="1"/>
          </p:cNvSpPr>
          <p:nvPr>
            <p:ph type="body"/>
          </p:nvPr>
        </p:nvSpPr>
        <p:spPr bwMode="auto">
          <a:xfrm>
            <a:off x="914400" y="4344025"/>
            <a:ext cx="5026036" cy="4114488"/>
          </a:xfrm>
          <a:prstGeom prst="rect">
            <a:avLst/>
          </a:prstGeom>
          <a:noFill/>
          <a:ln>
            <a:round/>
            <a:headEnd/>
            <a:tailEnd/>
          </a:ln>
        </p:spPr>
        <p:txBody>
          <a:bodyPr wrap="none" lIns="91432" tIns="45717" rIns="91432" bIns="45717" anchor="ct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C59777D7-378E-574B-9803-F5ACD3A8853A}" type="slidenum">
              <a:rPr lang="en-GB"/>
              <a:pPr/>
              <a:t>17</a:t>
            </a:fld>
            <a:endParaRPr lang="en-GB"/>
          </a:p>
        </p:txBody>
      </p:sp>
      <p:sp>
        <p:nvSpPr>
          <p:cNvPr id="284674" name="Rectangle 2"/>
          <p:cNvSpPr>
            <a:spLocks noGrp="1" noRot="1" noChangeAspect="1" noChangeArrowheads="1" noTextEdit="1"/>
          </p:cNvSpPr>
          <p:nvPr>
            <p:ph type="sldImg"/>
          </p:nvPr>
        </p:nvSpPr>
        <p:spPr>
          <a:xfrm>
            <a:off x="1143000" y="685800"/>
            <a:ext cx="4570413" cy="3427413"/>
          </a:xfrm>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62939B-DECB-1845-9338-B38A35EC5D1C}"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62939B-DECB-1845-9338-B38A35EC5D1C}"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62939B-DECB-1845-9338-B38A35EC5D1C}"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62939B-DECB-1845-9338-B38A35EC5D1C}"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1E8D37-DB01-874D-B52F-0842E8AA36A2}" type="slidenum">
              <a:rPr lang="en-US"/>
              <a:pPr/>
              <a:t>22</a:t>
            </a:fld>
            <a:endParaRPr lang="en-US"/>
          </a:p>
        </p:txBody>
      </p:sp>
      <p:sp>
        <p:nvSpPr>
          <p:cNvPr id="702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2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756D2A-7D33-6C4E-B533-8F99ECCD3C54}" type="slidenum">
              <a:rPr lang="en-US"/>
              <a:pPr/>
              <a:t>23</a:t>
            </a:fld>
            <a:endParaRPr lang="en-US"/>
          </a:p>
        </p:txBody>
      </p:sp>
      <p:sp>
        <p:nvSpPr>
          <p:cNvPr id="7045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45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842266-5A02-0749-B598-E48C1D7CEC44}" type="slidenum">
              <a:rPr lang="en-US"/>
              <a:pPr/>
              <a:t>5</a:t>
            </a:fld>
            <a:endParaRPr lang="en-US"/>
          </a:p>
        </p:txBody>
      </p:sp>
      <p:sp>
        <p:nvSpPr>
          <p:cNvPr id="288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8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4DBD69-98BE-7A44-8934-5810F397FE10}" type="slidenum">
              <a:rPr lang="en-US"/>
              <a:pPr/>
              <a:t>24</a:t>
            </a:fld>
            <a:endParaRPr lang="en-US"/>
          </a:p>
        </p:txBody>
      </p:sp>
      <p:sp>
        <p:nvSpPr>
          <p:cNvPr id="822274" name="Rectangle 2"/>
          <p:cNvSpPr>
            <a:spLocks noGrp="1" noRot="1" noChangeAspect="1" noChangeArrowheads="1" noTextEdit="1"/>
          </p:cNvSpPr>
          <p:nvPr>
            <p:ph type="sldImg"/>
          </p:nvPr>
        </p:nvSpPr>
        <p:spPr>
          <a:ln/>
        </p:spPr>
      </p:sp>
      <p:sp>
        <p:nvSpPr>
          <p:cNvPr id="822275" name="Rectangle 3"/>
          <p:cNvSpPr>
            <a:spLocks noGrp="1" noChangeArrowheads="1"/>
          </p:cNvSpPr>
          <p:nvPr>
            <p:ph type="body" idx="1"/>
          </p:nvPr>
        </p:nvSpPr>
        <p:spPr/>
        <p:txBody>
          <a:bodyPr/>
          <a:lstStyle/>
          <a:p>
            <a:r>
              <a:rPr lang="en-US" dirty="0" smtClean="0"/>
              <a:t>Apple</a:t>
            </a:r>
            <a:r>
              <a:rPr lang="en-US" baseline="0" dirty="0" smtClean="0"/>
              <a:t> add campaign making fun of unusable security in Microsoft Vista, from February 2007. Vista asks user to authorize everything “Cancel or allow?”</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3362D-46D9-A548-AE93-D6D91061DB38}" type="slidenum">
              <a:rPr lang="en-US"/>
              <a:pPr/>
              <a:t>25</a:t>
            </a:fld>
            <a:endParaRPr lang="en-US"/>
          </a:p>
        </p:txBody>
      </p:sp>
      <p:sp>
        <p:nvSpPr>
          <p:cNvPr id="706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6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r>
              <a:rPr lang="en-US" sz="2400"/>
              <a:t>Common knowledge that this is advice doesn’t work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9D60B8-E9B8-B940-9393-AA0224274C2A}" type="slidenum">
              <a:rPr lang="en-US"/>
              <a:pPr/>
              <a:t>26</a:t>
            </a:fld>
            <a:endParaRPr lang="en-US"/>
          </a:p>
        </p:txBody>
      </p:sp>
      <p:sp>
        <p:nvSpPr>
          <p:cNvPr id="708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8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3A4BD9-DEE0-0A43-8F97-0D8F0AC71437}" type="slidenum">
              <a:rPr lang="en-US"/>
              <a:pPr/>
              <a:t>27</a:t>
            </a:fld>
            <a:endParaRPr lang="en-US"/>
          </a:p>
        </p:txBody>
      </p:sp>
      <p:sp>
        <p:nvSpPr>
          <p:cNvPr id="7106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06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F7FE19-9287-704E-B104-63BC20CD25BA}" type="slidenum">
              <a:rPr lang="en-US"/>
              <a:pPr/>
              <a:t>28</a:t>
            </a:fld>
            <a:endParaRPr lang="en-US"/>
          </a:p>
        </p:txBody>
      </p:sp>
      <p:sp>
        <p:nvSpPr>
          <p:cNvPr id="7127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2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r>
              <a:rPr lang="en-US" sz="2400"/>
              <a:t>From http://www.interactivetools.com/staff/dave/damons_office/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2ABB1E-66C3-7946-9015-A477DF1CF4AB}" type="slidenum">
              <a:rPr lang="en-US"/>
              <a:pPr/>
              <a:t>30</a:t>
            </a:fld>
            <a:endParaRPr lang="en-US"/>
          </a:p>
        </p:txBody>
      </p:sp>
      <p:sp>
        <p:nvSpPr>
          <p:cNvPr id="788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r>
              <a:rPr lang="en-US" sz="2400" dirty="0" smtClean="0"/>
              <a:t>These are the three main approaches discussed</a:t>
            </a:r>
            <a:r>
              <a:rPr lang="en-US" sz="2400" baseline="0" dirty="0" smtClean="0"/>
              <a:t> in the literature. There is no silver bullet and often we rely on a combination.</a:t>
            </a:r>
            <a:endParaRPr lang="en-US" sz="24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97595B-5958-244D-A224-3C9295F0350E}" type="slidenum">
              <a:rPr lang="en-US"/>
              <a:pPr/>
              <a:t>31</a:t>
            </a:fld>
            <a:endParaRPr lang="en-US"/>
          </a:p>
        </p:txBody>
      </p:sp>
      <p:sp>
        <p:nvSpPr>
          <p:cNvPr id="79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7C38AD-7D45-1F47-89E1-EAA97A7C4536}" type="slidenum">
              <a:rPr lang="en-US"/>
              <a:pPr/>
              <a:t>32</a:t>
            </a:fld>
            <a:endParaRPr lang="en-US"/>
          </a:p>
        </p:txBody>
      </p:sp>
      <p:sp>
        <p:nvSpPr>
          <p:cNvPr id="7925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2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53AC9D-9713-AB45-AF0B-36402177F505}" type="slidenum">
              <a:rPr lang="en-US"/>
              <a:pPr/>
              <a:t>33</a:t>
            </a:fld>
            <a:endParaRPr lang="en-US"/>
          </a:p>
        </p:txBody>
      </p:sp>
      <p:sp>
        <p:nvSpPr>
          <p:cNvPr id="794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4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algn="just" eaLnBrk="0" hangingPunct="0">
              <a:spcBef>
                <a:spcPts val="600"/>
              </a:spcBef>
              <a:spcAft>
                <a:spcPts val="600"/>
              </a:spcAft>
            </a:pPr>
            <a:r>
              <a:rPr lang="en-US" sz="2400">
                <a:solidFill>
                  <a:srgbClr val="000000"/>
                </a:solidFill>
              </a:rPr>
              <a:t>Many pieces of software contain prompts in which the developers ask users to make a security-related decision.</a:t>
            </a:r>
          </a:p>
          <a:p>
            <a:pPr algn="just" eaLnBrk="0" hangingPunct="0">
              <a:spcBef>
                <a:spcPts val="600"/>
              </a:spcBef>
              <a:spcAft>
                <a:spcPts val="600"/>
              </a:spcAft>
            </a:pPr>
            <a:endParaRPr lang="en-US" sz="2400">
              <a:solidFill>
                <a:srgbClr val="000000"/>
              </a:solidFill>
            </a:endParaRPr>
          </a:p>
          <a:p>
            <a:pPr algn="just" eaLnBrk="0" hangingPunct="0">
              <a:spcBef>
                <a:spcPts val="600"/>
              </a:spcBef>
              <a:spcAft>
                <a:spcPts val="600"/>
              </a:spcAft>
            </a:pPr>
            <a:r>
              <a:rPr lang="en-US" sz="2400">
                <a:solidFill>
                  <a:srgbClr val="000000"/>
                </a:solidFill>
              </a:rPr>
              <a:t>Blake Ross suggests that -</a:t>
            </a:r>
          </a:p>
          <a:p>
            <a:pPr algn="just" eaLnBrk="0" hangingPunct="0">
              <a:spcBef>
                <a:spcPts val="600"/>
              </a:spcBef>
              <a:spcAft>
                <a:spcPts val="600"/>
              </a:spcAft>
            </a:pPr>
            <a:r>
              <a:rPr lang="en-US" sz="2400">
                <a:solidFill>
                  <a:srgbClr val="000000"/>
                </a:solidFill>
              </a:rPr>
              <a:t>Before coding up such questions, software developers should ask </a:t>
            </a:r>
            <a:r>
              <a:rPr lang="en-US" sz="2400" i="1">
                <a:solidFill>
                  <a:srgbClr val="FF0000"/>
                </a:solidFill>
              </a:rPr>
              <a:t>themselves</a:t>
            </a:r>
            <a:r>
              <a:rPr lang="en-US" sz="2400">
                <a:solidFill>
                  <a:srgbClr val="000000"/>
                </a:solidFill>
              </a:rPr>
              <a:t> a question: </a:t>
            </a:r>
          </a:p>
          <a:p>
            <a:pPr algn="just" eaLnBrk="0" hangingPunct="0">
              <a:spcBef>
                <a:spcPts val="600"/>
              </a:spcBef>
              <a:spcAft>
                <a:spcPts val="600"/>
              </a:spcAft>
            </a:pPr>
            <a:r>
              <a:rPr lang="en-US" sz="2400">
                <a:solidFill>
                  <a:srgbClr val="000000"/>
                </a:solidFill>
              </a:rPr>
              <a:t>if I can’t figure it out, how are users supposed to? </a:t>
            </a:r>
          </a:p>
          <a:p>
            <a:pPr algn="just" eaLnBrk="0" hangingPunct="0">
              <a:spcBef>
                <a:spcPts val="600"/>
              </a:spcBef>
              <a:spcAft>
                <a:spcPts val="600"/>
              </a:spcAft>
            </a:pPr>
            <a:r>
              <a:rPr lang="en-US" sz="2400">
                <a:solidFill>
                  <a:srgbClr val="000000"/>
                </a:solidFill>
              </a:rPr>
              <a:t>What additional qualifications do users possess that will help them arrive at a better conclusion? </a:t>
            </a:r>
          </a:p>
          <a:p>
            <a:pPr eaLnBrk="0" hangingPunct="0">
              <a:spcBef>
                <a:spcPct val="0"/>
              </a:spcBef>
            </a:pPr>
            <a:endParaRPr lang="en-US" sz="2400"/>
          </a:p>
          <a:p>
            <a:pPr eaLnBrk="0" hangingPunct="0">
              <a:spcBef>
                <a:spcPct val="0"/>
              </a:spcBef>
            </a:pPr>
            <a:endParaRPr lang="en-US" sz="2400"/>
          </a:p>
          <a:p>
            <a:pPr eaLnBrk="0" hangingPunct="0">
              <a:spcBef>
                <a:spcPct val="0"/>
              </a:spcBef>
            </a:pPr>
            <a:r>
              <a:rPr lang="en-US" sz="2400"/>
              <a:t>(From Blake Ross’ book chapter)</a:t>
            </a:r>
          </a:p>
          <a:p>
            <a:pPr eaLnBrk="0" hangingPunct="0">
              <a:spcBef>
                <a:spcPct val="0"/>
              </a:spcBef>
            </a:pPr>
            <a:endParaRPr lang="en-US" sz="2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408864-6D5B-E84C-8A58-211ACA83FA5A}" type="slidenum">
              <a:rPr lang="en-US"/>
              <a:pPr/>
              <a:t>34</a:t>
            </a:fld>
            <a:endParaRPr lang="en-US"/>
          </a:p>
        </p:txBody>
      </p:sp>
      <p:sp>
        <p:nvSpPr>
          <p:cNvPr id="7966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6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E402E2-BE72-094B-9A3F-B38AC6489E5E}" type="slidenum">
              <a:rPr lang="en-US"/>
              <a:pPr/>
              <a:t>6</a:t>
            </a:fld>
            <a:endParaRPr lang="en-US"/>
          </a:p>
        </p:txBody>
      </p:sp>
      <p:sp>
        <p:nvSpPr>
          <p:cNvPr id="2949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49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r>
              <a:rPr lang="en-US" sz="2400"/>
              <a:t>But until recently, security and privacy researchers weren’t paying a whole of attention to what users wanted. </a:t>
            </a:r>
          </a:p>
          <a:p>
            <a:pPr eaLnBrk="0" hangingPunct="0">
              <a:spcBef>
                <a:spcPct val="0"/>
              </a:spcBef>
            </a:pPr>
            <a:r>
              <a:rPr lang="en-US" sz="2400"/>
              <a:t>Security folks worked in one department, while HCI folks worked in a different department, and they didn’t really talk much. </a:t>
            </a:r>
          </a:p>
          <a:p>
            <a:pPr eaLnBrk="0" hangingPunct="0">
              <a:spcBef>
                <a:spcPct val="0"/>
              </a:spcBef>
            </a:pPr>
            <a:r>
              <a:rPr lang="en-US" sz="2400"/>
              <a:t>But that is starting to change.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D53255-2CB1-0845-936C-304B7325FE2C}" type="slidenum">
              <a:rPr lang="en-US"/>
              <a:pPr/>
              <a:t>35</a:t>
            </a:fld>
            <a:endParaRPr lang="en-US"/>
          </a:p>
        </p:txBody>
      </p:sp>
      <p:sp>
        <p:nvSpPr>
          <p:cNvPr id="7249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49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r>
              <a:rPr lang="en-US" sz="2400"/>
              <a:t> Chris Nodder, who was in charge of user experience for MS XP SP2, puts it this way:</a:t>
            </a:r>
          </a:p>
          <a:p>
            <a:pPr eaLnBrk="0" hangingPunct="0">
              <a:spcBef>
                <a:spcPct val="0"/>
              </a:spcBef>
            </a:pPr>
            <a:r>
              <a:rPr lang="en-US" sz="2400"/>
              <a:t>“Present choices, not dilemmas.”</a:t>
            </a:r>
          </a:p>
          <a:p>
            <a:pPr eaLnBrk="0" hangingPunct="0">
              <a:spcBef>
                <a:spcPct val="0"/>
              </a:spcBef>
            </a:pPr>
            <a:endParaRPr lang="en-US" sz="2400"/>
          </a:p>
          <a:p>
            <a:pPr eaLnBrk="0" hangingPunct="0">
              <a:spcBef>
                <a:spcPct val="0"/>
              </a:spcBef>
            </a:pPr>
            <a:r>
              <a:rPr lang="en-US" sz="2400"/>
              <a:t>If the user doesn’t have any insights into how to answer a question, it is a dilemma, not a decision. </a:t>
            </a:r>
          </a:p>
          <a:p>
            <a:pPr eaLnBrk="0" hangingPunct="0">
              <a:spcBef>
                <a:spcPct val="0"/>
              </a:spcBef>
            </a:pPr>
            <a:r>
              <a:rPr lang="en-US" sz="2400"/>
              <a:t>There are some situations where users possess some additional contextual knowledge or personal preferences that may allow them to make a better decision than the implementer could make in advance. In those cases, UIs are needed that will help users understand what bit of knowledge they bring to the decision and how they can best apply it. But if the users don’t have anything useful to contribute, they should not be making the decision.</a:t>
            </a:r>
          </a:p>
          <a:p>
            <a:pPr eaLnBrk="0" hangingPunct="0">
              <a:spcBef>
                <a:spcPct val="0"/>
              </a:spcBef>
            </a:pPr>
            <a:endParaRPr lang="en-US" sz="2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B61C4-C8E9-CB40-A226-178671C8AD1E}" type="slidenum">
              <a:rPr lang="en-US"/>
              <a:pPr/>
              <a:t>36</a:t>
            </a:fld>
            <a:endParaRPr lang="en-US"/>
          </a:p>
        </p:txBody>
      </p:sp>
      <p:sp>
        <p:nvSpPr>
          <p:cNvPr id="8028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028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r>
              <a:rPr lang="en-US" sz="2400" dirty="0" smtClean="0"/>
              <a:t>My students developed this as part of their (winning) entry in the TOR GUI competition. Instead of asking users</a:t>
            </a:r>
            <a:r>
              <a:rPr lang="en-US" sz="2400" baseline="0" dirty="0" smtClean="0"/>
              <a:t> to configure the number of hops, key length, etc. we just ask them how much privacy they need and then we can setup the rest. This is the only question most users are actually qualified to answer.</a:t>
            </a:r>
            <a:endParaRPr lang="en-US" sz="24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685D82-2D13-C14B-920B-CF2F41108334}" type="slidenum">
              <a:rPr lang="en-US"/>
              <a:pPr/>
              <a:t>37</a:t>
            </a:fld>
            <a:endParaRPr lang="en-US"/>
          </a:p>
        </p:txBody>
      </p:sp>
      <p:sp>
        <p:nvSpPr>
          <p:cNvPr id="7987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87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r>
              <a:rPr lang="en-US" sz="2400"/>
              <a:t>Getting icons and metaphors right is really difficult. </a:t>
            </a:r>
          </a:p>
          <a:p>
            <a:pPr eaLnBrk="0" hangingPunct="0">
              <a:spcBef>
                <a:spcPct val="0"/>
              </a:spcBef>
            </a:pPr>
            <a:r>
              <a:rPr lang="en-US" sz="2400"/>
              <a:t>I developed a privacy tool and did not want to use the usual lock or eyeball icons. Instead I used a bird.</a:t>
            </a:r>
          </a:p>
          <a:p>
            <a:pPr eaLnBrk="0" hangingPunct="0">
              <a:spcBef>
                <a:spcPct val="0"/>
              </a:spcBef>
            </a:pPr>
            <a:r>
              <a:rPr lang="en-US" sz="2400"/>
              <a:t>The bird is supposed to represent a user’s agent who checks out a web site’s privacy policy and reports back to the user. The green bird indicates….  The red bird indicates….</a:t>
            </a:r>
          </a:p>
          <a:p>
            <a:pPr eaLnBrk="0" hangingPunct="0">
              <a:spcBef>
                <a:spcPct val="0"/>
              </a:spcBef>
            </a:pPr>
            <a:r>
              <a:rPr lang="en-US" sz="2400"/>
              <a:t> In one user study I did, I asked subjects to tell me what they thought the icons meant before they used the software. Initially people thought the green bird with the music notes meant you could download music from the site. They thought the red bird meant that the site used fowl language and might not be appropriate for children.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4FCA0A-AF12-334F-9AAA-649D8F29B7A7}" type="slidenum">
              <a:rPr lang="en-US"/>
              <a:pPr/>
              <a:t>38</a:t>
            </a:fld>
            <a:endParaRPr lang="en-US"/>
          </a:p>
        </p:txBody>
      </p:sp>
      <p:sp>
        <p:nvSpPr>
          <p:cNvPr id="804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04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C35699-1354-694F-8DC4-6CBB82649C0D}" type="slidenum">
              <a:rPr lang="en-US"/>
              <a:pPr/>
              <a:t>40</a:t>
            </a:fld>
            <a:endParaRPr lang="en-US"/>
          </a:p>
        </p:txBody>
      </p:sp>
      <p:sp>
        <p:nvSpPr>
          <p:cNvPr id="7331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331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9DAC92-2DE1-8F49-A61A-06861DA3BB91}" type="slidenum">
              <a:rPr lang="en-US"/>
              <a:pPr/>
              <a:t>41</a:t>
            </a:fld>
            <a:endParaRPr lang="en-US"/>
          </a:p>
        </p:txBody>
      </p:sp>
      <p:sp>
        <p:nvSpPr>
          <p:cNvPr id="7352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352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62939B-DECB-1845-9338-B38A35EC5D1C}" type="slidenum">
              <a:rPr lang="en-US" smtClean="0"/>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62939B-DECB-1845-9338-B38A35EC5D1C}" type="slidenum">
              <a:rPr lang="en-US" smtClean="0"/>
              <a:pPr/>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62939B-DECB-1845-9338-B38A35EC5D1C}" type="slidenum">
              <a:rPr lang="en-US" smtClean="0"/>
              <a:pPr/>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62939B-DECB-1845-9338-B38A35EC5D1C}" type="slidenum">
              <a:rPr lang="en-US" smtClean="0"/>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D32221-0887-1F45-B994-F34EA979E8A3}" type="slidenum">
              <a:rPr lang="en-US"/>
              <a:pPr/>
              <a:t>7</a:t>
            </a:fld>
            <a:endParaRPr lang="en-US"/>
          </a:p>
        </p:txBody>
      </p:sp>
      <p:sp>
        <p:nvSpPr>
          <p:cNvPr id="684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4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dirty="0" smtClean="0"/>
          </a:p>
          <a:p>
            <a:pPr eaLnBrk="0" hangingPunct="0">
              <a:spcBef>
                <a:spcPct val="0"/>
              </a:spcBef>
            </a:pPr>
            <a:r>
              <a:rPr lang="en-US" sz="2400" dirty="0"/>
              <a:t>Time we spend configuring security and privacy tools is time we are not spending doing what we really want to be doing with our computers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62939B-DECB-1845-9338-B38A35EC5D1C}" type="slidenum">
              <a:rPr lang="en-US" smtClean="0"/>
              <a:pPr/>
              <a:t>46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62939B-DECB-1845-9338-B38A35EC5D1C}" type="slidenum">
              <a:rPr lang="en-US" smtClean="0"/>
              <a:pPr/>
              <a:t>48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a:t>
            </a:r>
            <a:r>
              <a:rPr lang="en-US" baseline="0" dirty="0" smtClean="0"/>
              <a:t> THE PHISHGURU DESIGN AND THE CONTENT HERE ARE THE CONTRIBUTIONS THAT I HAVE MADE USING PHISHGURU… I EVUALUTATED VARIOUS DESINGS FOR THE CONTENT AND THE METHODOLOGY… </a:t>
            </a:r>
          </a:p>
          <a:p>
            <a:pPr>
              <a:buFontTx/>
              <a:buChar char="-"/>
            </a:pPr>
            <a:r>
              <a:rPr lang="en-US" baseline="0" dirty="0" smtClean="0"/>
              <a:t>I EVALUATED PHISHGURU IN THE REAL WORLD… AND I AM CURRENTLY WORKING ON AN INTERESTING REAL-WORLD STUDY WITH CMU </a:t>
            </a:r>
          </a:p>
          <a:p>
            <a:pPr>
              <a:buFontTx/>
              <a:buChar char="-"/>
            </a:pPr>
            <a:r>
              <a:rPr lang="en-US" baseline="0" dirty="0" smtClean="0"/>
              <a:t>MY WORK HAS CONTRIBUTTED TO A NUMBER OF PLACES, A FEW ARE LANDING PAGE OF APWG WHERE ATLEAST A FEW HUNDERDS OF PEOPLE ARE LOOKING AT MY PHISHGURU DESING EVERYDAY.. </a:t>
            </a:r>
          </a:p>
          <a:p>
            <a:pPr>
              <a:buFontTx/>
              <a:buChar char="-"/>
            </a:pPr>
            <a:r>
              <a:rPr lang="en-US" baseline="0" dirty="0" smtClean="0"/>
              <a:t>AND A LARGE ISP IN THE US HAS IMPLEMENTED THIS METHODOLOGY IN THEIR WEBMAIL SYSTEM…. ATLEAST 70K PEOPLE ARE LOOKING AT MY TRAINING DESIGN EVERYDAY… </a:t>
            </a:r>
          </a:p>
          <a:p>
            <a:pPr>
              <a:buFontTx/>
              <a:buChar char="-"/>
            </a:pPr>
            <a:r>
              <a:rPr lang="en-US" baseline="0" dirty="0" smtClean="0"/>
              <a:t>MY WORK HAS INDIRECTLY BEEN USED BY A COUPLE OF ORGANIZATIONS (WHERE THEY CITE MY WORK) AND THERE IS A START-UP HERE AT CMU WHICH IS COMMERICALIZING MY PHISHGURU CONTRIBUTIONS </a:t>
            </a:r>
          </a:p>
          <a:p>
            <a:pPr>
              <a:buFontTx/>
              <a:buChar char="-"/>
            </a:pPr>
            <a:r>
              <a:rPr lang="en-US" baseline="0" dirty="0" smtClean="0"/>
              <a:t>I WILL TALK ABOUT THE EVALUATIONS IN DETAIL AND OTHER IMPLEMENTATIONS BRIEFLY, I AM HAPPY TO TALK ABOUT EACH OR ALL OF THEM IF NEEDED   </a:t>
            </a:r>
            <a:endParaRPr lang="en-US" dirty="0"/>
          </a:p>
        </p:txBody>
      </p:sp>
      <p:sp>
        <p:nvSpPr>
          <p:cNvPr id="4" name="Slide Number Placeholder 3"/>
          <p:cNvSpPr>
            <a:spLocks noGrp="1"/>
          </p:cNvSpPr>
          <p:nvPr>
            <p:ph type="sldNum" sz="quarter" idx="10"/>
          </p:nvPr>
        </p:nvSpPr>
        <p:spPr/>
        <p:txBody>
          <a:bodyPr/>
          <a:lstStyle/>
          <a:p>
            <a:pPr>
              <a:defRPr/>
            </a:pPr>
            <a:fld id="{81E241EB-1EF4-684B-989F-AA2B1A51FCC8}" type="slidenum">
              <a:rPr lang="en-US" smtClean="0"/>
              <a:pPr>
                <a:defRPr/>
              </a:pPr>
              <a:t>49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3392273-5888-9645-AA96-BADB00EE1A97}" type="slidenum">
              <a:rPr lang="en-US">
                <a:ea typeface="ＭＳ Ｐゴシック" charset="-128"/>
                <a:cs typeface="ＭＳ Ｐゴシック" charset="-128"/>
              </a:rPr>
              <a:pPr/>
              <a:t>51</a:t>
            </a:fld>
            <a:endParaRPr lang="en-US">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6FFB526B-3702-0441-B61C-1AC5A2A01DF9}" type="slidenum">
              <a:rPr lang="en-US">
                <a:ea typeface="ＭＳ Ｐゴシック" charset="-128"/>
                <a:cs typeface="ＭＳ Ｐゴシック" charset="-128"/>
              </a:rPr>
              <a:pPr/>
              <a:t>52</a:t>
            </a:fld>
            <a:endParaRPr lang="en-US">
              <a:ea typeface="ＭＳ Ｐゴシック" charset="-128"/>
              <a:cs typeface="ＭＳ Ｐゴシック"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CEF8DE05-EDC6-4045-8FBA-A0FED62F03CB}" type="slidenum">
              <a:rPr lang="en-US">
                <a:ea typeface="ＭＳ Ｐゴシック" charset="-128"/>
                <a:cs typeface="ＭＳ Ｐゴシック" charset="-128"/>
              </a:rPr>
              <a:pPr/>
              <a:t>53</a:t>
            </a:fld>
            <a:endParaRPr lang="en-US">
              <a:ea typeface="ＭＳ Ｐゴシック" charset="-128"/>
              <a:cs typeface="ＭＳ Ｐゴシック" charset="-128"/>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4401870A-E79E-DE45-B6B3-7625651BA0B1}" type="slidenum">
              <a:rPr lang="en-US">
                <a:ea typeface="ＭＳ Ｐゴシック" charset="-128"/>
                <a:cs typeface="ＭＳ Ｐゴシック" charset="-128"/>
              </a:rPr>
              <a:pPr/>
              <a:t>54</a:t>
            </a:fld>
            <a:endParaRPr lang="en-US">
              <a:ea typeface="ＭＳ Ｐゴシック" charset="-128"/>
              <a:cs typeface="ＭＳ Ｐゴシック"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04E7CBAE-4D4B-1D46-8B56-E9ED98087221}" type="slidenum">
              <a:rPr lang="en-US">
                <a:ea typeface="ＭＳ Ｐゴシック" charset="-128"/>
                <a:cs typeface="ＭＳ Ｐゴシック" charset="-128"/>
              </a:rPr>
              <a:pPr/>
              <a:t>55</a:t>
            </a:fld>
            <a:endParaRPr lang="en-US">
              <a:ea typeface="ＭＳ Ｐゴシック" charset="-128"/>
              <a:cs typeface="ＭＳ Ｐゴシック"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80EA7126-EA21-7C41-A0D5-32B0448925E2}" type="slidenum">
              <a:rPr lang="en-US">
                <a:ea typeface="ＭＳ Ｐゴシック" charset="-128"/>
                <a:cs typeface="ＭＳ Ｐゴシック" charset="-128"/>
              </a:rPr>
              <a:pPr/>
              <a:t>56</a:t>
            </a:fld>
            <a:endParaRPr lang="en-US">
              <a:ea typeface="ＭＳ Ｐゴシック" charset="-128"/>
              <a:cs typeface="ＭＳ Ｐゴシック" charset="-128"/>
            </a:endParaRPr>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469A8921-ECC3-3F44-BB4E-5C87572D3C35}" type="slidenum">
              <a:rPr lang="en-US">
                <a:ea typeface="ＭＳ Ｐゴシック" charset="-128"/>
                <a:cs typeface="ＭＳ Ｐゴシック" charset="-128"/>
              </a:rPr>
              <a:pPr/>
              <a:t>57</a:t>
            </a:fld>
            <a:endParaRPr lang="en-US">
              <a:ea typeface="ＭＳ Ｐゴシック" charset="-128"/>
              <a:cs typeface="ＭＳ Ｐゴシック" charset="-128"/>
            </a:endParaRPr>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6B7FE0-66EF-F044-8460-12EF120512FC}" type="slidenum">
              <a:rPr lang="en-US"/>
              <a:pPr/>
              <a:t>8</a:t>
            </a:fld>
            <a:endParaRPr lang="en-US"/>
          </a:p>
        </p:txBody>
      </p:sp>
      <p:sp>
        <p:nvSpPr>
          <p:cNvPr id="686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6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A4A5DB0-C66B-7A4E-9D96-DFF68313CDBF}" type="slidenum">
              <a:rPr lang="en-US">
                <a:ea typeface="ＭＳ Ｐゴシック" charset="-128"/>
                <a:cs typeface="ＭＳ Ｐゴシック" charset="-128"/>
              </a:rPr>
              <a:pPr/>
              <a:t>58</a:t>
            </a:fld>
            <a:endParaRPr lang="en-US">
              <a:ea typeface="ＭＳ Ｐゴシック" charset="-128"/>
              <a:cs typeface="ＭＳ Ｐゴシック" charset="-128"/>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9387571-F785-3448-93DB-65791379A26C}" type="slidenum">
              <a:rPr lang="en-US">
                <a:ea typeface="ＭＳ Ｐゴシック" charset="-128"/>
                <a:cs typeface="ＭＳ Ｐゴシック" charset="-128"/>
              </a:rPr>
              <a:pPr/>
              <a:t>59</a:t>
            </a:fld>
            <a:endParaRPr lang="en-US">
              <a:ea typeface="ＭＳ Ｐゴシック" charset="-128"/>
              <a:cs typeface="ＭＳ Ｐゴシック" charset="-128"/>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B92FD53A-03AF-CF4A-823F-F05B015D914A}" type="slidenum">
              <a:rPr lang="en-US">
                <a:ea typeface="ＭＳ Ｐゴシック" charset="-128"/>
                <a:cs typeface="ＭＳ Ｐゴシック" charset="-128"/>
              </a:rPr>
              <a:pPr/>
              <a:t>60</a:t>
            </a:fld>
            <a:endParaRPr lang="en-US">
              <a:ea typeface="ＭＳ Ｐゴシック" charset="-128"/>
              <a:cs typeface="ＭＳ Ｐゴシック" charset="-128"/>
            </a:endParaRPr>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9E80A647-38C0-CA4F-B822-4C180D52C623}" type="slidenum">
              <a:rPr lang="en-US">
                <a:ea typeface="ＭＳ Ｐゴシック" charset="-128"/>
                <a:cs typeface="ＭＳ Ｐゴシック" charset="-128"/>
              </a:rPr>
              <a:pPr/>
              <a:t>61</a:t>
            </a:fld>
            <a:endParaRPr lang="en-US">
              <a:ea typeface="ＭＳ Ｐゴシック" charset="-128"/>
              <a:cs typeface="ＭＳ Ｐゴシック"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a:ea typeface="ＭＳ Ｐゴシック" charset="-128"/>
                <a:cs typeface="ＭＳ Ｐゴシック" charset="-128"/>
              </a:rPr>
              <a:t>Examples of each?</a:t>
            </a:r>
          </a:p>
          <a:p>
            <a:pPr eaLnBrk="1" hangingPunct="1"/>
            <a:endParaRPr lang="en-US">
              <a:ea typeface="ＭＳ Ｐゴシック" charset="-128"/>
              <a:cs typeface="ＭＳ Ｐゴシック" charset="-128"/>
            </a:endParaRPr>
          </a:p>
          <a:p>
            <a:pPr eaLnBrk="1" hangingPunct="1"/>
            <a:r>
              <a:rPr lang="en-US">
                <a:ea typeface="ＭＳ Ｐゴシック" charset="-128"/>
                <a:cs typeface="ＭＳ Ｐゴシック" charset="-128"/>
              </a:rPr>
              <a:t>Warnings - anti-phishing , expired SSL certs</a:t>
            </a:r>
          </a:p>
          <a:p>
            <a:pPr eaLnBrk="1" hangingPunct="1"/>
            <a:r>
              <a:rPr lang="en-US">
                <a:ea typeface="ＭＳ Ｐゴシック" charset="-128"/>
                <a:cs typeface="ＭＳ Ｐゴシック" charset="-128"/>
              </a:rPr>
              <a:t>Notices - privacy polices, SSL certs</a:t>
            </a:r>
          </a:p>
          <a:p>
            <a:pPr eaLnBrk="1" hangingPunct="1"/>
            <a:r>
              <a:rPr lang="en-US">
                <a:ea typeface="ＭＳ Ｐゴシック" charset="-128"/>
                <a:cs typeface="ＭＳ Ｐゴシック" charset="-128"/>
              </a:rPr>
              <a:t>Status indicators - taskbar and menu bar indicators about bluetooth, virus software up-to-date, file permissions</a:t>
            </a:r>
          </a:p>
          <a:p>
            <a:pPr eaLnBrk="1" hangingPunct="1"/>
            <a:r>
              <a:rPr lang="en-US">
                <a:ea typeface="ＭＳ Ｐゴシック" charset="-128"/>
                <a:cs typeface="ＭＳ Ｐゴシック" charset="-128"/>
              </a:rPr>
              <a:t>Training - tutorials, games, instruction manuals, web sites, emails, seminars, courses, videos</a:t>
            </a:r>
          </a:p>
          <a:p>
            <a:pPr eaLnBrk="1" hangingPunct="1"/>
            <a:r>
              <a:rPr lang="en-US">
                <a:ea typeface="ＭＳ Ｐゴシック" charset="-128"/>
                <a:cs typeface="ＭＳ Ｐゴシック" charset="-128"/>
              </a:rPr>
              <a:t>Policy - ISP terms of service, employee handbook, password policy, policy on encrypting documents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15EB3EE8-3AC6-8E43-AB68-0604F5E396D1}" type="slidenum">
              <a:rPr lang="en-US">
                <a:ea typeface="ＭＳ Ｐゴシック" charset="-128"/>
                <a:cs typeface="ＭＳ Ｐゴシック" charset="-128"/>
              </a:rPr>
              <a:pPr/>
              <a:t>62</a:t>
            </a:fld>
            <a:endParaRPr lang="en-US">
              <a:ea typeface="ＭＳ Ｐゴシック" charset="-128"/>
              <a:cs typeface="ＭＳ Ｐゴシック" charset="-128"/>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dirty="0">
                <a:ea typeface="ＭＳ Ｐゴシック" charset="-128"/>
                <a:cs typeface="ＭＳ Ｐゴシック" charset="-128"/>
              </a:rPr>
              <a:t>Other examples</a:t>
            </a:r>
            <a:r>
              <a:rPr lang="en-US" dirty="0" smtClean="0">
                <a:ea typeface="ＭＳ Ｐゴシック" charset="-128"/>
                <a:cs typeface="ＭＳ Ｐゴシック" charset="-128"/>
              </a:rPr>
              <a:t>? Class discussion</a:t>
            </a:r>
            <a:endParaRPr lang="en-US" dirty="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AD9AD4AB-E92D-CA48-BB93-2AD5FF9E2408}" type="slidenum">
              <a:rPr lang="en-US">
                <a:ea typeface="ＭＳ Ｐゴシック" charset="-128"/>
                <a:cs typeface="ＭＳ Ｐゴシック" charset="-128"/>
              </a:rPr>
              <a:pPr/>
              <a:t>63</a:t>
            </a:fld>
            <a:endParaRPr lang="en-US">
              <a:ea typeface="ＭＳ Ｐゴシック" charset="-128"/>
              <a:cs typeface="ＭＳ Ｐゴシック" charset="-128"/>
            </a:endParaRPr>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2EC1B5D7-8665-6E41-9177-B9747B1E82C0}" type="slidenum">
              <a:rPr lang="en-US">
                <a:ea typeface="ＭＳ Ｐゴシック" charset="-128"/>
                <a:cs typeface="ＭＳ Ｐゴシック" charset="-128"/>
              </a:rPr>
              <a:pPr/>
              <a:t>64</a:t>
            </a:fld>
            <a:endParaRPr lang="en-US">
              <a:ea typeface="ＭＳ Ｐゴシック" charset="-128"/>
              <a:cs typeface="ＭＳ Ｐゴシック" charset="-128"/>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A9646-826E-2D46-A8DD-703B9BD6B810}" type="slidenum">
              <a:rPr lang="en-US"/>
              <a:pPr/>
              <a:t>65</a:t>
            </a:fld>
            <a:endParaRPr lang="en-US"/>
          </a:p>
        </p:txBody>
      </p:sp>
      <p:sp>
        <p:nvSpPr>
          <p:cNvPr id="1146882" name="Rectangle 2"/>
          <p:cNvSpPr>
            <a:spLocks noGrp="1" noRot="1" noChangeAspect="1" noChangeArrowheads="1" noTextEdit="1"/>
          </p:cNvSpPr>
          <p:nvPr>
            <p:ph type="sldImg"/>
          </p:nvPr>
        </p:nvSpPr>
        <p:spPr>
          <a:ln/>
        </p:spPr>
      </p:sp>
      <p:sp>
        <p:nvSpPr>
          <p:cNvPr id="1146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28683A51-1B33-7945-99BC-0B04889CFC59}" type="slidenum">
              <a:rPr lang="en-US">
                <a:ea typeface="ＭＳ Ｐゴシック" charset="-128"/>
                <a:cs typeface="ＭＳ Ｐゴシック" charset="-128"/>
              </a:rPr>
              <a:pPr/>
              <a:t>66</a:t>
            </a:fld>
            <a:endParaRPr lang="en-US">
              <a:ea typeface="ＭＳ Ｐゴシック" charset="-128"/>
              <a:cs typeface="ＭＳ Ｐゴシック"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679B6343-1ADB-294D-9E8E-9D1EBE579990}" type="slidenum">
              <a:rPr lang="en-US">
                <a:ea typeface="ＭＳ Ｐゴシック" charset="-128"/>
                <a:cs typeface="ＭＳ Ｐゴシック" charset="-128"/>
              </a:rPr>
              <a:pPr/>
              <a:t>67</a:t>
            </a:fld>
            <a:endParaRPr lang="en-US">
              <a:ea typeface="ＭＳ Ｐゴシック" charset="-128"/>
              <a:cs typeface="ＭＳ Ｐゴシック" charset="-128"/>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50ED79-4E0E-0D41-A2CF-C1024596D029}" type="slidenum">
              <a:rPr lang="en-US"/>
              <a:pPr/>
              <a:t>9</a:t>
            </a:fld>
            <a:endParaRPr lang="en-US"/>
          </a:p>
        </p:txBody>
      </p:sp>
      <p:sp>
        <p:nvSpPr>
          <p:cNvPr id="688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8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r>
              <a:rPr lang="en-US" sz="2400"/>
              <a:t>Firewalls</a:t>
            </a:r>
          </a:p>
          <a:p>
            <a:pPr eaLnBrk="0" hangingPunct="0">
              <a:spcBef>
                <a:spcPct val="0"/>
              </a:spcBef>
            </a:pPr>
            <a:r>
              <a:rPr lang="en-US" sz="2400"/>
              <a:t>Antivirus software</a:t>
            </a:r>
          </a:p>
          <a:p>
            <a:pPr eaLnBrk="0" hangingPunct="0">
              <a:spcBef>
                <a:spcPct val="0"/>
              </a:spcBef>
            </a:pPr>
            <a:r>
              <a:rPr lang="en-US" sz="2400"/>
              <a:t>Spam filters</a:t>
            </a:r>
          </a:p>
          <a:p>
            <a:pPr eaLnBrk="0" hangingPunct="0">
              <a:spcBef>
                <a:spcPct val="0"/>
              </a:spcBef>
            </a:pPr>
            <a:r>
              <a:rPr lang="en-US" sz="2400"/>
              <a:t>Pop-up blockers</a:t>
            </a:r>
          </a:p>
          <a:p>
            <a:pPr eaLnBrk="0" hangingPunct="0">
              <a:spcBef>
                <a:spcPct val="0"/>
              </a:spcBef>
            </a:pPr>
            <a:r>
              <a:rPr lang="en-US" sz="2400"/>
              <a:t>Cookie managers</a:t>
            </a:r>
          </a:p>
          <a:p>
            <a:pPr eaLnBrk="0" hangingPunct="0">
              <a:spcBef>
                <a:spcPct val="0"/>
              </a:spcBef>
            </a:pPr>
            <a:r>
              <a:rPr lang="en-US" sz="2400"/>
              <a:t>Spyware removers</a:t>
            </a:r>
          </a:p>
          <a:p>
            <a:pPr eaLnBrk="0" hangingPunct="0">
              <a:spcBef>
                <a:spcPct val="0"/>
              </a:spcBef>
            </a:pPr>
            <a:r>
              <a:rPr lang="en-US" sz="2400"/>
              <a:t>encryption software</a:t>
            </a:r>
          </a:p>
          <a:p>
            <a:pPr eaLnBrk="0" hangingPunct="0">
              <a:spcBef>
                <a:spcPct val="0"/>
              </a:spcBef>
            </a:pPr>
            <a:r>
              <a:rPr lang="en-US" sz="2400"/>
              <a:t>if you have kids, adult content filters, </a:t>
            </a:r>
          </a:p>
          <a:p>
            <a:pPr eaLnBrk="0" hangingPunct="0">
              <a:spcBef>
                <a:spcPct val="0"/>
              </a:spcBef>
            </a:pPr>
            <a:r>
              <a:rPr lang="en-US" sz="2400"/>
              <a:t>and if you want to cover your tracks, anonymity tools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F4E8A00E-D7F3-A94A-A171-2FF5F1FBBE9F}" type="slidenum">
              <a:rPr lang="en-US">
                <a:ea typeface="ＭＳ Ｐゴシック" charset="-128"/>
                <a:cs typeface="ＭＳ Ｐゴシック" charset="-128"/>
              </a:rPr>
              <a:pPr/>
              <a:t>68</a:t>
            </a:fld>
            <a:endParaRPr lang="en-US">
              <a:ea typeface="ＭＳ Ｐゴシック" charset="-128"/>
              <a:cs typeface="ＭＳ Ｐゴシック" charset="-128"/>
            </a:endParaRPr>
          </a:p>
        </p:txBody>
      </p:sp>
      <p:sp>
        <p:nvSpPr>
          <p:cNvPr id="51203" name="Rectangle 1026"/>
          <p:cNvSpPr>
            <a:spLocks noGrp="1" noRot="1" noChangeAspect="1" noChangeArrowheads="1" noTextEdit="1"/>
          </p:cNvSpPr>
          <p:nvPr>
            <p:ph type="sldImg"/>
          </p:nvPr>
        </p:nvSpPr>
        <p:spPr>
          <a:ln/>
        </p:spPr>
      </p:sp>
      <p:sp>
        <p:nvSpPr>
          <p:cNvPr id="51204" name="Rectangle 1027"/>
          <p:cNvSpPr>
            <a:spLocks noGrp="1" noChangeArrowheads="1"/>
          </p:cNvSpPr>
          <p:nvPr>
            <p:ph type="body" idx="1"/>
          </p:nvPr>
        </p:nvSpPr>
        <p:spPr>
          <a:noFill/>
          <a:ln/>
        </p:spPr>
        <p:txBody>
          <a:bodyPr/>
          <a:lstStyle/>
          <a:p>
            <a:pPr eaLnBrk="1" hangingPunct="1"/>
            <a:r>
              <a:rPr lang="en-US" smtClean="0">
                <a:ea typeface="ＭＳ Ｐゴシック" charset="-128"/>
                <a:cs typeface="ＭＳ Ｐゴシック" charset="-128"/>
              </a:rPr>
              <a:t>Just because the communication appeared on the screen, doesn’t mean the user actually saw it</a:t>
            </a:r>
          </a:p>
          <a:p>
            <a:pPr eaLnBrk="1" hangingPunct="1"/>
            <a:endParaRPr lang="en-US" smtClean="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57A2D1-A1FE-E44F-962F-EF87C8FA03D4}" type="slidenum">
              <a:rPr lang="en-US"/>
              <a:pPr/>
              <a:t>70</a:t>
            </a:fld>
            <a:endParaRPr lang="en-US"/>
          </a:p>
        </p:txBody>
      </p:sp>
      <p:sp>
        <p:nvSpPr>
          <p:cNvPr id="962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2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Firefox turns address bar yellow and adds lock icon - still somewhat subtle</a:t>
            </a:r>
          </a:p>
          <a:p>
            <a:endParaRPr lang="en-US"/>
          </a:p>
          <a:p>
            <a:r>
              <a:rPr lang="en-US"/>
              <a:t>Relying on users to notice the subtlety to maintain their security is not going to work</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352207F9-9E9C-CC4D-9836-E1E68A7AD569}" type="slidenum">
              <a:rPr lang="en-US">
                <a:ea typeface="ＭＳ Ｐゴシック" charset="-128"/>
                <a:cs typeface="ＭＳ Ｐゴシック" charset="-128"/>
              </a:rPr>
              <a:pPr/>
              <a:t>71</a:t>
            </a:fld>
            <a:endParaRPr lang="en-US">
              <a:ea typeface="ＭＳ Ｐゴシック" charset="-128"/>
              <a:cs typeface="ＭＳ Ｐゴシック"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smtClean="0">
                <a:ea typeface="ＭＳ Ｐゴシック" charset="-128"/>
                <a:cs typeface="ＭＳ Ｐゴシック" charset="-128"/>
              </a:rPr>
              <a:t>Just because a user comprehends a message, does not mean they know how to respond to it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a:lstStyle/>
          <a:p>
            <a:fld id="{D7D4216D-0106-894B-A3E2-B6F11EAC7B6E}" type="slidenum">
              <a:rPr lang="en-US"/>
              <a:pPr/>
              <a:t>72</a:t>
            </a:fld>
            <a:endParaRPr lang="en-US"/>
          </a:p>
        </p:txBody>
      </p:sp>
      <p:sp>
        <p:nvSpPr>
          <p:cNvPr id="665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a:spcBef>
                <a:spcPct val="0"/>
              </a:spcBef>
            </a:pPr>
            <a:r>
              <a:rPr lang="en-US" dirty="0" smtClean="0"/>
              <a:t>IE </a:t>
            </a:r>
            <a:r>
              <a:rPr lang="en-US" dirty="0"/>
              <a:t>cookie flag</a:t>
            </a:r>
          </a:p>
          <a:p>
            <a:pPr>
              <a:spcBef>
                <a:spcPct val="0"/>
              </a:spcBef>
            </a:pPr>
            <a:r>
              <a:rPr lang="en-US" dirty="0"/>
              <a:t>Firefox closed lock, note that it puts name of site next to closed lock, no open lock</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turns out the first warning was the wrong warning for that particular gate. They later replaced it with the correct one.</a:t>
            </a:r>
            <a:endParaRPr lang="en-US" dirty="0"/>
          </a:p>
        </p:txBody>
      </p:sp>
      <p:sp>
        <p:nvSpPr>
          <p:cNvPr id="4" name="Slide Number Placeholder 3"/>
          <p:cNvSpPr>
            <a:spLocks noGrp="1"/>
          </p:cNvSpPr>
          <p:nvPr>
            <p:ph type="sldNum" sz="quarter" idx="10"/>
          </p:nvPr>
        </p:nvSpPr>
        <p:spPr/>
        <p:txBody>
          <a:bodyPr/>
          <a:lstStyle/>
          <a:p>
            <a:fld id="{1AB7EB2D-6A78-6547-B790-D35C68E24628}" type="slidenum">
              <a:rPr lang="en-US" smtClean="0"/>
              <a:pPr/>
              <a:t>73</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1612-28B8-6040-B676-F63E62B282AE}" type="slidenum">
              <a:rPr lang="en-US"/>
              <a:pPr/>
              <a:t>74</a:t>
            </a:fld>
            <a:endParaRPr lang="en-US"/>
          </a:p>
        </p:txBody>
      </p:sp>
      <p:sp>
        <p:nvSpPr>
          <p:cNvPr id="970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0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What do you think these</a:t>
            </a:r>
            <a:r>
              <a:rPr lang="en-US" baseline="0" dirty="0" smtClean="0"/>
              <a:t> icons mean?</a:t>
            </a:r>
          </a:p>
          <a:p>
            <a:endParaRPr lang="en-US" baseline="0" dirty="0" smtClean="0"/>
          </a:p>
          <a:p>
            <a:r>
              <a:rPr lang="en-US" baseline="0" dirty="0" smtClean="0"/>
              <a:t>The rough translation from Japanese is “Do not wear slippers or kimono outside of hotel room unless there is an emergency.” How could we represent that in pictures?</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37EF54-274D-B14A-B679-32550972BE22}" type="slidenum">
              <a:rPr lang="en-US"/>
              <a:pPr/>
              <a:t>75</a:t>
            </a:fld>
            <a:endParaRPr lang="en-US"/>
          </a:p>
        </p:txBody>
      </p:sp>
      <p:sp>
        <p:nvSpPr>
          <p:cNvPr id="1218562" name="Rectangle 2"/>
          <p:cNvSpPr>
            <a:spLocks noGrp="1" noRot="1" noChangeAspect="1" noChangeArrowheads="1" noTextEdit="1"/>
          </p:cNvSpPr>
          <p:nvPr>
            <p:ph type="sldImg"/>
          </p:nvPr>
        </p:nvSpPr>
        <p:spPr>
          <a:ln/>
        </p:spPr>
      </p:sp>
      <p:sp>
        <p:nvSpPr>
          <p:cNvPr id="1218563" name="Rectangle 3"/>
          <p:cNvSpPr>
            <a:spLocks noGrp="1" noChangeArrowheads="1"/>
          </p:cNvSpPr>
          <p:nvPr>
            <p:ph type="body" idx="1"/>
          </p:nvPr>
        </p:nvSpPr>
        <p:spPr/>
        <p:txBody>
          <a:bodyPr/>
          <a:lstStyle/>
          <a:p>
            <a:r>
              <a:rPr lang="en-US" dirty="0"/>
              <a:t>Baby box </a:t>
            </a:r>
            <a:r>
              <a:rPr lang="en-US" dirty="0" smtClean="0"/>
              <a:t>warning – this one is actually pretty clear, but people still don’t pay attention to it</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950C3641-94A6-1346-A242-0C30C8916DC9}" type="slidenum">
              <a:rPr lang="en-US">
                <a:ea typeface="ＭＳ Ｐゴシック" charset="-128"/>
                <a:cs typeface="ＭＳ Ｐゴシック" charset="-128"/>
              </a:rPr>
              <a:pPr/>
              <a:t>76</a:t>
            </a:fld>
            <a:endParaRPr lang="en-US">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E3D3451-E48C-DF4E-97B3-31FB3B5656C1}" type="slidenum">
              <a:rPr lang="en-US">
                <a:ea typeface="ＭＳ Ｐゴシック" charset="-128"/>
                <a:cs typeface="ＭＳ Ｐゴシック" charset="-128"/>
              </a:rPr>
              <a:pPr/>
              <a:t>77</a:t>
            </a:fld>
            <a:endParaRPr lang="en-US">
              <a:ea typeface="ＭＳ Ｐゴシック" charset="-128"/>
              <a:cs typeface="ＭＳ Ｐゴシック"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D1973B1-A808-3D4E-BAD4-79E10A484C27}" type="slidenum">
              <a:rPr lang="en-US">
                <a:ea typeface="ＭＳ Ｐゴシック" charset="-128"/>
                <a:cs typeface="ＭＳ Ｐゴシック" charset="-128"/>
              </a:rPr>
              <a:pPr/>
              <a:t>78</a:t>
            </a:fld>
            <a:endParaRPr lang="en-US">
              <a:ea typeface="ＭＳ Ｐゴシック" charset="-128"/>
              <a:cs typeface="ＭＳ Ｐゴシック"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4557B1-3594-5149-B988-B12F60364015}" type="slidenum">
              <a:rPr lang="en-US"/>
              <a:pPr/>
              <a:t>10</a:t>
            </a:fld>
            <a:endParaRPr lang="en-US"/>
          </a:p>
        </p:txBody>
      </p:sp>
      <p:sp>
        <p:nvSpPr>
          <p:cNvPr id="690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71769BD6-FC3E-8B45-9DD9-84EAE72E03AD}" type="slidenum">
              <a:rPr lang="en-US">
                <a:ea typeface="ＭＳ Ｐゴシック" charset="-128"/>
                <a:cs typeface="ＭＳ Ｐゴシック" charset="-128"/>
              </a:rPr>
              <a:pPr/>
              <a:t>79</a:t>
            </a:fld>
            <a:endParaRPr lang="en-US">
              <a:ea typeface="ＭＳ Ｐゴシック" charset="-128"/>
              <a:cs typeface="ＭＳ Ｐゴシック"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Can you think of examples of security tasks users are commonly asked to do that are beyond their capabilities?</a:t>
            </a:r>
            <a:endParaRPr lang="en-US" dirty="0">
              <a:ea typeface="ＭＳ Ｐゴシック" charset="-128"/>
              <a:cs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C2A6F0C-8FF0-DD44-84BF-DE236B3F9704}" type="slidenum">
              <a:rPr lang="en-US">
                <a:ea typeface="ＭＳ Ｐゴシック" charset="-128"/>
                <a:cs typeface="ＭＳ Ｐゴシック" charset="-128"/>
              </a:rPr>
              <a:pPr/>
              <a:t>81</a:t>
            </a:fld>
            <a:endParaRPr lang="en-US">
              <a:ea typeface="ＭＳ Ｐゴシック" charset="-128"/>
              <a:cs typeface="ＭＳ Ｐゴシック" charset="-128"/>
            </a:endParaRPr>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7A83C6D-0B92-184E-94C7-1E3702ED80EC}" type="slidenum">
              <a:rPr lang="en-US">
                <a:ea typeface="ＭＳ Ｐゴシック" charset="-128"/>
                <a:cs typeface="ＭＳ Ｐゴシック" charset="-128"/>
              </a:rPr>
              <a:pPr/>
              <a:t>82</a:t>
            </a:fld>
            <a:endParaRPr lang="en-US">
              <a:ea typeface="ＭＳ Ｐゴシック" charset="-128"/>
              <a:cs typeface="ＭＳ Ｐゴシック"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C720289A-374F-024E-AB63-502D09304972}" type="slidenum">
              <a:rPr lang="en-US">
                <a:ea typeface="ＭＳ Ｐゴシック" charset="-128"/>
                <a:cs typeface="ＭＳ Ｐゴシック" charset="-128"/>
              </a:rPr>
              <a:pPr/>
              <a:t>84</a:t>
            </a:fld>
            <a:endParaRPr lang="en-US">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31AEB6C5-1D80-0241-93C6-8F63A2A1B7FF}" type="slidenum">
              <a:rPr lang="en-US">
                <a:ea typeface="ＭＳ Ｐゴシック" charset="-128"/>
                <a:cs typeface="ＭＳ Ｐゴシック" charset="-128"/>
              </a:rPr>
              <a:pPr/>
              <a:t>85</a:t>
            </a:fld>
            <a:endParaRPr lang="en-US">
              <a:ea typeface="ＭＳ Ｐゴシック" charset="-128"/>
              <a:cs typeface="ＭＳ Ｐゴシック" charset="-128"/>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a:ea typeface="ＭＳ Ｐゴシック" charset="-128"/>
                <a:cs typeface="ＭＳ Ｐゴシック" charset="-128"/>
              </a:rPr>
              <a:t>Ask for examples of each</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70DF86BF-ABE8-7546-ABF1-13F48F47FEB1}" type="slidenum">
              <a:rPr lang="en-US">
                <a:ea typeface="ＭＳ Ｐゴシック" charset="-128"/>
                <a:cs typeface="ＭＳ Ｐゴシック" charset="-128"/>
              </a:rPr>
              <a:pPr>
                <a:defRPr/>
              </a:pPr>
              <a:t>87</a:t>
            </a:fld>
            <a:endParaRPr lang="en-US">
              <a:ea typeface="ＭＳ Ｐゴシック" charset="-128"/>
              <a:cs typeface="ＭＳ Ｐゴシック" charset="-128"/>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charset="-128"/>
                <a:cs typeface="ＭＳ Ｐゴシック" charset="-128"/>
              </a:rPr>
              <a:t>Note that there</a:t>
            </a:r>
            <a:r>
              <a:rPr lang="en-US" baseline="0" dirty="0" smtClean="0">
                <a:ea typeface="ＭＳ Ｐゴシック" charset="-128"/>
                <a:cs typeface="ＭＳ Ｐゴシック" charset="-128"/>
              </a:rPr>
              <a:t> is a loop here. If we can automate with only 80% accuracy we might choose not to automate – until we discover humans can do this with only 50% accuracy.</a:t>
            </a:r>
            <a:endParaRPr lang="en-US" dirty="0">
              <a:ea typeface="ＭＳ Ｐゴシック" charset="-128"/>
              <a:cs typeface="ＭＳ Ｐゴシック"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62939B-DECB-1845-9338-B38A35EC5D1C}" type="slidenum">
              <a:rPr lang="en-US" smtClean="0"/>
              <a:pPr/>
              <a:t>99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77521-53CB-8E41-B985-52EFD10F7410}" type="slidenum">
              <a:rPr lang="en-US"/>
              <a:pPr/>
              <a:t>12</a:t>
            </a:fld>
            <a:endParaRPr lang="en-US"/>
          </a:p>
        </p:txBody>
      </p:sp>
      <p:sp>
        <p:nvSpPr>
          <p:cNvPr id="696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6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r>
              <a:rPr lang="en-US" sz="2400" dirty="0"/>
              <a:t>Firefox developer Blake Ross wrote about a set of security assumptions in the chapter he wrote for</a:t>
            </a:r>
            <a:r>
              <a:rPr lang="en-US" sz="2400" dirty="0" smtClean="0"/>
              <a:t> Cranor/</a:t>
            </a:r>
            <a:r>
              <a:rPr lang="en-US" sz="2400" dirty="0" err="1" smtClean="0"/>
              <a:t>Garfinkel</a:t>
            </a:r>
            <a:r>
              <a:rPr lang="en-US" sz="2400" dirty="0" smtClean="0"/>
              <a:t> Usable Security </a:t>
            </a:r>
            <a:r>
              <a:rPr lang="en-US" sz="2400" dirty="0"/>
              <a:t>book.</a:t>
            </a:r>
          </a:p>
          <a:p>
            <a:pPr eaLnBrk="0" hangingPunct="0">
              <a:spcBef>
                <a:spcPct val="0"/>
              </a:spcBef>
            </a:pPr>
            <a:endParaRPr lang="en-US" sz="2400" dirty="0"/>
          </a:p>
          <a:p>
            <a:pPr eaLnBrk="0" hangingPunct="0">
              <a:spcBef>
                <a:spcPct val="0"/>
              </a:spcBef>
            </a:pPr>
            <a:r>
              <a:rPr lang="en-US" sz="2400" dirty="0"/>
              <a:t>These are a good set of assumptions that most software developers might follow</a:t>
            </a:r>
            <a:r>
              <a:rPr lang="en-US" sz="2400" dirty="0" smtClean="0"/>
              <a:t>. Here is one of them.</a:t>
            </a:r>
            <a:endParaRPr lang="en-US" sz="24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2CE808-A12D-0D4D-9014-5E4CA20EA3E3}" type="slidenum">
              <a:rPr lang="en-US"/>
              <a:pPr/>
              <a:t>13</a:t>
            </a:fld>
            <a:endParaRPr lang="en-US"/>
          </a:p>
        </p:txBody>
      </p:sp>
      <p:sp>
        <p:nvSpPr>
          <p:cNvPr id="698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8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1_Title and Vertical Text">
    <p:bg bwMode="blackGray">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6257925"/>
            <a:ext cx="9144000" cy="600075"/>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7" descr="cups-large-square"/>
          <p:cNvPicPr>
            <a:picLocks noChangeAspect="1" noChangeArrowheads="1"/>
          </p:cNvPicPr>
          <p:nvPr/>
        </p:nvPicPr>
        <p:blipFill>
          <a:blip r:embed="rId2"/>
          <a:srcRect l="6383" t="4315" r="6831" b="4405"/>
          <a:stretch>
            <a:fillRect/>
          </a:stretch>
        </p:blipFill>
        <p:spPr bwMode="auto">
          <a:xfrm>
            <a:off x="2841625" y="581025"/>
            <a:ext cx="3473450" cy="3654425"/>
          </a:xfrm>
          <a:prstGeom prst="rect">
            <a:avLst/>
          </a:prstGeom>
          <a:noFill/>
          <a:ln w="9525">
            <a:noFill/>
            <a:miter lim="800000"/>
            <a:headEnd/>
            <a:tailEnd/>
          </a:ln>
        </p:spPr>
      </p:pic>
      <p:sp>
        <p:nvSpPr>
          <p:cNvPr id="4" name="Rectangle 3"/>
          <p:cNvSpPr>
            <a:spLocks noChangeArrowheads="1"/>
          </p:cNvSpPr>
          <p:nvPr/>
        </p:nvSpPr>
        <p:spPr bwMode="white">
          <a:xfrm>
            <a:off x="1703388" y="4379913"/>
            <a:ext cx="5735637" cy="1600200"/>
          </a:xfrm>
          <a:prstGeom prst="rect">
            <a:avLst/>
          </a:prstGeom>
          <a:noFill/>
          <a:ln w="9525">
            <a:noFill/>
            <a:miter lim="800000"/>
            <a:headEnd/>
            <a:tailEnd/>
          </a:ln>
        </p:spPr>
        <p:txBody>
          <a:bodyPr>
            <a:prstTxWarp prst="textNoShape">
              <a:avLst/>
            </a:prstTxWarp>
            <a:spAutoFit/>
          </a:bodyPr>
          <a:lstStyle/>
          <a:p>
            <a:pPr algn="ctr" eaLnBrk="0" hangingPunct="0">
              <a:defRPr/>
            </a:pPr>
            <a:r>
              <a:rPr lang="en-US" sz="2800" dirty="0" err="1" smtClean="0">
                <a:solidFill>
                  <a:schemeClr val="bg1"/>
                </a:solidFill>
                <a:latin typeface="+mj-lt"/>
                <a:ea typeface="ＭＳ Ｐゴシック" pitchFamily="-65" charset="-128"/>
                <a:cs typeface="ＭＳ Ｐゴシック" pitchFamily="-65" charset="-128"/>
              </a:rPr>
              <a:t>C</a:t>
            </a:r>
            <a:r>
              <a:rPr lang="en-US" sz="2800" dirty="0" err="1" smtClean="0">
                <a:solidFill>
                  <a:schemeClr val="accent2"/>
                </a:solidFill>
                <a:latin typeface="+mj-lt"/>
                <a:ea typeface="ＭＳ Ｐゴシック" pitchFamily="-65" charset="-128"/>
                <a:cs typeface="ＭＳ Ｐゴシック" pitchFamily="-65" charset="-128"/>
              </a:rPr>
              <a:t>ylab</a:t>
            </a:r>
            <a:r>
              <a:rPr lang="en-US" sz="2800" dirty="0" smtClean="0">
                <a:solidFill>
                  <a:schemeClr val="accent2"/>
                </a:solidFill>
                <a:latin typeface="+mj-lt"/>
                <a:ea typeface="ＭＳ Ｐゴシック" pitchFamily="-65" charset="-128"/>
                <a:cs typeface="ＭＳ Ｐゴシック" pitchFamily="-65" charset="-128"/>
              </a:rPr>
              <a:t> </a:t>
            </a:r>
            <a:r>
              <a:rPr lang="en-US" sz="2800" dirty="0">
                <a:solidFill>
                  <a:schemeClr val="bg1"/>
                </a:solidFill>
                <a:latin typeface="+mj-lt"/>
                <a:ea typeface="ＭＳ Ｐゴシック" pitchFamily="-65" charset="-128"/>
                <a:cs typeface="ＭＳ Ｐゴシック" pitchFamily="-65" charset="-128"/>
              </a:rPr>
              <a:t>U</a:t>
            </a:r>
            <a:r>
              <a:rPr lang="en-US" sz="2800" dirty="0">
                <a:solidFill>
                  <a:schemeClr val="accent2"/>
                </a:solidFill>
                <a:latin typeface="+mj-lt"/>
                <a:ea typeface="ＭＳ Ｐゴシック" pitchFamily="-65" charset="-128"/>
                <a:cs typeface="ＭＳ Ｐゴシック" pitchFamily="-65" charset="-128"/>
              </a:rPr>
              <a:t>sable </a:t>
            </a:r>
            <a:r>
              <a:rPr lang="en-US" sz="2800" dirty="0">
                <a:solidFill>
                  <a:schemeClr val="bg1"/>
                </a:solidFill>
                <a:latin typeface="+mj-lt"/>
                <a:ea typeface="ＭＳ Ｐゴシック" pitchFamily="-65" charset="-128"/>
                <a:cs typeface="ＭＳ Ｐゴシック" pitchFamily="-65" charset="-128"/>
              </a:rPr>
              <a:t>P</a:t>
            </a:r>
            <a:r>
              <a:rPr lang="en-US" sz="2800" dirty="0">
                <a:solidFill>
                  <a:schemeClr val="accent2"/>
                </a:solidFill>
                <a:latin typeface="+mj-lt"/>
                <a:ea typeface="ＭＳ Ｐゴシック" pitchFamily="-65" charset="-128"/>
                <a:cs typeface="ＭＳ Ｐゴシック" pitchFamily="-65" charset="-128"/>
              </a:rPr>
              <a:t>rivacy and </a:t>
            </a:r>
            <a:r>
              <a:rPr lang="en-US" sz="2800" dirty="0">
                <a:solidFill>
                  <a:schemeClr val="bg1"/>
                </a:solidFill>
                <a:latin typeface="+mj-lt"/>
                <a:ea typeface="ＭＳ Ｐゴシック" pitchFamily="-65" charset="-128"/>
                <a:cs typeface="ＭＳ Ｐゴシック" pitchFamily="-65" charset="-128"/>
              </a:rPr>
              <a:t>S</a:t>
            </a:r>
            <a:r>
              <a:rPr lang="en-US" sz="2800" dirty="0">
                <a:solidFill>
                  <a:schemeClr val="accent2"/>
                </a:solidFill>
                <a:latin typeface="+mj-lt"/>
                <a:ea typeface="ＭＳ Ｐゴシック" pitchFamily="-65" charset="-128"/>
                <a:cs typeface="ＭＳ Ｐゴシック" pitchFamily="-65" charset="-128"/>
              </a:rPr>
              <a:t>ecurity Laboratory</a:t>
            </a:r>
            <a:r>
              <a:rPr lang="en-US" sz="2800" b="1" dirty="0">
                <a:solidFill>
                  <a:schemeClr val="bg1"/>
                </a:solidFill>
                <a:latin typeface="+mj-lt"/>
                <a:ea typeface="ＭＳ Ｐゴシック" pitchFamily="-65" charset="-128"/>
                <a:cs typeface="ＭＳ Ｐゴシック" pitchFamily="-65" charset="-128"/>
              </a:rPr>
              <a:t/>
            </a:r>
            <a:br>
              <a:rPr lang="en-US" sz="2800" b="1" dirty="0">
                <a:solidFill>
                  <a:schemeClr val="bg1"/>
                </a:solidFill>
                <a:latin typeface="+mj-lt"/>
                <a:ea typeface="ＭＳ Ｐゴシック" pitchFamily="-65" charset="-128"/>
                <a:cs typeface="ＭＳ Ｐゴシック" pitchFamily="-65" charset="-128"/>
              </a:rPr>
            </a:br>
            <a:r>
              <a:rPr lang="en-US" sz="1200" b="1" dirty="0">
                <a:solidFill>
                  <a:schemeClr val="bg1"/>
                </a:solidFill>
                <a:latin typeface="+mj-lt"/>
                <a:ea typeface="ＭＳ Ｐゴシック" pitchFamily="-65" charset="-128"/>
                <a:cs typeface="ＭＳ Ｐゴシック" pitchFamily="-65" charset="-128"/>
              </a:rPr>
              <a:t/>
            </a:r>
            <a:br>
              <a:rPr lang="en-US" sz="1200" b="1" dirty="0">
                <a:solidFill>
                  <a:schemeClr val="bg1"/>
                </a:solidFill>
                <a:latin typeface="+mj-lt"/>
                <a:ea typeface="ＭＳ Ｐゴシック" pitchFamily="-65" charset="-128"/>
                <a:cs typeface="ＭＳ Ｐゴシック" pitchFamily="-65" charset="-128"/>
              </a:rPr>
            </a:br>
            <a:r>
              <a:rPr lang="en-US" sz="2800" dirty="0">
                <a:solidFill>
                  <a:schemeClr val="bg1"/>
                </a:solidFill>
                <a:latin typeface="+mj-lt"/>
                <a:ea typeface="ＭＳ Ｐゴシック" pitchFamily="-65" charset="-128"/>
                <a:cs typeface="ＭＳ Ｐゴシック" pitchFamily="-65" charset="-128"/>
              </a:rPr>
              <a:t>http://</a:t>
            </a:r>
            <a:r>
              <a:rPr lang="en-US" sz="2800" dirty="0" err="1">
                <a:solidFill>
                  <a:schemeClr val="bg1"/>
                </a:solidFill>
                <a:latin typeface="+mj-lt"/>
                <a:ea typeface="ＭＳ Ｐゴシック" pitchFamily="-65" charset="-128"/>
                <a:cs typeface="ＭＳ Ｐゴシック" pitchFamily="-65" charset="-128"/>
              </a:rPr>
              <a:t>cups.cs.cmu.edu</a:t>
            </a:r>
            <a:r>
              <a:rPr lang="en-US" sz="2800" dirty="0">
                <a:solidFill>
                  <a:schemeClr val="bg1"/>
                </a:solidFill>
                <a:latin typeface="+mj-lt"/>
                <a:ea typeface="ＭＳ Ｐゴシック" pitchFamily="-65" charset="-128"/>
                <a:cs typeface="ＭＳ Ｐゴシック" pitchFamily="-65" charset="-128"/>
              </a:rPr>
              <a:t>/</a:t>
            </a:r>
          </a:p>
        </p:txBody>
      </p:sp>
      <p:pic>
        <p:nvPicPr>
          <p:cNvPr id="5" name="Picture 9" descr="carnegiemellon-white"/>
          <p:cNvPicPr>
            <a:picLocks noChangeAspect="1" noChangeArrowheads="1"/>
          </p:cNvPicPr>
          <p:nvPr/>
        </p:nvPicPr>
        <p:blipFill>
          <a:blip r:embed="rId3"/>
          <a:srcRect l="545" t="3131" r="818" b="3131"/>
          <a:stretch>
            <a:fillRect/>
          </a:stretch>
        </p:blipFill>
        <p:spPr bwMode="auto">
          <a:xfrm>
            <a:off x="3516313" y="6196013"/>
            <a:ext cx="2101850" cy="346075"/>
          </a:xfrm>
          <a:prstGeom prst="rect">
            <a:avLst/>
          </a:prstGeom>
          <a:noFill/>
          <a:ln w="9525">
            <a:noFill/>
            <a:miter lim="800000"/>
            <a:headEnd/>
            <a:tailEnd/>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203200"/>
            <a:ext cx="7588250" cy="118745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81000" y="1473200"/>
            <a:ext cx="4114800" cy="5064125"/>
          </a:xfrm>
        </p:spPr>
        <p:txBody>
          <a:bodyPr/>
          <a:lstStyle/>
          <a:p>
            <a:endParaRPr lang="en-US"/>
          </a:p>
        </p:txBody>
      </p:sp>
      <p:sp>
        <p:nvSpPr>
          <p:cNvPr id="4" name="Text Placeholder 3"/>
          <p:cNvSpPr>
            <a:spLocks noGrp="1"/>
          </p:cNvSpPr>
          <p:nvPr>
            <p:ph type="body" sz="half" idx="2"/>
          </p:nvPr>
        </p:nvSpPr>
        <p:spPr>
          <a:xfrm>
            <a:off x="4648200" y="1473200"/>
            <a:ext cx="4114800" cy="506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8618538" y="6592888"/>
            <a:ext cx="561975" cy="228600"/>
          </a:xfrm>
          <a:prstGeom prst="rect">
            <a:avLst/>
          </a:prstGeom>
        </p:spPr>
        <p:txBody>
          <a:bodyPr/>
          <a:lstStyle>
            <a:lvl1pPr>
              <a:defRPr smtClean="0"/>
            </a:lvl1pPr>
          </a:lstStyle>
          <a:p>
            <a:fld id="{301A1265-65BB-BC4F-936D-AF0B29511CE3}" type="slidenum">
              <a:rPr lang="en-US"/>
              <a:pPr/>
              <a:t>‹#›</a:t>
            </a:fld>
            <a:endParaRPr lang="en-US" sz="140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20034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3432175"/>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6" name="Picture 10" descr="carnegiemellon-red"/>
          <p:cNvPicPr>
            <a:picLocks noChangeAspect="1" noChangeArrowheads="1"/>
          </p:cNvPicPr>
          <p:nvPr/>
        </p:nvPicPr>
        <p:blipFill>
          <a:blip r:embed="rId2"/>
          <a:srcRect/>
          <a:stretch>
            <a:fillRect/>
          </a:stretch>
        </p:blipFill>
        <p:spPr bwMode="invGray">
          <a:xfrm>
            <a:off x="5670550" y="5410200"/>
            <a:ext cx="1682750" cy="274638"/>
          </a:xfrm>
          <a:prstGeom prst="rect">
            <a:avLst/>
          </a:prstGeom>
          <a:noFill/>
          <a:ln w="9525">
            <a:noFill/>
            <a:miter lim="800000"/>
            <a:headEnd/>
            <a:tailEnd/>
          </a:ln>
        </p:spPr>
      </p:pic>
      <p:sp>
        <p:nvSpPr>
          <p:cNvPr id="7" name="Line 11"/>
          <p:cNvSpPr>
            <a:spLocks noChangeShapeType="1"/>
          </p:cNvSpPr>
          <p:nvPr/>
        </p:nvSpPr>
        <p:spPr bwMode="invGray">
          <a:xfrm>
            <a:off x="5524500" y="5638800"/>
            <a:ext cx="762000" cy="0"/>
          </a:xfrm>
          <a:prstGeom prst="line">
            <a:avLst/>
          </a:prstGeom>
          <a:noFill/>
          <a:ln w="19050">
            <a:solidFill>
              <a:schemeClr val="accent2"/>
            </a:solidFill>
            <a:round/>
            <a:headEnd/>
            <a:tailEnd/>
          </a:ln>
          <a:effectLst/>
        </p:spPr>
        <p:txBody>
          <a:bodyPr wrap="none" anchor="ctr">
            <a:prstTxWarp prst="textNoShape">
              <a:avLst/>
            </a:prstTxWarp>
          </a:bodyPr>
          <a:lstStyle/>
          <a:p>
            <a:pPr eaLnBrk="0" hangingPunct="0">
              <a:defRPr/>
            </a:pPr>
            <a:endParaRPr lang="en-US">
              <a:latin typeface="Times" charset="0"/>
              <a:ea typeface="+mn-ea"/>
              <a:cs typeface="+mn-cs"/>
            </a:endParaRPr>
          </a:p>
        </p:txBody>
      </p:sp>
      <p:sp>
        <p:nvSpPr>
          <p:cNvPr id="8" name="Line 12"/>
          <p:cNvSpPr>
            <a:spLocks noChangeShapeType="1"/>
          </p:cNvSpPr>
          <p:nvPr/>
        </p:nvSpPr>
        <p:spPr bwMode="invGray">
          <a:xfrm>
            <a:off x="6457950" y="5638800"/>
            <a:ext cx="2087563" cy="0"/>
          </a:xfrm>
          <a:prstGeom prst="line">
            <a:avLst/>
          </a:prstGeom>
          <a:noFill/>
          <a:ln w="19050">
            <a:solidFill>
              <a:schemeClr val="accent2"/>
            </a:solidFill>
            <a:round/>
            <a:headEnd/>
            <a:tailEnd/>
          </a:ln>
          <a:effectLst/>
        </p:spPr>
        <p:txBody>
          <a:bodyPr wrap="none" anchor="ctr">
            <a:prstTxWarp prst="textNoShape">
              <a:avLst/>
            </a:prstTxWarp>
          </a:bodyPr>
          <a:lstStyle/>
          <a:p>
            <a:pPr eaLnBrk="0" hangingPunct="0">
              <a:defRPr/>
            </a:pPr>
            <a:endParaRPr lang="en-US">
              <a:latin typeface="Times" charset="0"/>
              <a:ea typeface="+mn-ea"/>
              <a:cs typeface="+mn-cs"/>
            </a:endParaRPr>
          </a:p>
        </p:txBody>
      </p:sp>
      <p:sp>
        <p:nvSpPr>
          <p:cNvPr id="9" name="Line 13"/>
          <p:cNvSpPr>
            <a:spLocks noChangeShapeType="1"/>
          </p:cNvSpPr>
          <p:nvPr/>
        </p:nvSpPr>
        <p:spPr bwMode="invGray">
          <a:xfrm>
            <a:off x="2667000" y="5638800"/>
            <a:ext cx="2927350" cy="0"/>
          </a:xfrm>
          <a:prstGeom prst="line">
            <a:avLst/>
          </a:prstGeom>
          <a:noFill/>
          <a:ln w="19050">
            <a:solidFill>
              <a:schemeClr val="accent2"/>
            </a:solidFill>
            <a:round/>
            <a:headEnd/>
            <a:tailEnd/>
          </a:ln>
          <a:effectLst/>
        </p:spPr>
        <p:txBody>
          <a:bodyPr wrap="none" anchor="ctr">
            <a:prstTxWarp prst="textNoShape">
              <a:avLst/>
            </a:prstTxWarp>
          </a:bodyPr>
          <a:lstStyle/>
          <a:p>
            <a:pPr eaLnBrk="0" hangingPunct="0">
              <a:defRPr/>
            </a:pPr>
            <a:endParaRPr lang="en-US">
              <a:latin typeface="Times" charset="0"/>
              <a:ea typeface="+mn-ea"/>
              <a:cs typeface="+mn-cs"/>
            </a:endParaRPr>
          </a:p>
        </p:txBody>
      </p:sp>
      <p:sp>
        <p:nvSpPr>
          <p:cNvPr id="10" name="Line 14"/>
          <p:cNvSpPr>
            <a:spLocks noChangeShapeType="1"/>
          </p:cNvSpPr>
          <p:nvPr/>
        </p:nvSpPr>
        <p:spPr bwMode="invGray">
          <a:xfrm>
            <a:off x="590550" y="5638800"/>
            <a:ext cx="1238250" cy="0"/>
          </a:xfrm>
          <a:prstGeom prst="line">
            <a:avLst/>
          </a:prstGeom>
          <a:noFill/>
          <a:ln w="19050">
            <a:solidFill>
              <a:schemeClr val="accent2"/>
            </a:solidFill>
            <a:round/>
            <a:headEnd/>
            <a:tailEnd/>
          </a:ln>
          <a:effectLst/>
        </p:spPr>
        <p:txBody>
          <a:bodyPr wrap="none" anchor="ctr">
            <a:prstTxWarp prst="textNoShape">
              <a:avLst/>
            </a:prstTxWarp>
          </a:bodyPr>
          <a:lstStyle/>
          <a:p>
            <a:pPr eaLnBrk="0" hangingPunct="0">
              <a:defRPr/>
            </a:pPr>
            <a:endParaRPr lang="en-US">
              <a:latin typeface="Times" charset="0"/>
              <a:ea typeface="+mn-ea"/>
              <a:cs typeface="+mn-cs"/>
            </a:endParaRPr>
          </a:p>
        </p:txBody>
      </p:sp>
      <p:sp>
        <p:nvSpPr>
          <p:cNvPr id="11" name="Rectangle 10"/>
          <p:cNvSpPr/>
          <p:nvPr/>
        </p:nvSpPr>
        <p:spPr bwMode="invGray">
          <a:xfrm>
            <a:off x="0" y="6257925"/>
            <a:ext cx="9144000" cy="600075"/>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 name="Picture 8" descr="cups-2in"/>
          <p:cNvPicPr>
            <a:picLocks noChangeAspect="1" noChangeArrowheads="1"/>
          </p:cNvPicPr>
          <p:nvPr/>
        </p:nvPicPr>
        <p:blipFill>
          <a:blip r:embed="rId3"/>
          <a:srcRect l="2315" r="1620"/>
          <a:stretch>
            <a:fillRect/>
          </a:stretch>
        </p:blipFill>
        <p:spPr bwMode="invGray">
          <a:xfrm>
            <a:off x="1676400" y="5181600"/>
            <a:ext cx="1317625" cy="1371600"/>
          </a:xfrm>
          <a:prstGeom prst="rect">
            <a:avLst/>
          </a:prstGeom>
          <a:noFill/>
          <a:ln w="9525">
            <a:noFill/>
            <a:miter lim="800000"/>
            <a:headEnd/>
            <a:tailEnd/>
          </a:ln>
        </p:spPr>
      </p:pic>
      <p:sp>
        <p:nvSpPr>
          <p:cNvPr id="5" name="Rectangle 4"/>
          <p:cNvSpPr>
            <a:spLocks noChangeArrowheads="1"/>
          </p:cNvSpPr>
          <p:nvPr/>
        </p:nvSpPr>
        <p:spPr bwMode="invGray">
          <a:xfrm>
            <a:off x="3016250" y="5716588"/>
            <a:ext cx="5791200" cy="707886"/>
          </a:xfrm>
          <a:prstGeom prst="rect">
            <a:avLst/>
          </a:prstGeom>
          <a:noFill/>
          <a:ln w="9525">
            <a:noFill/>
            <a:miter lim="800000"/>
            <a:headEnd/>
            <a:tailEnd/>
          </a:ln>
          <a:effectLst/>
        </p:spPr>
        <p:txBody>
          <a:bodyPr wrap="square">
            <a:prstTxWarp prst="textNoShape">
              <a:avLst/>
            </a:prstTxWarp>
            <a:spAutoFit/>
          </a:bodyPr>
          <a:lstStyle/>
          <a:p>
            <a:pPr eaLnBrk="0" hangingPunct="0">
              <a:defRPr/>
            </a:pPr>
            <a:r>
              <a:rPr lang="en-US" sz="2000" b="1" dirty="0" smtClean="0">
                <a:latin typeface="Arial Black" charset="0"/>
                <a:ea typeface="+mn-ea"/>
                <a:cs typeface="+mn-cs"/>
              </a:rPr>
              <a:t>C</a:t>
            </a:r>
            <a:r>
              <a:rPr lang="en-US" sz="2000" dirty="0" smtClean="0">
                <a:solidFill>
                  <a:srgbClr val="357EFF"/>
                </a:solidFill>
                <a:ea typeface="+mn-ea"/>
                <a:cs typeface="+mn-cs"/>
              </a:rPr>
              <a:t>yLab</a:t>
            </a:r>
            <a:r>
              <a:rPr lang="en-US" sz="2000" dirty="0" smtClean="0">
                <a:solidFill>
                  <a:schemeClr val="accent2"/>
                </a:solidFill>
                <a:latin typeface="Arial Black" charset="0"/>
                <a:ea typeface="+mn-ea"/>
                <a:cs typeface="+mn-cs"/>
              </a:rPr>
              <a:t> </a:t>
            </a:r>
            <a:r>
              <a:rPr lang="en-US" sz="2000" b="1" dirty="0">
                <a:solidFill>
                  <a:srgbClr val="FFFFFF"/>
                </a:solidFill>
                <a:latin typeface="Arial Black" charset="0"/>
                <a:ea typeface="+mn-ea"/>
                <a:cs typeface="+mn-cs"/>
              </a:rPr>
              <a:t>U</a:t>
            </a:r>
            <a:r>
              <a:rPr lang="en-US" sz="2000" dirty="0">
                <a:solidFill>
                  <a:srgbClr val="357EFF"/>
                </a:solidFill>
                <a:ea typeface="+mn-ea"/>
                <a:cs typeface="+mn-cs"/>
              </a:rPr>
              <a:t>sable</a:t>
            </a:r>
            <a:r>
              <a:rPr lang="en-US" sz="2000" dirty="0">
                <a:solidFill>
                  <a:schemeClr val="accent2"/>
                </a:solidFill>
                <a:latin typeface="Arial Black" charset="0"/>
                <a:ea typeface="+mn-ea"/>
                <a:cs typeface="+mn-cs"/>
              </a:rPr>
              <a:t> </a:t>
            </a:r>
            <a:r>
              <a:rPr lang="en-US" sz="2000" b="1" dirty="0">
                <a:solidFill>
                  <a:srgbClr val="FFFFFF"/>
                </a:solidFill>
                <a:latin typeface="Arial Black" charset="0"/>
                <a:ea typeface="+mn-ea"/>
                <a:cs typeface="+mn-cs"/>
              </a:rPr>
              <a:t>P</a:t>
            </a:r>
            <a:r>
              <a:rPr lang="en-US" sz="2000" dirty="0">
                <a:solidFill>
                  <a:srgbClr val="357EFF"/>
                </a:solidFill>
                <a:ea typeface="+mn-ea"/>
                <a:cs typeface="+mn-cs"/>
              </a:rPr>
              <a:t>rivacy</a:t>
            </a:r>
            <a:r>
              <a:rPr lang="en-US" sz="2000" dirty="0">
                <a:solidFill>
                  <a:schemeClr val="accent2"/>
                </a:solidFill>
                <a:ea typeface="+mn-ea"/>
                <a:cs typeface="+mn-cs"/>
              </a:rPr>
              <a:t> </a:t>
            </a:r>
            <a:r>
              <a:rPr lang="en-US" sz="2000" dirty="0">
                <a:solidFill>
                  <a:srgbClr val="357EFF"/>
                </a:solidFill>
                <a:ea typeface="+mn-ea"/>
                <a:cs typeface="+mn-cs"/>
              </a:rPr>
              <a:t>and</a:t>
            </a:r>
            <a:r>
              <a:rPr lang="en-US" sz="2000" dirty="0">
                <a:solidFill>
                  <a:srgbClr val="357EFF"/>
                </a:solidFill>
                <a:latin typeface="Arial Black" charset="0"/>
                <a:ea typeface="+mn-ea"/>
                <a:cs typeface="+mn-cs"/>
              </a:rPr>
              <a:t> </a:t>
            </a:r>
            <a:r>
              <a:rPr lang="en-US" sz="2000" b="1" dirty="0">
                <a:solidFill>
                  <a:srgbClr val="FFFFFF"/>
                </a:solidFill>
                <a:latin typeface="Arial Black" charset="0"/>
                <a:ea typeface="+mn-ea"/>
                <a:cs typeface="+mn-cs"/>
              </a:rPr>
              <a:t>S</a:t>
            </a:r>
            <a:r>
              <a:rPr lang="en-US" sz="2000" dirty="0">
                <a:solidFill>
                  <a:srgbClr val="357EFF"/>
                </a:solidFill>
                <a:ea typeface="+mn-ea"/>
                <a:cs typeface="+mn-cs"/>
              </a:rPr>
              <a:t>ecurity</a:t>
            </a:r>
            <a:r>
              <a:rPr lang="en-US" sz="2000" dirty="0">
                <a:solidFill>
                  <a:schemeClr val="accent2"/>
                </a:solidFill>
                <a:latin typeface="Arial Black" charset="0"/>
                <a:ea typeface="+mn-ea"/>
                <a:cs typeface="+mn-cs"/>
              </a:rPr>
              <a:t> </a:t>
            </a:r>
            <a:r>
              <a:rPr lang="en-US" sz="2000" dirty="0">
                <a:solidFill>
                  <a:srgbClr val="357EFF"/>
                </a:solidFill>
                <a:ea typeface="+mn-ea"/>
                <a:cs typeface="+mn-cs"/>
              </a:rPr>
              <a:t>Laboratory</a:t>
            </a:r>
            <a:r>
              <a:rPr lang="en-US" sz="2000" b="1" dirty="0">
                <a:solidFill>
                  <a:schemeClr val="bg1"/>
                </a:solidFill>
                <a:latin typeface="Trebuchet MS" charset="0"/>
                <a:ea typeface="+mn-ea"/>
                <a:cs typeface="+mn-cs"/>
              </a:rPr>
              <a:t/>
            </a:r>
            <a:br>
              <a:rPr lang="en-US" sz="2000" b="1" dirty="0">
                <a:solidFill>
                  <a:schemeClr val="bg1"/>
                </a:solidFill>
                <a:latin typeface="Trebuchet MS" charset="0"/>
                <a:ea typeface="+mn-ea"/>
                <a:cs typeface="+mn-cs"/>
              </a:rPr>
            </a:br>
            <a:r>
              <a:rPr lang="en-US" sz="2000" dirty="0">
                <a:solidFill>
                  <a:srgbClr val="FFFFFF"/>
                </a:solidFill>
                <a:latin typeface="+mj-lt"/>
                <a:ea typeface="+mn-ea"/>
                <a:cs typeface="+mn-cs"/>
              </a:rPr>
              <a:t>http://</a:t>
            </a:r>
            <a:r>
              <a:rPr lang="en-US" sz="2000" dirty="0" err="1">
                <a:solidFill>
                  <a:srgbClr val="FFFFFF"/>
                </a:solidFill>
                <a:latin typeface="+mj-lt"/>
                <a:ea typeface="+mn-ea"/>
                <a:cs typeface="+mn-cs"/>
              </a:rPr>
              <a:t>cups.cs.cmu.edu</a:t>
            </a:r>
            <a:r>
              <a:rPr lang="en-US" sz="2000" dirty="0">
                <a:solidFill>
                  <a:srgbClr val="FFFFFF"/>
                </a:solidFill>
                <a:latin typeface="+mj-lt"/>
                <a:ea typeface="+mn-ea"/>
                <a:cs typeface="+mn-cs"/>
              </a:rPr>
              <a:t>/</a:t>
            </a:r>
            <a:endParaRPr lang="en-US" sz="2000" b="1" dirty="0">
              <a:solidFill>
                <a:srgbClr val="FFFFFF"/>
              </a:solidFill>
              <a:latin typeface="+mj-lt"/>
              <a:ea typeface="+mn-ea"/>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7"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1" name="Rectangle 24"/>
          <p:cNvSpPr>
            <a:spLocks noChangeArrowheads="1"/>
          </p:cNvSpPr>
          <p:nvPr/>
        </p:nvSpPr>
        <p:spPr bwMode="gray">
          <a:xfrm>
            <a:off x="0" y="6502399"/>
            <a:ext cx="2339975" cy="365760"/>
          </a:xfrm>
          <a:prstGeom prst="rect">
            <a:avLst/>
          </a:prstGeom>
          <a:solidFill>
            <a:schemeClr val="tx1"/>
          </a:solidFill>
          <a:ln w="38100">
            <a:noFill/>
            <a:miter lim="800000"/>
            <a:headEnd/>
            <a:tailEnd/>
          </a:ln>
          <a:effectLst/>
        </p:spPr>
        <p:txBody>
          <a:bodyPr wrap="none" anchor="ctr">
            <a:prstTxWarp prst="textNoShape">
              <a:avLst/>
            </a:prstTxWarp>
          </a:bodyPr>
          <a:lstStyle/>
          <a:p>
            <a:pPr eaLnBrk="0" fontAlgn="auto" hangingPunct="0">
              <a:spcBef>
                <a:spcPts val="0"/>
              </a:spcBef>
              <a:spcAft>
                <a:spcPts val="0"/>
              </a:spcAft>
              <a:defRPr/>
            </a:pPr>
            <a:endParaRPr lang="en-US" sz="1400" b="1" dirty="0">
              <a:latin typeface="+mn-l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24"/>
          <p:cNvSpPr>
            <a:spLocks noChangeArrowheads="1"/>
          </p:cNvSpPr>
          <p:nvPr/>
        </p:nvSpPr>
        <p:spPr bwMode="gray">
          <a:xfrm>
            <a:off x="2339974" y="6502399"/>
            <a:ext cx="6811963" cy="365760"/>
          </a:xfrm>
          <a:prstGeom prst="rect">
            <a:avLst/>
          </a:prstGeom>
          <a:solidFill>
            <a:schemeClr val="accent2"/>
          </a:solidFill>
          <a:ln w="38100">
            <a:noFill/>
            <a:miter lim="800000"/>
            <a:headEnd/>
            <a:tailEnd/>
          </a:ln>
          <a:effectLst/>
        </p:spPr>
        <p:txBody>
          <a:bodyPr wrap="none" anchor="ctr">
            <a:prstTxWarp prst="textNoShape">
              <a:avLst/>
            </a:prstTxWarp>
          </a:bodyPr>
          <a:lstStyle/>
          <a:p>
            <a:pPr eaLnBrk="0" fontAlgn="auto" hangingPunct="0">
              <a:spcBef>
                <a:spcPts val="0"/>
              </a:spcBef>
              <a:spcAft>
                <a:spcPts val="0"/>
              </a:spcAft>
              <a:defRPr/>
            </a:pPr>
            <a:endParaRPr lang="en-US" sz="1400" b="1" dirty="0">
              <a:latin typeface="+mn-lt"/>
              <a:ea typeface="+mn-ea"/>
              <a:cs typeface="+mn-cs"/>
            </a:endParaRPr>
          </a:p>
        </p:txBody>
      </p:sp>
      <p:pic>
        <p:nvPicPr>
          <p:cNvPr id="8" name="Picture 8" descr="carnegiemellon-red"/>
          <p:cNvPicPr>
            <a:picLocks noChangeAspect="1" noChangeArrowheads="1"/>
          </p:cNvPicPr>
          <p:nvPr/>
        </p:nvPicPr>
        <p:blipFill>
          <a:blip r:embed="rId16"/>
          <a:srcRect/>
          <a:stretch>
            <a:fillRect/>
          </a:stretch>
        </p:blipFill>
        <p:spPr bwMode="auto">
          <a:xfrm>
            <a:off x="602188" y="6588122"/>
            <a:ext cx="1514994" cy="246888"/>
          </a:xfrm>
          <a:prstGeom prst="rect">
            <a:avLst/>
          </a:prstGeom>
          <a:noFill/>
          <a:ln w="9525">
            <a:noFill/>
            <a:miter lim="800000"/>
            <a:headEnd/>
            <a:tailEnd/>
          </a:ln>
        </p:spPr>
      </p:pic>
      <p:sp>
        <p:nvSpPr>
          <p:cNvPr id="9" name="Rectangle 6"/>
          <p:cNvSpPr txBox="1">
            <a:spLocks noChangeArrowheads="1"/>
          </p:cNvSpPr>
          <p:nvPr/>
        </p:nvSpPr>
        <p:spPr bwMode="gray">
          <a:xfrm>
            <a:off x="2007111" y="6514039"/>
            <a:ext cx="7026817" cy="241300"/>
          </a:xfrm>
          <a:prstGeom prst="rect">
            <a:avLst/>
          </a:prstGeom>
          <a:noFill/>
          <a:ln w="9525">
            <a:noFill/>
            <a:miter lim="800000"/>
            <a:headEnd/>
            <a:tailEnd/>
          </a:ln>
          <a:effectLst/>
        </p:spPr>
        <p:txBody>
          <a:bodyPr>
            <a:prstTxWarp prst="textNoShape">
              <a:avLst/>
            </a:prstTxWarp>
          </a:bodyPr>
          <a:lstStyle/>
          <a:p>
            <a:pPr algn="r" eaLnBrk="0" fontAlgn="auto" hangingPunct="0">
              <a:spcBef>
                <a:spcPts val="0"/>
              </a:spcBef>
              <a:spcAft>
                <a:spcPts val="0"/>
              </a:spcAft>
              <a:defRPr/>
            </a:pPr>
            <a:r>
              <a:rPr lang="en-US" sz="1500" b="1" dirty="0" smtClean="0">
                <a:solidFill>
                  <a:schemeClr val="tx1"/>
                </a:solidFill>
                <a:latin typeface="+mn-lt"/>
                <a:ea typeface="ＭＳ Ｐゴシック" pitchFamily="-65" charset="-128"/>
                <a:cs typeface="ＭＳ Ｐゴシック" pitchFamily="-65" charset="-128"/>
              </a:rPr>
              <a:t>CyLab </a:t>
            </a:r>
            <a:r>
              <a:rPr lang="en-US" sz="1500" b="1" dirty="0">
                <a:solidFill>
                  <a:schemeClr val="tx1"/>
                </a:solidFill>
                <a:latin typeface="+mn-lt"/>
                <a:ea typeface="ＭＳ Ｐゴシック" pitchFamily="-65" charset="-128"/>
                <a:cs typeface="ＭＳ Ｐゴシック" pitchFamily="-65" charset="-128"/>
              </a:rPr>
              <a:t>Usable Privacy and Security Laboratory      </a:t>
            </a:r>
            <a:r>
              <a:rPr lang="en-US" sz="1500" b="1" dirty="0" smtClean="0">
                <a:solidFill>
                  <a:schemeClr val="tx1"/>
                </a:solidFill>
                <a:latin typeface="+mn-lt"/>
                <a:ea typeface="ＭＳ Ｐゴシック" pitchFamily="-65" charset="-128"/>
                <a:cs typeface="ＭＳ Ｐゴシック" pitchFamily="-65" charset="-128"/>
              </a:rPr>
              <a:t>    </a:t>
            </a:r>
            <a:r>
              <a:rPr lang="en-US" sz="1500" b="1" dirty="0">
                <a:solidFill>
                  <a:schemeClr val="bg1"/>
                </a:solidFill>
                <a:latin typeface="+mn-lt"/>
                <a:ea typeface="ＭＳ Ｐゴシック" pitchFamily="-65" charset="-128"/>
                <a:cs typeface="ＭＳ Ｐゴシック" pitchFamily="-65" charset="-128"/>
              </a:rPr>
              <a:t>http://</a:t>
            </a:r>
            <a:r>
              <a:rPr lang="en-US" sz="1500" b="1" dirty="0" err="1">
                <a:solidFill>
                  <a:schemeClr val="bg1"/>
                </a:solidFill>
                <a:latin typeface="+mn-lt"/>
                <a:ea typeface="ＭＳ Ｐゴシック" pitchFamily="-65" charset="-128"/>
                <a:cs typeface="ＭＳ Ｐゴシック" pitchFamily="-65" charset="-128"/>
              </a:rPr>
              <a:t>cups.cs.cmu.edu</a:t>
            </a:r>
            <a:r>
              <a:rPr lang="en-US" sz="1500" b="1" dirty="0">
                <a:solidFill>
                  <a:schemeClr val="bg1"/>
                </a:solidFill>
                <a:latin typeface="+mn-lt"/>
                <a:ea typeface="ＭＳ Ｐゴシック" pitchFamily="-65" charset="-128"/>
                <a:cs typeface="ＭＳ Ｐゴシック" pitchFamily="-65" charset="-128"/>
              </a:rPr>
              <a:t>/</a:t>
            </a:r>
            <a:r>
              <a:rPr lang="en-US" sz="1500" b="1" dirty="0">
                <a:solidFill>
                  <a:schemeClr val="tx1"/>
                </a:solidFill>
                <a:latin typeface="+mn-lt"/>
                <a:ea typeface="ＭＳ Ｐゴシック" pitchFamily="-65" charset="-128"/>
                <a:cs typeface="ＭＳ Ｐゴシック" pitchFamily="-65" charset="-128"/>
              </a:rPr>
              <a:t>  </a:t>
            </a:r>
            <a:r>
              <a:rPr lang="en-US" sz="1500" b="1" dirty="0" smtClean="0">
                <a:solidFill>
                  <a:schemeClr val="tx1"/>
                </a:solidFill>
                <a:latin typeface="+mn-lt"/>
                <a:ea typeface="ＭＳ Ｐゴシック" pitchFamily="-65" charset="-128"/>
                <a:cs typeface="ＭＳ Ｐゴシック" pitchFamily="-65" charset="-128"/>
              </a:rPr>
              <a:t>      </a:t>
            </a:r>
            <a:fld id="{FE3E1C1D-FBE2-534C-8A55-A630F1ED105E}" type="slidenum">
              <a:rPr lang="en-US" sz="1500" b="1">
                <a:solidFill>
                  <a:schemeClr val="tx1"/>
                </a:solidFill>
                <a:latin typeface="+mn-lt"/>
                <a:ea typeface="Calibri"/>
                <a:cs typeface="Calibri"/>
              </a:rPr>
              <a:pPr algn="r" eaLnBrk="0" fontAlgn="auto" hangingPunct="0">
                <a:spcBef>
                  <a:spcPts val="0"/>
                </a:spcBef>
                <a:spcAft>
                  <a:spcPts val="0"/>
                </a:spcAft>
                <a:defRPr/>
              </a:pPr>
              <a:t>‹#›</a:t>
            </a:fld>
            <a:endParaRPr lang="en-US" sz="1500" b="1" dirty="0">
              <a:solidFill>
                <a:schemeClr val="tx1"/>
              </a:solidFill>
              <a:latin typeface="+mn-lt"/>
              <a:ea typeface="Calibri"/>
              <a:cs typeface="Calibri"/>
            </a:endParaRPr>
          </a:p>
        </p:txBody>
      </p:sp>
      <p:pic>
        <p:nvPicPr>
          <p:cNvPr id="10" name="Picture 7" descr="cups-2in"/>
          <p:cNvPicPr>
            <a:picLocks noChangeAspect="1" noChangeArrowheads="1"/>
          </p:cNvPicPr>
          <p:nvPr/>
        </p:nvPicPr>
        <p:blipFill>
          <a:blip r:embed="rId17"/>
          <a:srcRect l="2315" r="1620" b="5477"/>
          <a:stretch>
            <a:fillRect/>
          </a:stretch>
        </p:blipFill>
        <p:spPr bwMode="auto">
          <a:xfrm>
            <a:off x="144462" y="6511392"/>
            <a:ext cx="356616" cy="33708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52" r:id="rId14"/>
  </p:sldLayoutIdLst>
  <p:txStyles>
    <p:titleStyle>
      <a:lvl1pPr algn="l" defTabSz="457200" rtl="0" eaLnBrk="1" latinLnBrk="0" hangingPunct="1">
        <a:spcBef>
          <a:spcPct val="0"/>
        </a:spcBef>
        <a:buNone/>
        <a:defRPr sz="4400" kern="1200">
          <a:solidFill>
            <a:schemeClr val="accent2"/>
          </a:solidFill>
          <a:latin typeface="+mj-lt"/>
          <a:ea typeface="+mj-ea"/>
          <a:cs typeface="+mj-cs"/>
        </a:defRPr>
      </a:lvl1pPr>
    </p:titleStyle>
    <p:bodyStyle>
      <a:lvl1pPr marL="342900" indent="-342900" algn="l" defTabSz="457200" rtl="0" eaLnBrk="1" latinLnBrk="0" hangingPunct="1">
        <a:spcBef>
          <a:spcPct val="20000"/>
        </a:spcBef>
        <a:buClr>
          <a:schemeClr val="accent2"/>
        </a:buClr>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8" descr="carnegiemellon-red"/>
          <p:cNvPicPr>
            <a:picLocks noChangeAspect="1" noChangeArrowheads="1"/>
          </p:cNvPicPr>
          <p:nvPr/>
        </p:nvPicPr>
        <p:blipFill>
          <a:blip r:embed="rId13"/>
          <a:srcRect/>
          <a:stretch>
            <a:fillRect/>
          </a:stretch>
        </p:blipFill>
        <p:spPr bwMode="auto">
          <a:xfrm>
            <a:off x="669925" y="6621990"/>
            <a:ext cx="1285875" cy="209550"/>
          </a:xfrm>
          <a:prstGeom prst="rect">
            <a:avLst/>
          </a:prstGeom>
          <a:noFill/>
          <a:ln w="9525">
            <a:noFill/>
            <a:miter lim="800000"/>
            <a:headEnd/>
            <a:tailEnd/>
          </a:ln>
        </p:spPr>
      </p:pic>
      <p:sp>
        <p:nvSpPr>
          <p:cNvPr id="9" name="Rectangle 6"/>
          <p:cNvSpPr txBox="1">
            <a:spLocks noChangeArrowheads="1"/>
          </p:cNvSpPr>
          <p:nvPr/>
        </p:nvSpPr>
        <p:spPr bwMode="gray">
          <a:xfrm>
            <a:off x="2339975" y="6539440"/>
            <a:ext cx="6705600" cy="241300"/>
          </a:xfrm>
          <a:prstGeom prst="rect">
            <a:avLst/>
          </a:prstGeom>
          <a:noFill/>
          <a:ln w="9525">
            <a:noFill/>
            <a:miter lim="800000"/>
            <a:headEnd/>
            <a:tailEnd/>
          </a:ln>
          <a:effectLst/>
        </p:spPr>
        <p:txBody>
          <a:bodyPr>
            <a:prstTxWarp prst="textNoShape">
              <a:avLst/>
            </a:prstTxWarp>
          </a:bodyPr>
          <a:lstStyle/>
          <a:p>
            <a:pPr algn="r" eaLnBrk="0" fontAlgn="auto" hangingPunct="0">
              <a:spcBef>
                <a:spcPts val="0"/>
              </a:spcBef>
              <a:spcAft>
                <a:spcPts val="0"/>
              </a:spcAft>
              <a:defRPr/>
            </a:pPr>
            <a:r>
              <a:rPr lang="en-US" sz="1400" b="1" dirty="0" smtClean="0">
                <a:solidFill>
                  <a:schemeClr val="tx1"/>
                </a:solidFill>
                <a:latin typeface="+mn-lt"/>
                <a:ea typeface="ＭＳ Ｐゴシック" pitchFamily="-65" charset="-128"/>
                <a:cs typeface="ＭＳ Ｐゴシック" pitchFamily="-65" charset="-128"/>
              </a:rPr>
              <a:t>CyLab </a:t>
            </a:r>
            <a:r>
              <a:rPr lang="en-US" sz="1400" b="1" dirty="0">
                <a:solidFill>
                  <a:schemeClr val="tx1"/>
                </a:solidFill>
                <a:latin typeface="+mn-lt"/>
                <a:ea typeface="ＭＳ Ｐゴシック" pitchFamily="-65" charset="-128"/>
                <a:cs typeface="ＭＳ Ｐゴシック" pitchFamily="-65" charset="-128"/>
              </a:rPr>
              <a:t>Usable Privacy and Security Laboratory     </a:t>
            </a:r>
            <a:r>
              <a:rPr lang="en-US" sz="1400" b="1" dirty="0" smtClean="0">
                <a:solidFill>
                  <a:schemeClr val="tx1"/>
                </a:solidFill>
                <a:latin typeface="+mn-lt"/>
                <a:ea typeface="ＭＳ Ｐゴシック" pitchFamily="-65" charset="-128"/>
                <a:cs typeface="ＭＳ Ｐゴシック" pitchFamily="-65" charset="-128"/>
              </a:rPr>
              <a:t>         </a:t>
            </a:r>
            <a:r>
              <a:rPr lang="en-US" sz="1400" b="1" dirty="0">
                <a:solidFill>
                  <a:schemeClr val="accent2"/>
                </a:solidFill>
                <a:latin typeface="+mn-lt"/>
                <a:ea typeface="ＭＳ Ｐゴシック" pitchFamily="-65" charset="-128"/>
                <a:cs typeface="ＭＳ Ｐゴシック" pitchFamily="-65" charset="-128"/>
              </a:rPr>
              <a:t>http://</a:t>
            </a:r>
            <a:r>
              <a:rPr lang="en-US" sz="1400" b="1" dirty="0" err="1">
                <a:solidFill>
                  <a:schemeClr val="accent2"/>
                </a:solidFill>
                <a:latin typeface="+mn-lt"/>
                <a:ea typeface="ＭＳ Ｐゴシック" pitchFamily="-65" charset="-128"/>
                <a:cs typeface="ＭＳ Ｐゴシック" pitchFamily="-65" charset="-128"/>
              </a:rPr>
              <a:t>cups.cs.cmu.edu</a:t>
            </a:r>
            <a:r>
              <a:rPr lang="en-US" sz="1400" b="1" dirty="0">
                <a:solidFill>
                  <a:schemeClr val="bg1"/>
                </a:solidFill>
                <a:latin typeface="+mn-lt"/>
                <a:ea typeface="ＭＳ Ｐゴシック" pitchFamily="-65" charset="-128"/>
                <a:cs typeface="ＭＳ Ｐゴシック" pitchFamily="-65" charset="-128"/>
              </a:rPr>
              <a:t>/</a:t>
            </a:r>
            <a:r>
              <a:rPr lang="en-US" sz="1400" b="1" dirty="0">
                <a:solidFill>
                  <a:schemeClr val="tx1"/>
                </a:solidFill>
                <a:latin typeface="+mn-lt"/>
                <a:ea typeface="ＭＳ Ｐゴシック" pitchFamily="-65" charset="-128"/>
                <a:cs typeface="ＭＳ Ｐゴシック" pitchFamily="-65" charset="-128"/>
              </a:rPr>
              <a:t>        </a:t>
            </a:r>
            <a:fld id="{FE3E1C1D-FBE2-534C-8A55-A630F1ED105E}" type="slidenum">
              <a:rPr lang="en-US" sz="1400" b="1">
                <a:solidFill>
                  <a:schemeClr val="tx1"/>
                </a:solidFill>
                <a:latin typeface="+mn-lt"/>
                <a:ea typeface="Calibri"/>
                <a:cs typeface="Calibri"/>
              </a:rPr>
              <a:pPr algn="r" eaLnBrk="0" fontAlgn="auto" hangingPunct="0">
                <a:spcBef>
                  <a:spcPts val="0"/>
                </a:spcBef>
                <a:spcAft>
                  <a:spcPts val="0"/>
                </a:spcAft>
                <a:defRPr/>
              </a:pPr>
              <a:t>‹#›</a:t>
            </a:fld>
            <a:endParaRPr lang="en-US" sz="1400" b="1" dirty="0">
              <a:solidFill>
                <a:schemeClr val="tx1"/>
              </a:solidFill>
              <a:latin typeface="+mn-lt"/>
              <a:ea typeface="Calibri"/>
              <a:cs typeface="Calibri"/>
            </a:endParaRPr>
          </a:p>
        </p:txBody>
      </p:sp>
      <p:pic>
        <p:nvPicPr>
          <p:cNvPr id="10" name="Picture 7" descr="cups-2in"/>
          <p:cNvPicPr>
            <a:picLocks noChangeAspect="1" noChangeArrowheads="1"/>
          </p:cNvPicPr>
          <p:nvPr/>
        </p:nvPicPr>
        <p:blipFill>
          <a:blip r:embed="rId14"/>
          <a:srcRect l="2315" r="1620"/>
          <a:stretch>
            <a:fillRect/>
          </a:stretch>
        </p:blipFill>
        <p:spPr bwMode="auto">
          <a:xfrm>
            <a:off x="144462" y="6550022"/>
            <a:ext cx="310896" cy="310896"/>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727"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457200" rtl="0" eaLnBrk="1" latinLnBrk="0" hangingPunct="1">
        <a:spcBef>
          <a:spcPct val="0"/>
        </a:spcBef>
        <a:buNone/>
        <a:defRPr sz="4400" kern="1200">
          <a:solidFill>
            <a:schemeClr val="accent2"/>
          </a:solidFill>
          <a:latin typeface="+mj-lt"/>
          <a:ea typeface="+mj-ea"/>
          <a:cs typeface="+mj-cs"/>
        </a:defRPr>
      </a:lvl1pPr>
    </p:titleStyle>
    <p:bodyStyle>
      <a:lvl1pPr marL="342900" indent="-342900" algn="l" defTabSz="457200" rtl="0" eaLnBrk="1" latinLnBrk="0" hangingPunct="1">
        <a:spcBef>
          <a:spcPct val="20000"/>
        </a:spcBef>
        <a:buClr>
          <a:schemeClr val="accent2"/>
        </a:buClr>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6"/>
          <p:cNvSpPr txBox="1">
            <a:spLocks noChangeArrowheads="1"/>
          </p:cNvSpPr>
          <p:nvPr/>
        </p:nvSpPr>
        <p:spPr bwMode="gray">
          <a:xfrm>
            <a:off x="2339975" y="6539440"/>
            <a:ext cx="6705600" cy="241300"/>
          </a:xfrm>
          <a:prstGeom prst="rect">
            <a:avLst/>
          </a:prstGeom>
          <a:noFill/>
          <a:ln w="9525">
            <a:noFill/>
            <a:miter lim="800000"/>
            <a:headEnd/>
            <a:tailEnd/>
          </a:ln>
          <a:effectLst/>
        </p:spPr>
        <p:txBody>
          <a:bodyPr>
            <a:prstTxWarp prst="textNoShape">
              <a:avLst/>
            </a:prstTxWarp>
          </a:bodyPr>
          <a:lstStyle/>
          <a:p>
            <a:pPr algn="r" eaLnBrk="0" fontAlgn="auto" hangingPunct="0">
              <a:spcBef>
                <a:spcPts val="0"/>
              </a:spcBef>
              <a:spcAft>
                <a:spcPts val="0"/>
              </a:spcAft>
              <a:defRPr/>
            </a:pPr>
            <a:fld id="{FE3E1C1D-FBE2-534C-8A55-A630F1ED105E}" type="slidenum">
              <a:rPr lang="en-US" sz="1400" b="1" smtClean="0">
                <a:solidFill>
                  <a:schemeClr val="tx1"/>
                </a:solidFill>
                <a:latin typeface="+mn-lt"/>
                <a:ea typeface="Calibri"/>
                <a:cs typeface="Calibri"/>
              </a:rPr>
              <a:pPr algn="r" eaLnBrk="0" fontAlgn="auto" hangingPunct="0">
                <a:spcBef>
                  <a:spcPts val="0"/>
                </a:spcBef>
                <a:spcAft>
                  <a:spcPts val="0"/>
                </a:spcAft>
                <a:defRPr/>
              </a:pPr>
              <a:t>‹#›</a:t>
            </a:fld>
            <a:endParaRPr lang="en-US" sz="1400" b="1" dirty="0">
              <a:solidFill>
                <a:schemeClr val="tx1"/>
              </a:solidFill>
              <a:latin typeface="+mn-lt"/>
              <a:ea typeface="Calibri"/>
              <a:cs typeface="Calibri"/>
            </a:endParaRPr>
          </a:p>
        </p:txBody>
      </p:sp>
    </p:spTree>
  </p:cSld>
  <p:clrMap bg1="lt1" tx1="dk1" bg2="lt2" tx2="dk2" accent1="accent1" accent2="accent2" accent3="accent3" accent4="accent4" accent5="accent5" accent6="accent6" hlink="hlink" folHlink="folHlink"/>
  <p:sldLayoutIdLst>
    <p:sldLayoutId id="2147483740"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457200" rtl="0" eaLnBrk="1" latinLnBrk="0" hangingPunct="1">
        <a:spcBef>
          <a:spcPct val="0"/>
        </a:spcBef>
        <a:buNone/>
        <a:defRPr sz="4400" kern="1200">
          <a:solidFill>
            <a:schemeClr val="accent2"/>
          </a:solidFill>
          <a:latin typeface="+mj-lt"/>
          <a:ea typeface="+mj-ea"/>
          <a:cs typeface="+mj-cs"/>
        </a:defRPr>
      </a:lvl1pPr>
    </p:titleStyle>
    <p:bodyStyle>
      <a:lvl1pPr marL="342900" indent="-342900" algn="l" defTabSz="457200" rtl="0" eaLnBrk="1" latinLnBrk="0" hangingPunct="1">
        <a:spcBef>
          <a:spcPct val="20000"/>
        </a:spcBef>
        <a:buClr>
          <a:schemeClr val="accent2"/>
        </a:buClr>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 Id="rId3" Type="http://schemas.openxmlformats.org/officeDocument/2006/relationships/image" Target="../media/image7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8.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 Id="rId3" Type="http://schemas.openxmlformats.org/officeDocument/2006/relationships/image" Target="../media/image79.gi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4" Type="http://schemas.openxmlformats.org/officeDocument/2006/relationships/image" Target="../media/image25.wmf"/><Relationship Id="rId5" Type="http://schemas.openxmlformats.org/officeDocument/2006/relationships/image" Target="../media/image26.wmf"/><Relationship Id="rId6" Type="http://schemas.openxmlformats.org/officeDocument/2006/relationships/image" Target="../media/image20.png"/><Relationship Id="rId7" Type="http://schemas.openxmlformats.org/officeDocument/2006/relationships/image" Target="../media/image27.wmf"/><Relationship Id="rId8"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www.youtube.com/watch?v=FfetbidVUYw" TargetMode="External"/><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df"/><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df"/><Relationship Id="rId4"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df"/><Relationship Id="rId4" Type="http://schemas.openxmlformats.org/officeDocument/2006/relationships/image" Target="../media/image51.png"/><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df"/><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42.pdf"/><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image" Target="../media/image53.pdf"/><Relationship Id="rId7"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www.usenix.org/events/upsec08/tech/full_papers/cranor/cranor.pdf"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8.xml"/><Relationship Id="rId2" Type="http://schemas.openxmlformats.org/officeDocument/2006/relationships/notesSlide" Target="../notesSlides/notesSlide6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8.xml"/><Relationship Id="rId2" Type="http://schemas.openxmlformats.org/officeDocument/2006/relationships/notesSlide" Target="../notesSlides/notesSlide63.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8.xml"/><Relationship Id="rId2" Type="http://schemas.openxmlformats.org/officeDocument/2006/relationships/notesSlide" Target="../notesSlides/notesSlide64.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8.xml"/><Relationship Id="rId2" Type="http://schemas.openxmlformats.org/officeDocument/2006/relationships/notesSlide" Target="../notesSlides/notesSlide65.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8.xml"/><Relationship Id="rId2" Type="http://schemas.openxmlformats.org/officeDocument/2006/relationships/notesSlide" Target="../notesSlides/notesSlide6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8.gif"/><Relationship Id="rId3" Type="http://schemas.openxmlformats.org/officeDocument/2006/relationships/hyperlink" Target="http://www.arcamax.com/zits/s-427369-156783"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1" Type="http://schemas.openxmlformats.org/officeDocument/2006/relationships/hyperlink" Target="http://www.thegreeneyeshade.com/store/media/nigella_collander.jpg" TargetMode="External"/><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jpeg"/><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6.pdf"/><Relationship Id="rId4" Type="http://schemas.openxmlformats.org/officeDocument/2006/relationships/image" Target="../media/image7.png"/><Relationship Id="rId5" Type="http://schemas.openxmlformats.org/officeDocument/2006/relationships/image" Target="../media/image7.pdf"/><Relationship Id="rId6" Type="http://schemas.openxmlformats.org/officeDocument/2006/relationships/image" Target="../media/image91.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0.png"/><Relationship Id="rId3" Type="http://schemas.openxmlformats.org/officeDocument/2006/relationships/image" Target="../media/image7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0.png"/><Relationship Id="rId3" Type="http://schemas.openxmlformats.org/officeDocument/2006/relationships/image" Target="../media/image7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6.xml"/><Relationship Id="rId3" Type="http://schemas.openxmlformats.org/officeDocument/2006/relationships/image" Target="../media/image7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solidFill>
                  <a:schemeClr val="tx1"/>
                </a:solidFill>
              </a:rPr>
              <a:t>Introduction to Usable Security </a:t>
            </a:r>
            <a:br>
              <a:rPr lang="en-US" dirty="0" smtClean="0">
                <a:solidFill>
                  <a:schemeClr val="tx1"/>
                </a:solidFill>
              </a:rPr>
            </a:br>
            <a:r>
              <a:rPr lang="en-US" sz="3556" dirty="0" smtClean="0"/>
              <a:t>Reasoning About the Human in the Loop</a:t>
            </a:r>
            <a:endParaRPr lang="en-US" dirty="0" smtClean="0"/>
          </a:p>
        </p:txBody>
      </p:sp>
      <p:sp>
        <p:nvSpPr>
          <p:cNvPr id="41987" name="Subtitle 4"/>
          <p:cNvSpPr>
            <a:spLocks noGrp="1"/>
          </p:cNvSpPr>
          <p:nvPr>
            <p:ph type="subTitle" idx="1"/>
          </p:nvPr>
        </p:nvSpPr>
        <p:spPr/>
        <p:txBody>
          <a:bodyPr/>
          <a:lstStyle/>
          <a:p>
            <a:r>
              <a:rPr lang="en-US" dirty="0" smtClean="0"/>
              <a:t>Lorrie Faith </a:t>
            </a:r>
            <a:r>
              <a:rPr lang="en-US" dirty="0" err="1" smtClean="0"/>
              <a:t>Cranor</a:t>
            </a:r>
            <a:endParaRPr lang="en-US" dirty="0" smtClean="0"/>
          </a:p>
          <a:p>
            <a:r>
              <a:rPr lang="en-US" dirty="0" smtClean="0"/>
              <a:t>September 2011</a:t>
            </a:r>
            <a:endParaRPr lang="en-US"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9154" name="Rectangle 2"/>
          <p:cNvSpPr>
            <a:spLocks noGrp="1" noChangeArrowheads="1"/>
          </p:cNvSpPr>
          <p:nvPr>
            <p:ph type="ctrTitle"/>
          </p:nvPr>
        </p:nvSpPr>
        <p:spPr/>
        <p:txBody>
          <a:bodyPr>
            <a:normAutofit fontScale="90000"/>
          </a:bodyPr>
          <a:lstStyle/>
          <a:p>
            <a:r>
              <a:rPr lang="en-US" smtClean="0"/>
              <a:t>After installing all that security and privacy software do you have any time left to get any work done?</a:t>
            </a:r>
            <a:endParaRPr lang="en-US" dirty="0"/>
          </a:p>
        </p:txBody>
      </p:sp>
      <p:sp>
        <p:nvSpPr>
          <p:cNvPr id="12" name="Subtitle 11"/>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IMG_5333.jpg"/>
          <p:cNvPicPr>
            <a:picLocks noGrp="1" noChangeAspect="1"/>
          </p:cNvPicPr>
          <p:nvPr>
            <p:ph idx="4294967295"/>
          </p:nvPr>
        </p:nvPicPr>
        <p:blipFill>
          <a:blip r:embed="rId2"/>
          <a:srcRect l="-71221" t="21115" r="-71221"/>
          <a:stretch>
            <a:fillRect/>
          </a:stretch>
        </p:blipFill>
        <p:spPr>
          <a:xfrm>
            <a:off x="-3334760" y="0"/>
            <a:ext cx="15807170" cy="6858000"/>
          </a:xfrm>
        </p:spPr>
      </p:pic>
      <p:sp>
        <p:nvSpPr>
          <p:cNvPr id="2" name="Title 1"/>
          <p:cNvSpPr>
            <a:spLocks noGrp="1"/>
          </p:cNvSpPr>
          <p:nvPr>
            <p:ph type="title"/>
          </p:nvPr>
        </p:nvSpPr>
        <p:spPr>
          <a:xfrm>
            <a:off x="454025" y="5824646"/>
            <a:ext cx="8229600" cy="782530"/>
          </a:xfrm>
        </p:spPr>
        <p:txBody>
          <a:bodyPr/>
          <a:lstStyle/>
          <a:p>
            <a:pPr algn="ctr"/>
            <a:r>
              <a:rPr lang="en-US" sz="3400" dirty="0" smtClean="0">
                <a:solidFill>
                  <a:srgbClr val="FFFFFF"/>
                </a:solidFill>
              </a:rPr>
              <a:t>Next best: guard against hazard</a:t>
            </a:r>
            <a:endParaRPr lang="en-US" sz="3400" dirty="0">
              <a:solidFill>
                <a:srgbClr val="FFFFFF"/>
              </a:solidFill>
            </a:endParaRPr>
          </a:p>
        </p:txBody>
      </p:sp>
      <p:pic>
        <p:nvPicPr>
          <p:cNvPr id="5" name="Picture 4" descr="imagerequest.aspx.gif"/>
          <p:cNvPicPr>
            <a:picLocks noChangeAspect="1"/>
          </p:cNvPicPr>
          <p:nvPr/>
        </p:nvPicPr>
        <p:blipFill>
          <a:blip r:embed="rId3">
            <a:clrChange>
              <a:clrFrom>
                <a:srgbClr val="FFFFFF"/>
              </a:clrFrom>
              <a:clrTo>
                <a:srgbClr val="FFFFFF">
                  <a:alpha val="0"/>
                </a:srgbClr>
              </a:clrTo>
            </a:clrChange>
          </a:blip>
          <a:stretch>
            <a:fillRect/>
          </a:stretch>
        </p:blipFill>
        <p:spPr>
          <a:xfrm>
            <a:off x="2681162" y="4128770"/>
            <a:ext cx="1371600" cy="1371600"/>
          </a:xfrm>
          <a:prstGeom prst="rect">
            <a:avLst/>
          </a:prstGeom>
        </p:spPr>
      </p:pic>
      <p:pic>
        <p:nvPicPr>
          <p:cNvPr id="6" name="Picture 5" descr="imagerequest.aspx.gif"/>
          <p:cNvPicPr>
            <a:picLocks noChangeAspect="1"/>
          </p:cNvPicPr>
          <p:nvPr/>
        </p:nvPicPr>
        <p:blipFill>
          <a:blip r:embed="rId3">
            <a:clrChange>
              <a:clrFrom>
                <a:srgbClr val="FFFFFF"/>
              </a:clrFrom>
              <a:clrTo>
                <a:srgbClr val="FFFFFF">
                  <a:alpha val="0"/>
                </a:srgbClr>
              </a:clrTo>
            </a:clrChange>
          </a:blip>
          <a:stretch>
            <a:fillRect/>
          </a:stretch>
        </p:blipFill>
        <p:spPr>
          <a:xfrm>
            <a:off x="4849369" y="4299724"/>
            <a:ext cx="1371600" cy="1371600"/>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2" name="Picture 1" descr="IMG_20101107_162940.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IMG_5319.jpg"/>
          <p:cNvPicPr>
            <a:picLocks noGrp="1" noChangeAspect="1"/>
          </p:cNvPicPr>
          <p:nvPr>
            <p:ph idx="4294967295"/>
          </p:nvPr>
        </p:nvPicPr>
        <p:blipFill>
          <a:blip r:embed="rId2"/>
          <a:srcRect l="-71221" t="21115" r="-71221"/>
          <a:stretch>
            <a:fillRect/>
          </a:stretch>
        </p:blipFill>
        <p:spPr>
          <a:xfrm>
            <a:off x="-3334760" y="0"/>
            <a:ext cx="15807170" cy="6858000"/>
          </a:xfrm>
        </p:spPr>
      </p:pic>
      <p:sp>
        <p:nvSpPr>
          <p:cNvPr id="2" name="Title 1"/>
          <p:cNvSpPr>
            <a:spLocks noGrp="1"/>
          </p:cNvSpPr>
          <p:nvPr>
            <p:ph type="title"/>
          </p:nvPr>
        </p:nvSpPr>
        <p:spPr>
          <a:xfrm>
            <a:off x="454025" y="5843878"/>
            <a:ext cx="8229600" cy="763297"/>
          </a:xfrm>
        </p:spPr>
        <p:txBody>
          <a:bodyPr/>
          <a:lstStyle/>
          <a:p>
            <a:pPr algn="ctr"/>
            <a:r>
              <a:rPr lang="en-US" sz="3600" dirty="0" smtClean="0">
                <a:solidFill>
                  <a:srgbClr val="FFFFFF"/>
                </a:solidFill>
              </a:rPr>
              <a:t>If all else fails: warn</a:t>
            </a:r>
            <a:endParaRPr lang="en-US" sz="3600" dirty="0">
              <a:solidFill>
                <a:srgbClr val="FFFFFF"/>
              </a:solidFill>
            </a:endParaRPr>
          </a:p>
        </p:txBody>
      </p:sp>
      <p:pic>
        <p:nvPicPr>
          <p:cNvPr id="5" name="Picture 4" descr="WARNING049.gif"/>
          <p:cNvPicPr>
            <a:picLocks noChangeAspect="1"/>
          </p:cNvPicPr>
          <p:nvPr/>
        </p:nvPicPr>
        <p:blipFill>
          <a:blip r:embed="rId3"/>
          <a:stretch>
            <a:fillRect/>
          </a:stretch>
        </p:blipFill>
        <p:spPr>
          <a:xfrm>
            <a:off x="3349625" y="4260543"/>
            <a:ext cx="2438399" cy="1737360"/>
          </a:xfrm>
          <a:prstGeom prst="rect">
            <a:avLst/>
          </a:prstGeom>
          <a:scene3d>
            <a:camera prst="perspectiveFront" fov="5100000">
              <a:rot lat="18000000" lon="0" rev="0"/>
            </a:camera>
            <a:lightRig rig="threePt" dir="t"/>
          </a:scene3d>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05132009(001).jpg"/>
          <p:cNvPicPr>
            <a:picLocks noChangeAspect="1"/>
          </p:cNvPicPr>
          <p:nvPr/>
        </p:nvPicPr>
        <p:blipFill>
          <a:blip r:embed="rId2"/>
          <a:stretch>
            <a:fillRect/>
          </a:stretch>
        </p:blipFill>
        <p:spPr>
          <a:xfrm>
            <a:off x="0" y="0"/>
            <a:ext cx="9168384" cy="6876288"/>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Security is a secondary task</a:t>
            </a:r>
            <a:endParaRPr lang="en-US" dirty="0"/>
          </a:p>
        </p:txBody>
      </p:sp>
      <p:pic>
        <p:nvPicPr>
          <p:cNvPr id="6" name="Picture 5" descr="IMG_9490.jpg"/>
          <p:cNvPicPr>
            <a:picLocks noChangeAspect="1"/>
          </p:cNvPicPr>
          <p:nvPr/>
        </p:nvPicPr>
        <p:blipFill>
          <a:blip r:embed="rId2"/>
          <a:stretch>
            <a:fillRect/>
          </a:stretch>
        </p:blipFill>
        <p:spPr>
          <a:xfrm>
            <a:off x="457200" y="2211228"/>
            <a:ext cx="4114800" cy="2741771"/>
          </a:xfrm>
          <a:prstGeom prst="rect">
            <a:avLst/>
          </a:prstGeom>
        </p:spPr>
      </p:pic>
      <p:pic>
        <p:nvPicPr>
          <p:cNvPr id="9" name="Picture 8" descr="IMG_0604.jpg"/>
          <p:cNvPicPr>
            <a:picLocks noChangeAspect="1"/>
          </p:cNvPicPr>
          <p:nvPr/>
        </p:nvPicPr>
        <p:blipFill>
          <a:blip r:embed="rId3"/>
          <a:stretch>
            <a:fillRect/>
          </a:stretch>
        </p:blipFill>
        <p:spPr>
          <a:xfrm>
            <a:off x="4642560" y="2211228"/>
            <a:ext cx="4114800" cy="274177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smtClean="0"/>
              <a:t>“Users do not want to be responsible for, nor concern themselves with, their own security.”</a:t>
            </a:r>
            <a:endParaRPr lang="en-US" dirty="0"/>
          </a:p>
        </p:txBody>
      </p:sp>
      <p:sp>
        <p:nvSpPr>
          <p:cNvPr id="695299" name="Rectangle 3"/>
          <p:cNvSpPr>
            <a:spLocks noGrp="1" noChangeArrowheads="1"/>
          </p:cNvSpPr>
          <p:nvPr>
            <p:ph type="subTitle" idx="1"/>
          </p:nvPr>
        </p:nvSpPr>
        <p:spPr/>
        <p:txBody>
          <a:bodyPr>
            <a:normAutofit/>
          </a:bodyPr>
          <a:lstStyle/>
          <a:p>
            <a:pPr marL="762000" indent="-762000">
              <a:lnSpc>
                <a:spcPct val="90000"/>
              </a:lnSpc>
              <a:buFont typeface="Arial" charset="0"/>
              <a:buNone/>
            </a:pPr>
            <a:r>
              <a:rPr lang="en-US" dirty="0" smtClean="0"/>
              <a:t>	</a:t>
            </a:r>
          </a:p>
          <a:p>
            <a:pPr marL="762000" indent="-762000" algn="r">
              <a:lnSpc>
                <a:spcPct val="90000"/>
              </a:lnSpc>
              <a:buFont typeface="Wingdings" charset="2"/>
              <a:buNone/>
            </a:pPr>
            <a:r>
              <a:rPr lang="en-US" dirty="0"/>
              <a:t>			- Blake Ross </a:t>
            </a:r>
            <a:br>
              <a:rPr lang="en-US" dirty="0"/>
            </a:br>
            <a:r>
              <a:rPr lang="en-US" sz="2000" dirty="0"/>
              <a:t>    	</a:t>
            </a:r>
            <a:endParaRPr lang="en-US" dirty="0"/>
          </a:p>
        </p:txBody>
      </p:sp>
      <p:pic>
        <p:nvPicPr>
          <p:cNvPr id="695300" name="Picture 4" descr="firefox"/>
          <p:cNvPicPr>
            <a:picLocks noChangeAspect="1" noChangeArrowheads="1"/>
          </p:cNvPicPr>
          <p:nvPr/>
        </p:nvPicPr>
        <p:blipFill>
          <a:blip r:embed="rId3"/>
          <a:srcRect/>
          <a:stretch>
            <a:fillRect/>
          </a:stretch>
        </p:blipFill>
        <p:spPr bwMode="auto">
          <a:xfrm>
            <a:off x="7162800" y="4343400"/>
            <a:ext cx="762000" cy="762000"/>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p:txBody>
          <a:bodyPr/>
          <a:lstStyle/>
          <a:p>
            <a:r>
              <a:rPr lang="en-US" smtClean="0"/>
              <a:t>Concerns may not be aligned</a:t>
            </a:r>
            <a:endParaRPr lang="en-US"/>
          </a:p>
        </p:txBody>
      </p:sp>
      <p:sp>
        <p:nvSpPr>
          <p:cNvPr id="9" name="Trapezoid 8"/>
          <p:cNvSpPr/>
          <p:nvPr/>
        </p:nvSpPr>
        <p:spPr>
          <a:xfrm>
            <a:off x="1922877" y="4791037"/>
            <a:ext cx="2290822" cy="1816138"/>
          </a:xfrm>
          <a:prstGeom prst="trapezoid">
            <a:avLst/>
          </a:prstGeom>
          <a:solidFill>
            <a:schemeClr val="accent1">
              <a:lumMod val="60000"/>
              <a:lumOff val="4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smtClean="0">
                <a:solidFill>
                  <a:schemeClr val="dk1"/>
                </a:solidFill>
                <a:latin typeface="Helvetica"/>
                <a:cs typeface="Helvetica"/>
              </a:rPr>
              <a:t>Security</a:t>
            </a:r>
            <a:r>
              <a:rPr lang="en-US" dirty="0" smtClean="0"/>
              <a:t> </a:t>
            </a:r>
            <a:r>
              <a:rPr lang="en-US" sz="3200" dirty="0" smtClean="0">
                <a:solidFill>
                  <a:schemeClr val="dk1"/>
                </a:solidFill>
                <a:latin typeface="Helvetica"/>
                <a:cs typeface="Helvetica"/>
              </a:rPr>
              <a:t>Expert</a:t>
            </a:r>
          </a:p>
        </p:txBody>
      </p:sp>
      <p:sp>
        <p:nvSpPr>
          <p:cNvPr id="10" name="Trapezoid 9"/>
          <p:cNvSpPr/>
          <p:nvPr/>
        </p:nvSpPr>
        <p:spPr>
          <a:xfrm>
            <a:off x="4900200" y="4791037"/>
            <a:ext cx="2290822" cy="1816138"/>
          </a:xfrm>
          <a:prstGeom prst="trapezoid">
            <a:avLst/>
          </a:prstGeom>
          <a:solidFill>
            <a:schemeClr val="accent2">
              <a:lumMod val="40000"/>
              <a:lumOff val="6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smtClean="0">
                <a:solidFill>
                  <a:schemeClr val="dk1"/>
                </a:solidFill>
                <a:latin typeface="Helvetica"/>
                <a:cs typeface="Helvetica"/>
              </a:rPr>
              <a:t>User</a:t>
            </a:r>
          </a:p>
        </p:txBody>
      </p:sp>
      <p:sp>
        <p:nvSpPr>
          <p:cNvPr id="12" name="Oval 11"/>
          <p:cNvSpPr/>
          <p:nvPr/>
        </p:nvSpPr>
        <p:spPr>
          <a:xfrm>
            <a:off x="2492553" y="3844029"/>
            <a:ext cx="1151408" cy="1151408"/>
          </a:xfrm>
          <a:prstGeom prst="ellipse">
            <a:avLst/>
          </a:prstGeom>
          <a:solidFill>
            <a:srgbClr val="6EB8EA"/>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Oval 12"/>
          <p:cNvSpPr/>
          <p:nvPr/>
        </p:nvSpPr>
        <p:spPr>
          <a:xfrm>
            <a:off x="5469876" y="3844029"/>
            <a:ext cx="1151408" cy="1151408"/>
          </a:xfrm>
          <a:prstGeom prst="ellipse">
            <a:avLst/>
          </a:prstGeom>
          <a:solidFill>
            <a:schemeClr val="accent2">
              <a:lumMod val="40000"/>
              <a:lumOff val="6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Oval Callout 4"/>
          <p:cNvSpPr/>
          <p:nvPr/>
        </p:nvSpPr>
        <p:spPr>
          <a:xfrm flipH="1">
            <a:off x="237393" y="1733047"/>
            <a:ext cx="3228516" cy="1388812"/>
          </a:xfrm>
          <a:prstGeom prst="wedgeEllipseCallout">
            <a:avLst>
              <a:gd name="adj1" fmla="val -29490"/>
              <a:gd name="adj2" fmla="val 103106"/>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latin typeface="Helvetica"/>
                <a:cs typeface="Helvetica"/>
              </a:rPr>
              <a:t>Keep the bad guys out</a:t>
            </a:r>
            <a:endParaRPr lang="en-US" sz="2800" dirty="0">
              <a:latin typeface="Helvetica"/>
              <a:cs typeface="Helvetica"/>
            </a:endParaRPr>
          </a:p>
        </p:txBody>
      </p:sp>
      <p:sp>
        <p:nvSpPr>
          <p:cNvPr id="14" name="Oval Callout 13"/>
          <p:cNvSpPr/>
          <p:nvPr/>
        </p:nvSpPr>
        <p:spPr>
          <a:xfrm>
            <a:off x="5701824" y="1731135"/>
            <a:ext cx="3228516" cy="1388812"/>
          </a:xfrm>
          <a:prstGeom prst="wedgeEllipseCallout">
            <a:avLst>
              <a:gd name="adj1" fmla="val -29490"/>
              <a:gd name="adj2" fmla="val 103106"/>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latin typeface="Helvetica"/>
                <a:cs typeface="Helvetica"/>
              </a:rPr>
              <a:t>Don’t lock me out!</a:t>
            </a:r>
            <a:endParaRPr lang="en-US" sz="2800" dirty="0">
              <a:latin typeface="Helvetica"/>
              <a:cs typeface="Helvetica"/>
            </a:endParaRPr>
          </a:p>
        </p:txBody>
      </p:sp>
      <p:grpSp>
        <p:nvGrpSpPr>
          <p:cNvPr id="2" name="Group 23"/>
          <p:cNvGrpSpPr/>
          <p:nvPr/>
        </p:nvGrpSpPr>
        <p:grpSpPr>
          <a:xfrm>
            <a:off x="2324474" y="1019315"/>
            <a:ext cx="4239383" cy="3301433"/>
            <a:chOff x="2324474" y="1019315"/>
            <a:chExt cx="4239383" cy="3301433"/>
          </a:xfrm>
        </p:grpSpPr>
        <p:sp>
          <p:nvSpPr>
            <p:cNvPr id="23" name="Oval 22"/>
            <p:cNvSpPr/>
            <p:nvPr/>
          </p:nvSpPr>
          <p:spPr>
            <a:xfrm>
              <a:off x="2324474" y="1246369"/>
              <a:ext cx="4239383" cy="2397777"/>
            </a:xfrm>
            <a:prstGeom prst="ellipse">
              <a:avLst/>
            </a:prstGeom>
            <a:solidFill>
              <a:srgbClr val="FFFFFF"/>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038582" y="1019315"/>
              <a:ext cx="3060486" cy="2743200"/>
            </a:xfrm>
            <a:prstGeom prst="rect">
              <a:avLst/>
            </a:prstGeom>
            <a:noFill/>
            <a:ln w="9525">
              <a:noFill/>
              <a:miter lim="800000"/>
              <a:headEnd/>
              <a:tailEnd/>
            </a:ln>
          </p:spPr>
        </p:pic>
        <p:grpSp>
          <p:nvGrpSpPr>
            <p:cNvPr id="3" name="Group 17"/>
            <p:cNvGrpSpPr/>
            <p:nvPr/>
          </p:nvGrpSpPr>
          <p:grpSpPr>
            <a:xfrm>
              <a:off x="3246491" y="3509752"/>
              <a:ext cx="562996" cy="810996"/>
              <a:chOff x="3282100" y="3201127"/>
              <a:chExt cx="562996" cy="810996"/>
            </a:xfrm>
          </p:grpSpPr>
          <p:sp>
            <p:nvSpPr>
              <p:cNvPr id="15" name="Oval 14"/>
              <p:cNvSpPr>
                <a:spLocks noChangeAspect="1"/>
              </p:cNvSpPr>
              <p:nvPr/>
            </p:nvSpPr>
            <p:spPr>
              <a:xfrm>
                <a:off x="3570776" y="3201127"/>
                <a:ext cx="274320" cy="274320"/>
              </a:xfrm>
              <a:prstGeom prst="ellipse">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Oval 15"/>
              <p:cNvSpPr>
                <a:spLocks noChangeAspect="1"/>
              </p:cNvSpPr>
              <p:nvPr/>
            </p:nvSpPr>
            <p:spPr>
              <a:xfrm>
                <a:off x="3485786" y="3614671"/>
                <a:ext cx="217512" cy="217512"/>
              </a:xfrm>
              <a:prstGeom prst="ellipse">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Oval 16"/>
              <p:cNvSpPr>
                <a:spLocks noChangeAspect="1"/>
              </p:cNvSpPr>
              <p:nvPr/>
            </p:nvSpPr>
            <p:spPr>
              <a:xfrm>
                <a:off x="3282100" y="3850162"/>
                <a:ext cx="161961" cy="161961"/>
              </a:xfrm>
              <a:prstGeom prst="ellipse">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6" name="Group 18"/>
            <p:cNvGrpSpPr/>
            <p:nvPr/>
          </p:nvGrpSpPr>
          <p:grpSpPr>
            <a:xfrm flipH="1">
              <a:off x="5084363" y="3448488"/>
              <a:ext cx="562996" cy="810996"/>
              <a:chOff x="3282100" y="3201127"/>
              <a:chExt cx="562996" cy="810996"/>
            </a:xfrm>
          </p:grpSpPr>
          <p:sp>
            <p:nvSpPr>
              <p:cNvPr id="20" name="Oval 19"/>
              <p:cNvSpPr>
                <a:spLocks noChangeAspect="1"/>
              </p:cNvSpPr>
              <p:nvPr/>
            </p:nvSpPr>
            <p:spPr>
              <a:xfrm>
                <a:off x="3570776" y="3201127"/>
                <a:ext cx="274320" cy="274320"/>
              </a:xfrm>
              <a:prstGeom prst="ellipse">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Oval 20"/>
              <p:cNvSpPr>
                <a:spLocks noChangeAspect="1"/>
              </p:cNvSpPr>
              <p:nvPr/>
            </p:nvSpPr>
            <p:spPr>
              <a:xfrm>
                <a:off x="3485786" y="3614671"/>
                <a:ext cx="217512" cy="217512"/>
              </a:xfrm>
              <a:prstGeom prst="ellipse">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Oval 21"/>
              <p:cNvSpPr>
                <a:spLocks noChangeAspect="1"/>
              </p:cNvSpPr>
              <p:nvPr/>
            </p:nvSpPr>
            <p:spPr>
              <a:xfrm>
                <a:off x="3282100" y="3850162"/>
                <a:ext cx="161961" cy="161961"/>
              </a:xfrm>
              <a:prstGeom prst="ellipse">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ln/>
        </p:spPr>
        <p:txBody>
          <a:bodyPr lIns="90000" tIns="46800" rIns="90000" bIns="46800">
            <a:spAutoFit/>
          </a:bodyPr>
          <a:lstStyle/>
          <a:p>
            <a:pP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Grey</a:t>
            </a:r>
          </a:p>
        </p:txBody>
      </p:sp>
      <p:sp>
        <p:nvSpPr>
          <p:cNvPr id="9218" name="Rectangle 2"/>
          <p:cNvSpPr>
            <a:spLocks noGrp="1" noChangeArrowheads="1"/>
          </p:cNvSpPr>
          <p:nvPr>
            <p:ph sz="half" idx="1"/>
          </p:nvPr>
        </p:nvSpPr>
        <p:spPr>
          <a:xfrm>
            <a:off x="457199" y="1600200"/>
            <a:ext cx="5881138" cy="3510834"/>
          </a:xfrm>
          <a:ln/>
        </p:spPr>
        <p:txBody>
          <a:bodyPr wrap="square" lIns="90000" tIns="46800" rIns="90000" bIns="46800">
            <a:spAutoFit/>
          </a:bodyPr>
          <a:lstStyle/>
          <a:p>
            <a:pPr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3200" dirty="0"/>
              <a:t>Smartphone based access-control system</a:t>
            </a:r>
          </a:p>
          <a:p>
            <a:pPr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3200" dirty="0"/>
              <a:t>Used to open doors in the</a:t>
            </a:r>
            <a:r>
              <a:rPr lang="en-US" sz="3200" dirty="0" smtClean="0"/>
              <a:t> Carnegie Mellon CIC </a:t>
            </a:r>
            <a:r>
              <a:rPr lang="en-US" sz="3200" dirty="0"/>
              <a:t>building</a:t>
            </a:r>
          </a:p>
          <a:p>
            <a:pPr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3200" dirty="0"/>
              <a:t>Allows users to grant access to their doors</a:t>
            </a:r>
            <a:r>
              <a:rPr lang="en-US" sz="3200" dirty="0" smtClean="0"/>
              <a:t> remotely</a:t>
            </a:r>
            <a:endParaRPr lang="en-US" sz="3200" dirty="0"/>
          </a:p>
        </p:txBody>
      </p:sp>
      <p:pic>
        <p:nvPicPr>
          <p:cNvPr id="9219" name="Picture 3"/>
          <p:cNvPicPr>
            <a:picLocks noChangeAspect="1" noChangeArrowheads="1"/>
          </p:cNvPicPr>
          <p:nvPr/>
        </p:nvPicPr>
        <p:blipFill>
          <a:blip r:embed="rId3"/>
          <a:srcRect/>
          <a:stretch>
            <a:fillRect/>
          </a:stretch>
        </p:blipFill>
        <p:spPr bwMode="auto">
          <a:xfrm>
            <a:off x="6152647" y="779002"/>
            <a:ext cx="2743200" cy="4655873"/>
          </a:xfrm>
          <a:prstGeom prst="rect">
            <a:avLst/>
          </a:prstGeom>
          <a:noFill/>
          <a:ln w="9525">
            <a:noFill/>
            <a:round/>
            <a:headEnd/>
            <a:tailEnd/>
          </a:ln>
          <a:effectLst/>
        </p:spPr>
      </p:pic>
      <p:sp>
        <p:nvSpPr>
          <p:cNvPr id="6" name="Content Placeholder 5"/>
          <p:cNvSpPr>
            <a:spLocks noGrp="1"/>
          </p:cNvSpPr>
          <p:nvPr>
            <p:ph sz="half" idx="2"/>
          </p:nvPr>
        </p:nvSpPr>
        <p:spPr>
          <a:xfrm>
            <a:off x="457200" y="5507158"/>
            <a:ext cx="8242300" cy="1186035"/>
          </a:xfrm>
        </p:spPr>
        <p:txBody>
          <a:bodyPr/>
          <a:lstStyle/>
          <a:p>
            <a:pPr>
              <a:buNone/>
            </a:pPr>
            <a:r>
              <a:rPr lang="en-US" sz="1200" dirty="0" smtClean="0"/>
              <a:t>L. Bauer, L.F. Cranor, R.W. Reeder, M.K. Reiter, and K. </a:t>
            </a:r>
            <a:r>
              <a:rPr lang="en-US" sz="1200" dirty="0" err="1" smtClean="0"/>
              <a:t>Vaniea</a:t>
            </a:r>
            <a:r>
              <a:rPr lang="en-US" sz="1200" dirty="0" smtClean="0"/>
              <a:t>. </a:t>
            </a:r>
            <a:r>
              <a:rPr lang="en-US" sz="1200" b="1" dirty="0" smtClean="0"/>
              <a:t>A User Study of Policy Creation in a Flexible Access-Control System.</a:t>
            </a:r>
            <a:r>
              <a:rPr lang="en-US" sz="1200" dirty="0" smtClean="0"/>
              <a:t> CHI 2008. http://www.robreeder.com/pubs/greyCHI2008.pdf</a:t>
            </a:r>
          </a:p>
          <a:p>
            <a:pPr>
              <a:buNone/>
            </a:pPr>
            <a:r>
              <a:rPr lang="en-US" sz="1200" dirty="0" smtClean="0"/>
              <a:t>L. Bauer, L. F. Cranor, M. K. Reiter, and K. </a:t>
            </a:r>
            <a:r>
              <a:rPr lang="en-US" sz="1200" dirty="0" err="1" smtClean="0"/>
              <a:t>Vaniea</a:t>
            </a:r>
            <a:r>
              <a:rPr lang="en-US" sz="1200" dirty="0" smtClean="0"/>
              <a:t>. </a:t>
            </a:r>
            <a:r>
              <a:rPr lang="en-US" sz="1200" b="1" dirty="0" smtClean="0"/>
              <a:t>Lessons Learned from the Deployment of a Smartphone-Based Access-Control System.</a:t>
            </a:r>
            <a:r>
              <a:rPr lang="en-US" sz="1200" dirty="0" smtClean="0"/>
              <a:t> SOUPS 2007. http://cups.cs.cmu.edu/soups/2007/proceedings/p64_bauer.pdf</a:t>
            </a:r>
            <a:endParaRPr lang="en-US" sz="1200" dirty="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mtClean="0"/>
              <a:t>Data collection</a:t>
            </a:r>
            <a:endParaRPr lang="en-US" dirty="0"/>
          </a:p>
        </p:txBody>
      </p:sp>
      <p:sp>
        <p:nvSpPr>
          <p:cNvPr id="240644" name="Rectangle 3"/>
          <p:cNvSpPr>
            <a:spLocks noGrp="1" noChangeArrowheads="1"/>
          </p:cNvSpPr>
          <p:nvPr>
            <p:ph idx="1"/>
          </p:nvPr>
        </p:nvSpPr>
        <p:spPr>
          <a:xfrm>
            <a:off x="457200" y="1600200"/>
            <a:ext cx="4860356" cy="4525963"/>
          </a:xfrm>
        </p:spPr>
        <p:txBody>
          <a:bodyPr/>
          <a:lstStyle/>
          <a:p>
            <a:r>
              <a:rPr lang="en-US" dirty="0" smtClean="0"/>
              <a:t>Year long interview study</a:t>
            </a:r>
          </a:p>
          <a:p>
            <a:r>
              <a:rPr lang="en-US" dirty="0" smtClean="0"/>
              <a:t>Recorded 30 hours of interviews with Grey users</a:t>
            </a:r>
          </a:p>
          <a:p>
            <a:r>
              <a:rPr lang="en-US" dirty="0" smtClean="0"/>
              <a:t>System was actively used: 29 users </a:t>
            </a:r>
            <a:r>
              <a:rPr lang="en-US" dirty="0" err="1" smtClean="0"/>
              <a:t>x</a:t>
            </a:r>
            <a:r>
              <a:rPr lang="en-US" dirty="0" smtClean="0"/>
              <a:t> 12 access per week</a:t>
            </a:r>
          </a:p>
        </p:txBody>
      </p:sp>
      <p:pic>
        <p:nvPicPr>
          <p:cNvPr id="6"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568825" y="229870"/>
            <a:ext cx="3946525" cy="6377305"/>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Users complained about speed</a:t>
            </a:r>
            <a:endParaRPr lang="en-US" dirty="0"/>
          </a:p>
        </p:txBody>
      </p:sp>
      <p:sp>
        <p:nvSpPr>
          <p:cNvPr id="6" name="Content Placeholder 5"/>
          <p:cNvSpPr>
            <a:spLocks noGrp="1"/>
          </p:cNvSpPr>
          <p:nvPr>
            <p:ph sz="half" idx="1"/>
          </p:nvPr>
        </p:nvSpPr>
        <p:spPr>
          <a:xfrm>
            <a:off x="457199" y="1600200"/>
            <a:ext cx="4468662" cy="4525963"/>
          </a:xfrm>
        </p:spPr>
        <p:txBody>
          <a:bodyPr/>
          <a:lstStyle/>
          <a:p>
            <a:r>
              <a:rPr lang="en-GB" sz="2800" dirty="0" smtClean="0"/>
              <a:t>Users said Grey was slow</a:t>
            </a:r>
          </a:p>
          <a:p>
            <a:r>
              <a:rPr lang="en-GB" sz="2800" dirty="0" smtClean="0"/>
              <a:t>But Grey was as fast as keys</a:t>
            </a:r>
          </a:p>
          <a:p>
            <a:r>
              <a:rPr lang="en-GB" sz="2800" dirty="0" smtClean="0"/>
              <a:t>Videotaped a door to better understand how doors are opened differently with Grey and keys</a:t>
            </a:r>
          </a:p>
          <a:p>
            <a:endParaRPr lang="en-US" sz="2800" dirty="0"/>
          </a:p>
        </p:txBody>
      </p:sp>
      <p:pic>
        <p:nvPicPr>
          <p:cNvPr id="9" name="Picture 10" descr="kitchenDiagram"/>
          <p:cNvPicPr>
            <a:picLocks noChangeAspect="1" noChangeArrowheads="1"/>
          </p:cNvPicPr>
          <p:nvPr/>
        </p:nvPicPr>
        <p:blipFill>
          <a:blip r:embed="rId3"/>
          <a:srcRect/>
          <a:stretch>
            <a:fillRect/>
          </a:stretch>
        </p:blipFill>
        <p:spPr bwMode="auto">
          <a:xfrm>
            <a:off x="5429880" y="1453512"/>
            <a:ext cx="3503747" cy="473993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4196" name="Rectangle 4"/>
          <p:cNvSpPr>
            <a:spLocks noGrp="1" noChangeArrowheads="1"/>
          </p:cNvSpPr>
          <p:nvPr>
            <p:ph type="title"/>
          </p:nvPr>
        </p:nvSpPr>
        <p:spPr/>
        <p:txBody>
          <a:bodyPr/>
          <a:lstStyle/>
          <a:p>
            <a:r>
              <a:rPr lang="en-US" smtClean="0"/>
              <a:t>Average access times</a:t>
            </a:r>
            <a:endParaRPr lang="en-US" dirty="0"/>
          </a:p>
        </p:txBody>
      </p:sp>
      <p:grpSp>
        <p:nvGrpSpPr>
          <p:cNvPr id="2" name="Group 148"/>
          <p:cNvGrpSpPr>
            <a:grpSpLocks/>
          </p:cNvGrpSpPr>
          <p:nvPr/>
        </p:nvGrpSpPr>
        <p:grpSpPr bwMode="auto">
          <a:xfrm>
            <a:off x="504825" y="2249338"/>
            <a:ext cx="533400" cy="782637"/>
            <a:chOff x="8639" y="13440"/>
            <a:chExt cx="1249" cy="2102"/>
          </a:xfrm>
        </p:grpSpPr>
        <p:grpSp>
          <p:nvGrpSpPr>
            <p:cNvPr id="3" name="Group 149"/>
            <p:cNvGrpSpPr>
              <a:grpSpLocks/>
            </p:cNvGrpSpPr>
            <p:nvPr/>
          </p:nvGrpSpPr>
          <p:grpSpPr bwMode="auto">
            <a:xfrm>
              <a:off x="8639" y="13777"/>
              <a:ext cx="851" cy="1765"/>
              <a:chOff x="8639" y="13777"/>
              <a:chExt cx="851" cy="1765"/>
            </a:xfrm>
          </p:grpSpPr>
          <p:sp>
            <p:nvSpPr>
              <p:cNvPr id="264342" name="Freeform 150"/>
              <p:cNvSpPr>
                <a:spLocks/>
              </p:cNvSpPr>
              <p:nvPr/>
            </p:nvSpPr>
            <p:spPr bwMode="auto">
              <a:xfrm>
                <a:off x="8800" y="14171"/>
                <a:ext cx="303" cy="734"/>
              </a:xfrm>
              <a:custGeom>
                <a:avLst/>
                <a:gdLst/>
                <a:ahLst/>
                <a:cxnLst>
                  <a:cxn ang="0">
                    <a:pos x="103" y="71"/>
                  </a:cxn>
                  <a:cxn ang="0">
                    <a:pos x="159" y="19"/>
                  </a:cxn>
                  <a:cxn ang="0">
                    <a:pos x="225" y="0"/>
                  </a:cxn>
                  <a:cxn ang="0">
                    <a:pos x="272" y="3"/>
                  </a:cxn>
                  <a:cxn ang="0">
                    <a:pos x="280" y="48"/>
                  </a:cxn>
                  <a:cxn ang="0">
                    <a:pos x="277" y="105"/>
                  </a:cxn>
                  <a:cxn ang="0">
                    <a:pos x="225" y="173"/>
                  </a:cxn>
                  <a:cxn ang="0">
                    <a:pos x="193" y="275"/>
                  </a:cxn>
                  <a:cxn ang="0">
                    <a:pos x="190" y="377"/>
                  </a:cxn>
                  <a:cxn ang="0">
                    <a:pos x="214" y="472"/>
                  </a:cxn>
                  <a:cxn ang="0">
                    <a:pos x="246" y="559"/>
                  </a:cxn>
                  <a:cxn ang="0">
                    <a:pos x="303" y="632"/>
                  </a:cxn>
                  <a:cxn ang="0">
                    <a:pos x="303" y="656"/>
                  </a:cxn>
                  <a:cxn ang="0">
                    <a:pos x="295" y="708"/>
                  </a:cxn>
                  <a:cxn ang="0">
                    <a:pos x="253" y="732"/>
                  </a:cxn>
                  <a:cxn ang="0">
                    <a:pos x="206" y="734"/>
                  </a:cxn>
                  <a:cxn ang="0">
                    <a:pos x="126" y="716"/>
                  </a:cxn>
                  <a:cxn ang="0">
                    <a:pos x="66" y="656"/>
                  </a:cxn>
                  <a:cxn ang="0">
                    <a:pos x="34" y="551"/>
                  </a:cxn>
                  <a:cxn ang="0">
                    <a:pos x="11" y="482"/>
                  </a:cxn>
                  <a:cxn ang="0">
                    <a:pos x="0" y="393"/>
                  </a:cxn>
                  <a:cxn ang="0">
                    <a:pos x="8" y="275"/>
                  </a:cxn>
                  <a:cxn ang="0">
                    <a:pos x="34" y="176"/>
                  </a:cxn>
                  <a:cxn ang="0">
                    <a:pos x="66" y="110"/>
                  </a:cxn>
                  <a:cxn ang="0">
                    <a:pos x="103" y="71"/>
                  </a:cxn>
                </a:cxnLst>
                <a:rect l="0" t="0" r="r" b="b"/>
                <a:pathLst>
                  <a:path w="303" h="734">
                    <a:moveTo>
                      <a:pt x="103" y="71"/>
                    </a:moveTo>
                    <a:lnTo>
                      <a:pt x="159" y="19"/>
                    </a:lnTo>
                    <a:lnTo>
                      <a:pt x="225" y="0"/>
                    </a:lnTo>
                    <a:lnTo>
                      <a:pt x="272" y="3"/>
                    </a:lnTo>
                    <a:lnTo>
                      <a:pt x="280" y="48"/>
                    </a:lnTo>
                    <a:lnTo>
                      <a:pt x="277" y="105"/>
                    </a:lnTo>
                    <a:lnTo>
                      <a:pt x="225" y="173"/>
                    </a:lnTo>
                    <a:lnTo>
                      <a:pt x="193" y="275"/>
                    </a:lnTo>
                    <a:lnTo>
                      <a:pt x="190" y="377"/>
                    </a:lnTo>
                    <a:lnTo>
                      <a:pt x="214" y="472"/>
                    </a:lnTo>
                    <a:lnTo>
                      <a:pt x="246" y="559"/>
                    </a:lnTo>
                    <a:lnTo>
                      <a:pt x="303" y="632"/>
                    </a:lnTo>
                    <a:lnTo>
                      <a:pt x="303" y="656"/>
                    </a:lnTo>
                    <a:lnTo>
                      <a:pt x="295" y="708"/>
                    </a:lnTo>
                    <a:lnTo>
                      <a:pt x="253" y="732"/>
                    </a:lnTo>
                    <a:lnTo>
                      <a:pt x="206" y="734"/>
                    </a:lnTo>
                    <a:lnTo>
                      <a:pt x="126" y="716"/>
                    </a:lnTo>
                    <a:lnTo>
                      <a:pt x="66" y="656"/>
                    </a:lnTo>
                    <a:lnTo>
                      <a:pt x="34" y="551"/>
                    </a:lnTo>
                    <a:lnTo>
                      <a:pt x="11" y="482"/>
                    </a:lnTo>
                    <a:lnTo>
                      <a:pt x="0" y="393"/>
                    </a:lnTo>
                    <a:lnTo>
                      <a:pt x="8" y="275"/>
                    </a:lnTo>
                    <a:lnTo>
                      <a:pt x="34" y="176"/>
                    </a:lnTo>
                    <a:lnTo>
                      <a:pt x="66" y="110"/>
                    </a:lnTo>
                    <a:lnTo>
                      <a:pt x="103" y="7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43" name="Freeform 151"/>
              <p:cNvSpPr>
                <a:spLocks/>
              </p:cNvSpPr>
              <p:nvPr/>
            </p:nvSpPr>
            <p:spPr bwMode="auto">
              <a:xfrm>
                <a:off x="9011" y="14167"/>
                <a:ext cx="479" cy="503"/>
              </a:xfrm>
              <a:custGeom>
                <a:avLst/>
                <a:gdLst/>
                <a:ahLst/>
                <a:cxnLst>
                  <a:cxn ang="0">
                    <a:pos x="0" y="36"/>
                  </a:cxn>
                  <a:cxn ang="0">
                    <a:pos x="16" y="0"/>
                  </a:cxn>
                  <a:cxn ang="0">
                    <a:pos x="47" y="0"/>
                  </a:cxn>
                  <a:cxn ang="0">
                    <a:pos x="86" y="39"/>
                  </a:cxn>
                  <a:cxn ang="0">
                    <a:pos x="112" y="133"/>
                  </a:cxn>
                  <a:cxn ang="0">
                    <a:pos x="133" y="243"/>
                  </a:cxn>
                  <a:cxn ang="0">
                    <a:pos x="149" y="358"/>
                  </a:cxn>
                  <a:cxn ang="0">
                    <a:pos x="199" y="445"/>
                  </a:cxn>
                  <a:cxn ang="0">
                    <a:pos x="199" y="447"/>
                  </a:cxn>
                  <a:cxn ang="0">
                    <a:pos x="199" y="463"/>
                  </a:cxn>
                  <a:cxn ang="0">
                    <a:pos x="267" y="453"/>
                  </a:cxn>
                  <a:cxn ang="0">
                    <a:pos x="337" y="408"/>
                  </a:cxn>
                  <a:cxn ang="0">
                    <a:pos x="369" y="366"/>
                  </a:cxn>
                  <a:cxn ang="0">
                    <a:pos x="424" y="251"/>
                  </a:cxn>
                  <a:cxn ang="0">
                    <a:pos x="424" y="209"/>
                  </a:cxn>
                  <a:cxn ang="0">
                    <a:pos x="403" y="170"/>
                  </a:cxn>
                  <a:cxn ang="0">
                    <a:pos x="379" y="115"/>
                  </a:cxn>
                  <a:cxn ang="0">
                    <a:pos x="371" y="94"/>
                  </a:cxn>
                  <a:cxn ang="0">
                    <a:pos x="400" y="83"/>
                  </a:cxn>
                  <a:cxn ang="0">
                    <a:pos x="434" y="86"/>
                  </a:cxn>
                  <a:cxn ang="0">
                    <a:pos x="455" y="107"/>
                  </a:cxn>
                  <a:cxn ang="0">
                    <a:pos x="479" y="154"/>
                  </a:cxn>
                  <a:cxn ang="0">
                    <a:pos x="466" y="241"/>
                  </a:cxn>
                  <a:cxn ang="0">
                    <a:pos x="455" y="288"/>
                  </a:cxn>
                  <a:cxn ang="0">
                    <a:pos x="403" y="385"/>
                  </a:cxn>
                  <a:cxn ang="0">
                    <a:pos x="356" y="455"/>
                  </a:cxn>
                  <a:cxn ang="0">
                    <a:pos x="269" y="487"/>
                  </a:cxn>
                  <a:cxn ang="0">
                    <a:pos x="199" y="503"/>
                  </a:cxn>
                  <a:cxn ang="0">
                    <a:pos x="144" y="476"/>
                  </a:cxn>
                  <a:cxn ang="0">
                    <a:pos x="118" y="385"/>
                  </a:cxn>
                  <a:cxn ang="0">
                    <a:pos x="89" y="272"/>
                  </a:cxn>
                  <a:cxn ang="0">
                    <a:pos x="65" y="188"/>
                  </a:cxn>
                  <a:cxn ang="0">
                    <a:pos x="34" y="141"/>
                  </a:cxn>
                  <a:cxn ang="0">
                    <a:pos x="2" y="94"/>
                  </a:cxn>
                  <a:cxn ang="0">
                    <a:pos x="0" y="36"/>
                  </a:cxn>
                </a:cxnLst>
                <a:rect l="0" t="0" r="r" b="b"/>
                <a:pathLst>
                  <a:path w="479" h="503">
                    <a:moveTo>
                      <a:pt x="0" y="36"/>
                    </a:moveTo>
                    <a:lnTo>
                      <a:pt x="16" y="0"/>
                    </a:lnTo>
                    <a:lnTo>
                      <a:pt x="47" y="0"/>
                    </a:lnTo>
                    <a:lnTo>
                      <a:pt x="86" y="39"/>
                    </a:lnTo>
                    <a:lnTo>
                      <a:pt x="112" y="133"/>
                    </a:lnTo>
                    <a:lnTo>
                      <a:pt x="133" y="243"/>
                    </a:lnTo>
                    <a:lnTo>
                      <a:pt x="149" y="358"/>
                    </a:lnTo>
                    <a:lnTo>
                      <a:pt x="199" y="445"/>
                    </a:lnTo>
                    <a:lnTo>
                      <a:pt x="199" y="447"/>
                    </a:lnTo>
                    <a:lnTo>
                      <a:pt x="199" y="463"/>
                    </a:lnTo>
                    <a:lnTo>
                      <a:pt x="267" y="453"/>
                    </a:lnTo>
                    <a:lnTo>
                      <a:pt x="337" y="408"/>
                    </a:lnTo>
                    <a:lnTo>
                      <a:pt x="369" y="366"/>
                    </a:lnTo>
                    <a:lnTo>
                      <a:pt x="424" y="251"/>
                    </a:lnTo>
                    <a:lnTo>
                      <a:pt x="424" y="209"/>
                    </a:lnTo>
                    <a:lnTo>
                      <a:pt x="403" y="170"/>
                    </a:lnTo>
                    <a:lnTo>
                      <a:pt x="379" y="115"/>
                    </a:lnTo>
                    <a:lnTo>
                      <a:pt x="371" y="94"/>
                    </a:lnTo>
                    <a:lnTo>
                      <a:pt x="400" y="83"/>
                    </a:lnTo>
                    <a:lnTo>
                      <a:pt x="434" y="86"/>
                    </a:lnTo>
                    <a:lnTo>
                      <a:pt x="455" y="107"/>
                    </a:lnTo>
                    <a:lnTo>
                      <a:pt x="479" y="154"/>
                    </a:lnTo>
                    <a:lnTo>
                      <a:pt x="466" y="241"/>
                    </a:lnTo>
                    <a:lnTo>
                      <a:pt x="455" y="288"/>
                    </a:lnTo>
                    <a:lnTo>
                      <a:pt x="403" y="385"/>
                    </a:lnTo>
                    <a:lnTo>
                      <a:pt x="356" y="455"/>
                    </a:lnTo>
                    <a:lnTo>
                      <a:pt x="269" y="487"/>
                    </a:lnTo>
                    <a:lnTo>
                      <a:pt x="199" y="503"/>
                    </a:lnTo>
                    <a:lnTo>
                      <a:pt x="144" y="476"/>
                    </a:lnTo>
                    <a:lnTo>
                      <a:pt x="118" y="385"/>
                    </a:lnTo>
                    <a:lnTo>
                      <a:pt x="89" y="272"/>
                    </a:lnTo>
                    <a:lnTo>
                      <a:pt x="65" y="188"/>
                    </a:lnTo>
                    <a:lnTo>
                      <a:pt x="34" y="141"/>
                    </a:lnTo>
                    <a:lnTo>
                      <a:pt x="2" y="94"/>
                    </a:lnTo>
                    <a:lnTo>
                      <a:pt x="0" y="36"/>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44" name="Freeform 152"/>
              <p:cNvSpPr>
                <a:spLocks/>
              </p:cNvSpPr>
              <p:nvPr/>
            </p:nvSpPr>
            <p:spPr bwMode="auto">
              <a:xfrm>
                <a:off x="8639" y="14158"/>
                <a:ext cx="692" cy="515"/>
              </a:xfrm>
              <a:custGeom>
                <a:avLst/>
                <a:gdLst/>
                <a:ahLst/>
                <a:cxnLst>
                  <a:cxn ang="0">
                    <a:pos x="244" y="21"/>
                  </a:cxn>
                  <a:cxn ang="0">
                    <a:pos x="304" y="0"/>
                  </a:cxn>
                  <a:cxn ang="0">
                    <a:pos x="337" y="23"/>
                  </a:cxn>
                  <a:cxn ang="0">
                    <a:pos x="337" y="78"/>
                  </a:cxn>
                  <a:cxn ang="0">
                    <a:pos x="283" y="138"/>
                  </a:cxn>
                  <a:cxn ang="0">
                    <a:pos x="194" y="170"/>
                  </a:cxn>
                  <a:cxn ang="0">
                    <a:pos x="124" y="227"/>
                  </a:cxn>
                  <a:cxn ang="0">
                    <a:pos x="79" y="295"/>
                  </a:cxn>
                  <a:cxn ang="0">
                    <a:pos x="55" y="350"/>
                  </a:cxn>
                  <a:cxn ang="0">
                    <a:pos x="55" y="397"/>
                  </a:cxn>
                  <a:cxn ang="0">
                    <a:pos x="84" y="447"/>
                  </a:cxn>
                  <a:cxn ang="0">
                    <a:pos x="155" y="470"/>
                  </a:cxn>
                  <a:cxn ang="0">
                    <a:pos x="213" y="476"/>
                  </a:cxn>
                  <a:cxn ang="0">
                    <a:pos x="299" y="470"/>
                  </a:cxn>
                  <a:cxn ang="0">
                    <a:pos x="410" y="439"/>
                  </a:cxn>
                  <a:cxn ang="0">
                    <a:pos x="480" y="374"/>
                  </a:cxn>
                  <a:cxn ang="0">
                    <a:pos x="525" y="321"/>
                  </a:cxn>
                  <a:cxn ang="0">
                    <a:pos x="512" y="272"/>
                  </a:cxn>
                  <a:cxn ang="0">
                    <a:pos x="517" y="240"/>
                  </a:cxn>
                  <a:cxn ang="0">
                    <a:pos x="564" y="259"/>
                  </a:cxn>
                  <a:cxn ang="0">
                    <a:pos x="614" y="259"/>
                  </a:cxn>
                  <a:cxn ang="0">
                    <a:pos x="651" y="227"/>
                  </a:cxn>
                  <a:cxn ang="0">
                    <a:pos x="674" y="204"/>
                  </a:cxn>
                  <a:cxn ang="0">
                    <a:pos x="690" y="209"/>
                  </a:cxn>
                  <a:cxn ang="0">
                    <a:pos x="692" y="225"/>
                  </a:cxn>
                  <a:cxn ang="0">
                    <a:pos x="677" y="272"/>
                  </a:cxn>
                  <a:cxn ang="0">
                    <a:pos x="677" y="314"/>
                  </a:cxn>
                  <a:cxn ang="0">
                    <a:pos x="658" y="345"/>
                  </a:cxn>
                  <a:cxn ang="0">
                    <a:pos x="614" y="368"/>
                  </a:cxn>
                  <a:cxn ang="0">
                    <a:pos x="575" y="368"/>
                  </a:cxn>
                  <a:cxn ang="0">
                    <a:pos x="533" y="374"/>
                  </a:cxn>
                  <a:cxn ang="0">
                    <a:pos x="449" y="444"/>
                  </a:cxn>
                  <a:cxn ang="0">
                    <a:pos x="386" y="483"/>
                  </a:cxn>
                  <a:cxn ang="0">
                    <a:pos x="288" y="510"/>
                  </a:cxn>
                  <a:cxn ang="0">
                    <a:pos x="186" y="515"/>
                  </a:cxn>
                  <a:cxn ang="0">
                    <a:pos x="110" y="499"/>
                  </a:cxn>
                  <a:cxn ang="0">
                    <a:pos x="53" y="478"/>
                  </a:cxn>
                  <a:cxn ang="0">
                    <a:pos x="14" y="436"/>
                  </a:cxn>
                  <a:cxn ang="0">
                    <a:pos x="0" y="389"/>
                  </a:cxn>
                  <a:cxn ang="0">
                    <a:pos x="0" y="319"/>
                  </a:cxn>
                  <a:cxn ang="0">
                    <a:pos x="24" y="272"/>
                  </a:cxn>
                  <a:cxn ang="0">
                    <a:pos x="53" y="225"/>
                  </a:cxn>
                  <a:cxn ang="0">
                    <a:pos x="92" y="172"/>
                  </a:cxn>
                  <a:cxn ang="0">
                    <a:pos x="150" y="131"/>
                  </a:cxn>
                  <a:cxn ang="0">
                    <a:pos x="186" y="86"/>
                  </a:cxn>
                  <a:cxn ang="0">
                    <a:pos x="213" y="47"/>
                  </a:cxn>
                  <a:cxn ang="0">
                    <a:pos x="244" y="21"/>
                  </a:cxn>
                </a:cxnLst>
                <a:rect l="0" t="0" r="r" b="b"/>
                <a:pathLst>
                  <a:path w="692" h="515">
                    <a:moveTo>
                      <a:pt x="244" y="21"/>
                    </a:moveTo>
                    <a:lnTo>
                      <a:pt x="304" y="0"/>
                    </a:lnTo>
                    <a:lnTo>
                      <a:pt x="337" y="23"/>
                    </a:lnTo>
                    <a:lnTo>
                      <a:pt x="337" y="78"/>
                    </a:lnTo>
                    <a:lnTo>
                      <a:pt x="283" y="138"/>
                    </a:lnTo>
                    <a:lnTo>
                      <a:pt x="194" y="170"/>
                    </a:lnTo>
                    <a:lnTo>
                      <a:pt x="124" y="227"/>
                    </a:lnTo>
                    <a:lnTo>
                      <a:pt x="79" y="295"/>
                    </a:lnTo>
                    <a:lnTo>
                      <a:pt x="55" y="350"/>
                    </a:lnTo>
                    <a:lnTo>
                      <a:pt x="55" y="397"/>
                    </a:lnTo>
                    <a:lnTo>
                      <a:pt x="84" y="447"/>
                    </a:lnTo>
                    <a:lnTo>
                      <a:pt x="155" y="470"/>
                    </a:lnTo>
                    <a:lnTo>
                      <a:pt x="213" y="476"/>
                    </a:lnTo>
                    <a:lnTo>
                      <a:pt x="299" y="470"/>
                    </a:lnTo>
                    <a:lnTo>
                      <a:pt x="410" y="439"/>
                    </a:lnTo>
                    <a:lnTo>
                      <a:pt x="480" y="374"/>
                    </a:lnTo>
                    <a:lnTo>
                      <a:pt x="525" y="321"/>
                    </a:lnTo>
                    <a:lnTo>
                      <a:pt x="512" y="272"/>
                    </a:lnTo>
                    <a:lnTo>
                      <a:pt x="517" y="240"/>
                    </a:lnTo>
                    <a:lnTo>
                      <a:pt x="564" y="259"/>
                    </a:lnTo>
                    <a:lnTo>
                      <a:pt x="614" y="259"/>
                    </a:lnTo>
                    <a:lnTo>
                      <a:pt x="651" y="227"/>
                    </a:lnTo>
                    <a:lnTo>
                      <a:pt x="674" y="204"/>
                    </a:lnTo>
                    <a:lnTo>
                      <a:pt x="690" y="209"/>
                    </a:lnTo>
                    <a:lnTo>
                      <a:pt x="692" y="225"/>
                    </a:lnTo>
                    <a:lnTo>
                      <a:pt x="677" y="272"/>
                    </a:lnTo>
                    <a:lnTo>
                      <a:pt x="677" y="314"/>
                    </a:lnTo>
                    <a:lnTo>
                      <a:pt x="658" y="345"/>
                    </a:lnTo>
                    <a:lnTo>
                      <a:pt x="614" y="368"/>
                    </a:lnTo>
                    <a:lnTo>
                      <a:pt x="575" y="368"/>
                    </a:lnTo>
                    <a:lnTo>
                      <a:pt x="533" y="374"/>
                    </a:lnTo>
                    <a:lnTo>
                      <a:pt x="449" y="444"/>
                    </a:lnTo>
                    <a:lnTo>
                      <a:pt x="386" y="483"/>
                    </a:lnTo>
                    <a:lnTo>
                      <a:pt x="288" y="510"/>
                    </a:lnTo>
                    <a:lnTo>
                      <a:pt x="186" y="515"/>
                    </a:lnTo>
                    <a:lnTo>
                      <a:pt x="110" y="499"/>
                    </a:lnTo>
                    <a:lnTo>
                      <a:pt x="53" y="478"/>
                    </a:lnTo>
                    <a:lnTo>
                      <a:pt x="14" y="436"/>
                    </a:lnTo>
                    <a:lnTo>
                      <a:pt x="0" y="389"/>
                    </a:lnTo>
                    <a:lnTo>
                      <a:pt x="0" y="319"/>
                    </a:lnTo>
                    <a:lnTo>
                      <a:pt x="24" y="272"/>
                    </a:lnTo>
                    <a:lnTo>
                      <a:pt x="53" y="225"/>
                    </a:lnTo>
                    <a:lnTo>
                      <a:pt x="92" y="172"/>
                    </a:lnTo>
                    <a:lnTo>
                      <a:pt x="150" y="131"/>
                    </a:lnTo>
                    <a:lnTo>
                      <a:pt x="186" y="86"/>
                    </a:lnTo>
                    <a:lnTo>
                      <a:pt x="213" y="47"/>
                    </a:lnTo>
                    <a:lnTo>
                      <a:pt x="244" y="2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45" name="Freeform 153"/>
              <p:cNvSpPr>
                <a:spLocks/>
              </p:cNvSpPr>
              <p:nvPr/>
            </p:nvSpPr>
            <p:spPr bwMode="auto">
              <a:xfrm>
                <a:off x="9016" y="14805"/>
                <a:ext cx="312" cy="737"/>
              </a:xfrm>
              <a:custGeom>
                <a:avLst/>
                <a:gdLst/>
                <a:ahLst/>
                <a:cxnLst>
                  <a:cxn ang="0">
                    <a:pos x="24" y="0"/>
                  </a:cxn>
                  <a:cxn ang="0">
                    <a:pos x="79" y="32"/>
                  </a:cxn>
                  <a:cxn ang="0">
                    <a:pos x="134" y="123"/>
                  </a:cxn>
                  <a:cxn ang="0">
                    <a:pos x="171" y="186"/>
                  </a:cxn>
                  <a:cxn ang="0">
                    <a:pos x="197" y="260"/>
                  </a:cxn>
                  <a:cxn ang="0">
                    <a:pos x="226" y="330"/>
                  </a:cxn>
                  <a:cxn ang="0">
                    <a:pos x="249" y="414"/>
                  </a:cxn>
                  <a:cxn ang="0">
                    <a:pos x="249" y="472"/>
                  </a:cxn>
                  <a:cxn ang="0">
                    <a:pos x="213" y="520"/>
                  </a:cxn>
                  <a:cxn ang="0">
                    <a:pos x="189" y="567"/>
                  </a:cxn>
                  <a:cxn ang="0">
                    <a:pos x="147" y="604"/>
                  </a:cxn>
                  <a:cxn ang="0">
                    <a:pos x="131" y="638"/>
                  </a:cxn>
                  <a:cxn ang="0">
                    <a:pos x="150" y="659"/>
                  </a:cxn>
                  <a:cxn ang="0">
                    <a:pos x="179" y="661"/>
                  </a:cxn>
                  <a:cxn ang="0">
                    <a:pos x="244" y="669"/>
                  </a:cxn>
                  <a:cxn ang="0">
                    <a:pos x="289" y="690"/>
                  </a:cxn>
                  <a:cxn ang="0">
                    <a:pos x="312" y="708"/>
                  </a:cxn>
                  <a:cxn ang="0">
                    <a:pos x="297" y="732"/>
                  </a:cxn>
                  <a:cxn ang="0">
                    <a:pos x="257" y="737"/>
                  </a:cxn>
                  <a:cxn ang="0">
                    <a:pos x="205" y="716"/>
                  </a:cxn>
                  <a:cxn ang="0">
                    <a:pos x="173" y="698"/>
                  </a:cxn>
                  <a:cxn ang="0">
                    <a:pos x="108" y="682"/>
                  </a:cxn>
                  <a:cxn ang="0">
                    <a:pos x="92" y="677"/>
                  </a:cxn>
                  <a:cxn ang="0">
                    <a:pos x="84" y="653"/>
                  </a:cxn>
                  <a:cxn ang="0">
                    <a:pos x="95" y="619"/>
                  </a:cxn>
                  <a:cxn ang="0">
                    <a:pos x="147" y="559"/>
                  </a:cxn>
                  <a:cxn ang="0">
                    <a:pos x="173" y="520"/>
                  </a:cxn>
                  <a:cxn ang="0">
                    <a:pos x="205" y="446"/>
                  </a:cxn>
                  <a:cxn ang="0">
                    <a:pos x="213" y="409"/>
                  </a:cxn>
                  <a:cxn ang="0">
                    <a:pos x="181" y="315"/>
                  </a:cxn>
                  <a:cxn ang="0">
                    <a:pos x="124" y="218"/>
                  </a:cxn>
                  <a:cxn ang="0">
                    <a:pos x="68" y="155"/>
                  </a:cxn>
                  <a:cxn ang="0">
                    <a:pos x="40" y="108"/>
                  </a:cxn>
                  <a:cxn ang="0">
                    <a:pos x="8" y="79"/>
                  </a:cxn>
                  <a:cxn ang="0">
                    <a:pos x="0" y="37"/>
                  </a:cxn>
                  <a:cxn ang="0">
                    <a:pos x="24" y="0"/>
                  </a:cxn>
                </a:cxnLst>
                <a:rect l="0" t="0" r="r" b="b"/>
                <a:pathLst>
                  <a:path w="312" h="737">
                    <a:moveTo>
                      <a:pt x="24" y="0"/>
                    </a:moveTo>
                    <a:lnTo>
                      <a:pt x="79" y="32"/>
                    </a:lnTo>
                    <a:lnTo>
                      <a:pt x="134" y="123"/>
                    </a:lnTo>
                    <a:lnTo>
                      <a:pt x="171" y="186"/>
                    </a:lnTo>
                    <a:lnTo>
                      <a:pt x="197" y="260"/>
                    </a:lnTo>
                    <a:lnTo>
                      <a:pt x="226" y="330"/>
                    </a:lnTo>
                    <a:lnTo>
                      <a:pt x="249" y="414"/>
                    </a:lnTo>
                    <a:lnTo>
                      <a:pt x="249" y="472"/>
                    </a:lnTo>
                    <a:lnTo>
                      <a:pt x="213" y="520"/>
                    </a:lnTo>
                    <a:lnTo>
                      <a:pt x="189" y="567"/>
                    </a:lnTo>
                    <a:lnTo>
                      <a:pt x="147" y="604"/>
                    </a:lnTo>
                    <a:lnTo>
                      <a:pt x="131" y="638"/>
                    </a:lnTo>
                    <a:lnTo>
                      <a:pt x="150" y="659"/>
                    </a:lnTo>
                    <a:lnTo>
                      <a:pt x="179" y="661"/>
                    </a:lnTo>
                    <a:lnTo>
                      <a:pt x="244" y="669"/>
                    </a:lnTo>
                    <a:lnTo>
                      <a:pt x="289" y="690"/>
                    </a:lnTo>
                    <a:lnTo>
                      <a:pt x="312" y="708"/>
                    </a:lnTo>
                    <a:lnTo>
                      <a:pt x="297" y="732"/>
                    </a:lnTo>
                    <a:lnTo>
                      <a:pt x="257" y="737"/>
                    </a:lnTo>
                    <a:lnTo>
                      <a:pt x="205" y="716"/>
                    </a:lnTo>
                    <a:lnTo>
                      <a:pt x="173" y="698"/>
                    </a:lnTo>
                    <a:lnTo>
                      <a:pt x="108" y="682"/>
                    </a:lnTo>
                    <a:lnTo>
                      <a:pt x="92" y="677"/>
                    </a:lnTo>
                    <a:lnTo>
                      <a:pt x="84" y="653"/>
                    </a:lnTo>
                    <a:lnTo>
                      <a:pt x="95" y="619"/>
                    </a:lnTo>
                    <a:lnTo>
                      <a:pt x="147" y="559"/>
                    </a:lnTo>
                    <a:lnTo>
                      <a:pt x="173" y="520"/>
                    </a:lnTo>
                    <a:lnTo>
                      <a:pt x="205" y="446"/>
                    </a:lnTo>
                    <a:lnTo>
                      <a:pt x="213" y="409"/>
                    </a:lnTo>
                    <a:lnTo>
                      <a:pt x="181" y="315"/>
                    </a:lnTo>
                    <a:lnTo>
                      <a:pt x="124" y="218"/>
                    </a:lnTo>
                    <a:lnTo>
                      <a:pt x="68" y="155"/>
                    </a:lnTo>
                    <a:lnTo>
                      <a:pt x="40" y="108"/>
                    </a:lnTo>
                    <a:lnTo>
                      <a:pt x="8" y="79"/>
                    </a:lnTo>
                    <a:lnTo>
                      <a:pt x="0" y="37"/>
                    </a:lnTo>
                    <a:lnTo>
                      <a:pt x="24" y="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46" name="Freeform 154"/>
              <p:cNvSpPr>
                <a:spLocks/>
              </p:cNvSpPr>
              <p:nvPr/>
            </p:nvSpPr>
            <p:spPr bwMode="auto">
              <a:xfrm>
                <a:off x="8690" y="14802"/>
                <a:ext cx="283" cy="687"/>
              </a:xfrm>
              <a:custGeom>
                <a:avLst/>
                <a:gdLst/>
                <a:ahLst/>
                <a:cxnLst>
                  <a:cxn ang="0">
                    <a:pos x="157" y="65"/>
                  </a:cxn>
                  <a:cxn ang="0">
                    <a:pos x="214" y="8"/>
                  </a:cxn>
                  <a:cxn ang="0">
                    <a:pos x="278" y="0"/>
                  </a:cxn>
                  <a:cxn ang="0">
                    <a:pos x="283" y="50"/>
                  </a:cxn>
                  <a:cxn ang="0">
                    <a:pos x="245" y="86"/>
                  </a:cxn>
                  <a:cxn ang="0">
                    <a:pos x="191" y="113"/>
                  </a:cxn>
                  <a:cxn ang="0">
                    <a:pos x="149" y="160"/>
                  </a:cxn>
                  <a:cxn ang="0">
                    <a:pos x="141" y="223"/>
                  </a:cxn>
                  <a:cxn ang="0">
                    <a:pos x="149" y="314"/>
                  </a:cxn>
                  <a:cxn ang="0">
                    <a:pos x="172" y="474"/>
                  </a:cxn>
                  <a:cxn ang="0">
                    <a:pos x="198" y="574"/>
                  </a:cxn>
                  <a:cxn ang="0">
                    <a:pos x="227" y="645"/>
                  </a:cxn>
                  <a:cxn ang="0">
                    <a:pos x="222" y="679"/>
                  </a:cxn>
                  <a:cxn ang="0">
                    <a:pos x="191" y="684"/>
                  </a:cxn>
                  <a:cxn ang="0">
                    <a:pos x="136" y="669"/>
                  </a:cxn>
                  <a:cxn ang="0">
                    <a:pos x="73" y="669"/>
                  </a:cxn>
                  <a:cxn ang="0">
                    <a:pos x="39" y="687"/>
                  </a:cxn>
                  <a:cxn ang="0">
                    <a:pos x="8" y="679"/>
                  </a:cxn>
                  <a:cxn ang="0">
                    <a:pos x="0" y="640"/>
                  </a:cxn>
                  <a:cxn ang="0">
                    <a:pos x="31" y="632"/>
                  </a:cxn>
                  <a:cxn ang="0">
                    <a:pos x="94" y="632"/>
                  </a:cxn>
                  <a:cxn ang="0">
                    <a:pos x="188" y="653"/>
                  </a:cxn>
                  <a:cxn ang="0">
                    <a:pos x="191" y="645"/>
                  </a:cxn>
                  <a:cxn ang="0">
                    <a:pos x="183" y="614"/>
                  </a:cxn>
                  <a:cxn ang="0">
                    <a:pos x="149" y="495"/>
                  </a:cxn>
                  <a:cxn ang="0">
                    <a:pos x="133" y="401"/>
                  </a:cxn>
                  <a:cxn ang="0">
                    <a:pos x="110" y="285"/>
                  </a:cxn>
                  <a:cxn ang="0">
                    <a:pos x="110" y="204"/>
                  </a:cxn>
                  <a:cxn ang="0">
                    <a:pos x="112" y="141"/>
                  </a:cxn>
                  <a:cxn ang="0">
                    <a:pos x="125" y="97"/>
                  </a:cxn>
                  <a:cxn ang="0">
                    <a:pos x="157" y="65"/>
                  </a:cxn>
                </a:cxnLst>
                <a:rect l="0" t="0" r="r" b="b"/>
                <a:pathLst>
                  <a:path w="283" h="687">
                    <a:moveTo>
                      <a:pt x="157" y="65"/>
                    </a:moveTo>
                    <a:lnTo>
                      <a:pt x="214" y="8"/>
                    </a:lnTo>
                    <a:lnTo>
                      <a:pt x="278" y="0"/>
                    </a:lnTo>
                    <a:lnTo>
                      <a:pt x="283" y="50"/>
                    </a:lnTo>
                    <a:lnTo>
                      <a:pt x="245" y="86"/>
                    </a:lnTo>
                    <a:lnTo>
                      <a:pt x="191" y="113"/>
                    </a:lnTo>
                    <a:lnTo>
                      <a:pt x="149" y="160"/>
                    </a:lnTo>
                    <a:lnTo>
                      <a:pt x="141" y="223"/>
                    </a:lnTo>
                    <a:lnTo>
                      <a:pt x="149" y="314"/>
                    </a:lnTo>
                    <a:lnTo>
                      <a:pt x="172" y="474"/>
                    </a:lnTo>
                    <a:lnTo>
                      <a:pt x="198" y="574"/>
                    </a:lnTo>
                    <a:lnTo>
                      <a:pt x="227" y="645"/>
                    </a:lnTo>
                    <a:lnTo>
                      <a:pt x="222" y="679"/>
                    </a:lnTo>
                    <a:lnTo>
                      <a:pt x="191" y="684"/>
                    </a:lnTo>
                    <a:lnTo>
                      <a:pt x="136" y="669"/>
                    </a:lnTo>
                    <a:lnTo>
                      <a:pt x="73" y="669"/>
                    </a:lnTo>
                    <a:lnTo>
                      <a:pt x="39" y="687"/>
                    </a:lnTo>
                    <a:lnTo>
                      <a:pt x="8" y="679"/>
                    </a:lnTo>
                    <a:lnTo>
                      <a:pt x="0" y="640"/>
                    </a:lnTo>
                    <a:lnTo>
                      <a:pt x="31" y="632"/>
                    </a:lnTo>
                    <a:lnTo>
                      <a:pt x="94" y="632"/>
                    </a:lnTo>
                    <a:lnTo>
                      <a:pt x="188" y="653"/>
                    </a:lnTo>
                    <a:lnTo>
                      <a:pt x="191" y="645"/>
                    </a:lnTo>
                    <a:lnTo>
                      <a:pt x="183" y="614"/>
                    </a:lnTo>
                    <a:lnTo>
                      <a:pt x="149" y="495"/>
                    </a:lnTo>
                    <a:lnTo>
                      <a:pt x="133" y="401"/>
                    </a:lnTo>
                    <a:lnTo>
                      <a:pt x="110" y="285"/>
                    </a:lnTo>
                    <a:lnTo>
                      <a:pt x="110" y="204"/>
                    </a:lnTo>
                    <a:lnTo>
                      <a:pt x="112" y="141"/>
                    </a:lnTo>
                    <a:lnTo>
                      <a:pt x="125" y="97"/>
                    </a:lnTo>
                    <a:lnTo>
                      <a:pt x="157" y="65"/>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47" name="Freeform 155"/>
              <p:cNvSpPr>
                <a:spLocks/>
              </p:cNvSpPr>
              <p:nvPr/>
            </p:nvSpPr>
            <p:spPr bwMode="auto">
              <a:xfrm>
                <a:off x="8969" y="13777"/>
                <a:ext cx="332" cy="370"/>
              </a:xfrm>
              <a:custGeom>
                <a:avLst/>
                <a:gdLst/>
                <a:ahLst/>
                <a:cxnLst>
                  <a:cxn ang="0">
                    <a:pos x="0" y="331"/>
                  </a:cxn>
                  <a:cxn ang="0">
                    <a:pos x="0" y="248"/>
                  </a:cxn>
                  <a:cxn ang="0">
                    <a:pos x="16" y="157"/>
                  </a:cxn>
                  <a:cxn ang="0">
                    <a:pos x="55" y="84"/>
                  </a:cxn>
                  <a:cxn ang="0">
                    <a:pos x="105" y="39"/>
                  </a:cxn>
                  <a:cxn ang="0">
                    <a:pos x="160" y="5"/>
                  </a:cxn>
                  <a:cxn ang="0">
                    <a:pos x="207" y="0"/>
                  </a:cxn>
                  <a:cxn ang="0">
                    <a:pos x="259" y="13"/>
                  </a:cxn>
                  <a:cxn ang="0">
                    <a:pos x="283" y="44"/>
                  </a:cxn>
                  <a:cxn ang="0">
                    <a:pos x="298" y="84"/>
                  </a:cxn>
                  <a:cxn ang="0">
                    <a:pos x="293" y="125"/>
                  </a:cxn>
                  <a:cxn ang="0">
                    <a:pos x="285" y="173"/>
                  </a:cxn>
                  <a:cxn ang="0">
                    <a:pos x="259" y="212"/>
                  </a:cxn>
                  <a:cxn ang="0">
                    <a:pos x="332" y="303"/>
                  </a:cxn>
                  <a:cxn ang="0">
                    <a:pos x="322" y="328"/>
                  </a:cxn>
                  <a:cxn ang="0">
                    <a:pos x="238" y="256"/>
                  </a:cxn>
                  <a:cxn ang="0">
                    <a:pos x="191" y="312"/>
                  </a:cxn>
                  <a:cxn ang="0">
                    <a:pos x="141" y="351"/>
                  </a:cxn>
                  <a:cxn ang="0">
                    <a:pos x="89" y="370"/>
                  </a:cxn>
                  <a:cxn ang="0">
                    <a:pos x="47" y="370"/>
                  </a:cxn>
                  <a:cxn ang="0">
                    <a:pos x="16" y="354"/>
                  </a:cxn>
                  <a:cxn ang="0">
                    <a:pos x="0" y="331"/>
                  </a:cxn>
                </a:cxnLst>
                <a:rect l="0" t="0" r="r" b="b"/>
                <a:pathLst>
                  <a:path w="332" h="370">
                    <a:moveTo>
                      <a:pt x="0" y="331"/>
                    </a:moveTo>
                    <a:lnTo>
                      <a:pt x="0" y="248"/>
                    </a:lnTo>
                    <a:lnTo>
                      <a:pt x="16" y="157"/>
                    </a:lnTo>
                    <a:lnTo>
                      <a:pt x="55" y="84"/>
                    </a:lnTo>
                    <a:lnTo>
                      <a:pt x="105" y="39"/>
                    </a:lnTo>
                    <a:lnTo>
                      <a:pt x="160" y="5"/>
                    </a:lnTo>
                    <a:lnTo>
                      <a:pt x="207" y="0"/>
                    </a:lnTo>
                    <a:lnTo>
                      <a:pt x="259" y="13"/>
                    </a:lnTo>
                    <a:lnTo>
                      <a:pt x="283" y="44"/>
                    </a:lnTo>
                    <a:lnTo>
                      <a:pt x="298" y="84"/>
                    </a:lnTo>
                    <a:lnTo>
                      <a:pt x="293" y="125"/>
                    </a:lnTo>
                    <a:lnTo>
                      <a:pt x="285" y="173"/>
                    </a:lnTo>
                    <a:lnTo>
                      <a:pt x="259" y="212"/>
                    </a:lnTo>
                    <a:lnTo>
                      <a:pt x="332" y="303"/>
                    </a:lnTo>
                    <a:lnTo>
                      <a:pt x="322" y="328"/>
                    </a:lnTo>
                    <a:lnTo>
                      <a:pt x="238" y="256"/>
                    </a:lnTo>
                    <a:lnTo>
                      <a:pt x="191" y="312"/>
                    </a:lnTo>
                    <a:lnTo>
                      <a:pt x="141" y="351"/>
                    </a:lnTo>
                    <a:lnTo>
                      <a:pt x="89" y="370"/>
                    </a:lnTo>
                    <a:lnTo>
                      <a:pt x="47" y="370"/>
                    </a:lnTo>
                    <a:lnTo>
                      <a:pt x="16" y="354"/>
                    </a:lnTo>
                    <a:lnTo>
                      <a:pt x="0" y="33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grpSp>
        <p:pic>
          <p:nvPicPr>
            <p:cNvPr id="264348" name="Picture 156" descr="MCj03078450000[1]"/>
            <p:cNvPicPr>
              <a:picLocks noChangeAspect="1" noChangeArrowheads="1"/>
            </p:cNvPicPr>
            <p:nvPr/>
          </p:nvPicPr>
          <p:blipFill>
            <a:blip r:embed="rId3"/>
            <a:srcRect/>
            <a:stretch>
              <a:fillRect/>
            </a:stretch>
          </p:blipFill>
          <p:spPr bwMode="auto">
            <a:xfrm>
              <a:off x="9312" y="14304"/>
              <a:ext cx="576" cy="514"/>
            </a:xfrm>
            <a:prstGeom prst="rect">
              <a:avLst/>
            </a:prstGeom>
            <a:noFill/>
          </p:spPr>
        </p:pic>
        <p:grpSp>
          <p:nvGrpSpPr>
            <p:cNvPr id="4" name="Group 157"/>
            <p:cNvGrpSpPr>
              <a:grpSpLocks/>
            </p:cNvGrpSpPr>
            <p:nvPr/>
          </p:nvGrpSpPr>
          <p:grpSpPr bwMode="auto">
            <a:xfrm>
              <a:off x="9264" y="13440"/>
              <a:ext cx="202" cy="254"/>
              <a:chOff x="1739" y="18624"/>
              <a:chExt cx="202" cy="254"/>
            </a:xfrm>
          </p:grpSpPr>
          <p:sp>
            <p:nvSpPr>
              <p:cNvPr id="264350" name="Freeform 158"/>
              <p:cNvSpPr>
                <a:spLocks/>
              </p:cNvSpPr>
              <p:nvPr/>
            </p:nvSpPr>
            <p:spPr bwMode="auto">
              <a:xfrm>
                <a:off x="1778" y="18624"/>
                <a:ext cx="163" cy="185"/>
              </a:xfrm>
              <a:custGeom>
                <a:avLst/>
                <a:gdLst/>
                <a:ahLst/>
                <a:cxnLst>
                  <a:cxn ang="0">
                    <a:pos x="100" y="23"/>
                  </a:cxn>
                  <a:cxn ang="0">
                    <a:pos x="190" y="0"/>
                  </a:cxn>
                  <a:cxn ang="0">
                    <a:pos x="302" y="33"/>
                  </a:cxn>
                  <a:cxn ang="0">
                    <a:pos x="325" y="112"/>
                  </a:cxn>
                  <a:cxn ang="0">
                    <a:pos x="314" y="214"/>
                  </a:cxn>
                  <a:cxn ang="0">
                    <a:pos x="258" y="279"/>
                  </a:cxn>
                  <a:cxn ang="0">
                    <a:pos x="179" y="291"/>
                  </a:cxn>
                  <a:cxn ang="0">
                    <a:pos x="100" y="291"/>
                  </a:cxn>
                  <a:cxn ang="0">
                    <a:pos x="65" y="325"/>
                  </a:cxn>
                  <a:cxn ang="0">
                    <a:pos x="65" y="347"/>
                  </a:cxn>
                  <a:cxn ang="0">
                    <a:pos x="44" y="370"/>
                  </a:cxn>
                  <a:cxn ang="0">
                    <a:pos x="0" y="358"/>
                  </a:cxn>
                  <a:cxn ang="0">
                    <a:pos x="9" y="302"/>
                  </a:cxn>
                  <a:cxn ang="0">
                    <a:pos x="44" y="258"/>
                  </a:cxn>
                  <a:cxn ang="0">
                    <a:pos x="111" y="223"/>
                  </a:cxn>
                  <a:cxn ang="0">
                    <a:pos x="179" y="235"/>
                  </a:cxn>
                  <a:cxn ang="0">
                    <a:pos x="235" y="223"/>
                  </a:cxn>
                  <a:cxn ang="0">
                    <a:pos x="267" y="168"/>
                  </a:cxn>
                  <a:cxn ang="0">
                    <a:pos x="267" y="100"/>
                  </a:cxn>
                  <a:cxn ang="0">
                    <a:pos x="235" y="67"/>
                  </a:cxn>
                  <a:cxn ang="0">
                    <a:pos x="190" y="67"/>
                  </a:cxn>
                  <a:cxn ang="0">
                    <a:pos x="144" y="79"/>
                  </a:cxn>
                  <a:cxn ang="0">
                    <a:pos x="111" y="100"/>
                  </a:cxn>
                  <a:cxn ang="0">
                    <a:pos x="77" y="79"/>
                  </a:cxn>
                  <a:cxn ang="0">
                    <a:pos x="100" y="23"/>
                  </a:cxn>
                </a:cxnLst>
                <a:rect l="0" t="0" r="r" b="b"/>
                <a:pathLst>
                  <a:path w="325" h="370">
                    <a:moveTo>
                      <a:pt x="100" y="23"/>
                    </a:moveTo>
                    <a:lnTo>
                      <a:pt x="190" y="0"/>
                    </a:lnTo>
                    <a:lnTo>
                      <a:pt x="302" y="33"/>
                    </a:lnTo>
                    <a:lnTo>
                      <a:pt x="325" y="112"/>
                    </a:lnTo>
                    <a:lnTo>
                      <a:pt x="314" y="214"/>
                    </a:lnTo>
                    <a:lnTo>
                      <a:pt x="258" y="279"/>
                    </a:lnTo>
                    <a:lnTo>
                      <a:pt x="179" y="291"/>
                    </a:lnTo>
                    <a:lnTo>
                      <a:pt x="100" y="291"/>
                    </a:lnTo>
                    <a:lnTo>
                      <a:pt x="65" y="325"/>
                    </a:lnTo>
                    <a:lnTo>
                      <a:pt x="65" y="347"/>
                    </a:lnTo>
                    <a:lnTo>
                      <a:pt x="44" y="370"/>
                    </a:lnTo>
                    <a:lnTo>
                      <a:pt x="0" y="358"/>
                    </a:lnTo>
                    <a:lnTo>
                      <a:pt x="9" y="302"/>
                    </a:lnTo>
                    <a:lnTo>
                      <a:pt x="44" y="258"/>
                    </a:lnTo>
                    <a:lnTo>
                      <a:pt x="111" y="223"/>
                    </a:lnTo>
                    <a:lnTo>
                      <a:pt x="179" y="235"/>
                    </a:lnTo>
                    <a:lnTo>
                      <a:pt x="235" y="223"/>
                    </a:lnTo>
                    <a:lnTo>
                      <a:pt x="267" y="168"/>
                    </a:lnTo>
                    <a:lnTo>
                      <a:pt x="267" y="100"/>
                    </a:lnTo>
                    <a:lnTo>
                      <a:pt x="235" y="67"/>
                    </a:lnTo>
                    <a:lnTo>
                      <a:pt x="190" y="67"/>
                    </a:lnTo>
                    <a:lnTo>
                      <a:pt x="144" y="79"/>
                    </a:lnTo>
                    <a:lnTo>
                      <a:pt x="111" y="100"/>
                    </a:lnTo>
                    <a:lnTo>
                      <a:pt x="77" y="79"/>
                    </a:lnTo>
                    <a:lnTo>
                      <a:pt x="100" y="23"/>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51" name="Oval 159"/>
              <p:cNvSpPr>
                <a:spLocks noChangeArrowheads="1"/>
              </p:cNvSpPr>
              <p:nvPr/>
            </p:nvSpPr>
            <p:spPr bwMode="auto">
              <a:xfrm>
                <a:off x="1739" y="18832"/>
                <a:ext cx="47" cy="46"/>
              </a:xfrm>
              <a:prstGeom prst="ellipse">
                <a:avLst/>
              </a:pr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grpSp>
      </p:grpSp>
      <p:sp>
        <p:nvSpPr>
          <p:cNvPr id="264353" name="Text Box 161"/>
          <p:cNvSpPr txBox="1">
            <a:spLocks noChangeArrowheads="1"/>
          </p:cNvSpPr>
          <p:nvPr/>
        </p:nvSpPr>
        <p:spPr bwMode="auto">
          <a:xfrm>
            <a:off x="457200" y="3071664"/>
            <a:ext cx="1120775" cy="152400"/>
          </a:xfrm>
          <a:prstGeom prst="rect">
            <a:avLst/>
          </a:prstGeom>
          <a:noFill/>
          <a:ln w="9525">
            <a:noFill/>
            <a:miter lim="800000"/>
            <a:headEnd/>
            <a:tailEnd/>
          </a:ln>
          <a:effectLst/>
        </p:spPr>
        <p:txBody>
          <a:bodyPr>
            <a:prstTxWarp prst="textNoShape">
              <a:avLst/>
            </a:prstTxWarp>
          </a:bodyPr>
          <a:lstStyle/>
          <a:p>
            <a:pPr defTabSz="3762375" eaLnBrk="1" hangingPunct="1">
              <a:lnSpc>
                <a:spcPct val="100000"/>
              </a:lnSpc>
              <a:spcBef>
                <a:spcPct val="50000"/>
              </a:spcBef>
              <a:buClrTx/>
              <a:buSzTx/>
              <a:buFontTx/>
              <a:buNone/>
            </a:pPr>
            <a:r>
              <a:rPr lang="en-US" sz="1800" dirty="0">
                <a:solidFill>
                  <a:schemeClr val="tx1"/>
                </a:solidFill>
                <a:latin typeface="Helvetica Neue"/>
                <a:cs typeface="Helvetica Neue"/>
              </a:rPr>
              <a:t>Getting keys</a:t>
            </a:r>
          </a:p>
        </p:txBody>
      </p:sp>
      <p:sp>
        <p:nvSpPr>
          <p:cNvPr id="264354" name="Line 162"/>
          <p:cNvSpPr>
            <a:spLocks noChangeShapeType="1"/>
          </p:cNvSpPr>
          <p:nvPr/>
        </p:nvSpPr>
        <p:spPr bwMode="auto">
          <a:xfrm>
            <a:off x="1120775" y="2676375"/>
            <a:ext cx="1020763" cy="0"/>
          </a:xfrm>
          <a:prstGeom prst="line">
            <a:avLst/>
          </a:prstGeom>
          <a:noFill/>
          <a:ln w="19050">
            <a:solidFill>
              <a:schemeClr val="tx1"/>
            </a:solidFill>
            <a:round/>
            <a:headEnd/>
            <a:tailEnd type="triangle" w="med" len="med"/>
          </a:ln>
          <a:effectLst/>
        </p:spPr>
        <p:txBody>
          <a:bodyPr>
            <a:prstTxWarp prst="textNoShape">
              <a:avLst/>
            </a:prstTxWarp>
          </a:bodyPr>
          <a:lstStyle/>
          <a:p>
            <a:endParaRPr lang="en-US">
              <a:latin typeface="Helvetica Neue"/>
              <a:cs typeface="Helvetica Neue"/>
            </a:endParaRPr>
          </a:p>
        </p:txBody>
      </p:sp>
      <p:sp>
        <p:nvSpPr>
          <p:cNvPr id="264356" name="Text Box 164"/>
          <p:cNvSpPr txBox="1">
            <a:spLocks noChangeArrowheads="1"/>
          </p:cNvSpPr>
          <p:nvPr/>
        </p:nvSpPr>
        <p:spPr bwMode="auto">
          <a:xfrm>
            <a:off x="1106488" y="2315480"/>
            <a:ext cx="950912" cy="366713"/>
          </a:xfrm>
          <a:prstGeom prst="rect">
            <a:avLst/>
          </a:prstGeom>
          <a:noFill/>
          <a:ln w="9525">
            <a:noFill/>
            <a:miter lim="800000"/>
            <a:headEnd/>
            <a:tailEnd/>
          </a:ln>
          <a:effectLst/>
        </p:spPr>
        <p:txBody>
          <a:bodyPr>
            <a:prstTxWarp prst="textNoShape">
              <a:avLst/>
            </a:prstTxWarp>
            <a:spAutoFit/>
          </a:bodyPr>
          <a:lstStyle/>
          <a:p>
            <a:pPr defTabSz="3762375" eaLnBrk="1" hangingPunct="1">
              <a:lnSpc>
                <a:spcPct val="100000"/>
              </a:lnSpc>
              <a:spcBef>
                <a:spcPct val="50000"/>
              </a:spcBef>
              <a:buClrTx/>
              <a:buSzTx/>
              <a:buFontTx/>
              <a:buNone/>
            </a:pPr>
            <a:r>
              <a:rPr lang="en-US" sz="1800" dirty="0">
                <a:solidFill>
                  <a:schemeClr val="tx1"/>
                </a:solidFill>
                <a:latin typeface="Helvetica Neue"/>
                <a:cs typeface="Helvetica Neue"/>
              </a:rPr>
              <a:t>3.6 sec</a:t>
            </a:r>
          </a:p>
        </p:txBody>
      </p:sp>
      <p:sp>
        <p:nvSpPr>
          <p:cNvPr id="264357" name="Line 165"/>
          <p:cNvSpPr>
            <a:spLocks noChangeShapeType="1"/>
          </p:cNvSpPr>
          <p:nvPr/>
        </p:nvSpPr>
        <p:spPr bwMode="auto">
          <a:xfrm>
            <a:off x="3160713" y="2676375"/>
            <a:ext cx="1517650" cy="0"/>
          </a:xfrm>
          <a:prstGeom prst="line">
            <a:avLst/>
          </a:prstGeom>
          <a:noFill/>
          <a:ln w="19050">
            <a:solidFill>
              <a:schemeClr val="tx1"/>
            </a:solidFill>
            <a:round/>
            <a:headEnd/>
            <a:tailEnd type="triangle" w="med" len="med"/>
          </a:ln>
          <a:effectLst/>
        </p:spPr>
        <p:txBody>
          <a:bodyPr>
            <a:prstTxWarp prst="textNoShape">
              <a:avLst/>
            </a:prstTxWarp>
          </a:bodyPr>
          <a:lstStyle/>
          <a:p>
            <a:endParaRPr lang="en-US">
              <a:latin typeface="Helvetica Neue"/>
              <a:cs typeface="Helvetica Neue"/>
            </a:endParaRPr>
          </a:p>
        </p:txBody>
      </p:sp>
      <p:sp>
        <p:nvSpPr>
          <p:cNvPr id="264358" name="Text Box 166"/>
          <p:cNvSpPr txBox="1">
            <a:spLocks noChangeArrowheads="1"/>
          </p:cNvSpPr>
          <p:nvPr/>
        </p:nvSpPr>
        <p:spPr bwMode="auto">
          <a:xfrm>
            <a:off x="3429000" y="2315480"/>
            <a:ext cx="1212850" cy="366713"/>
          </a:xfrm>
          <a:prstGeom prst="rect">
            <a:avLst/>
          </a:prstGeom>
          <a:noFill/>
          <a:ln w="9525">
            <a:noFill/>
            <a:miter lim="800000"/>
            <a:headEnd/>
            <a:tailEnd/>
          </a:ln>
          <a:effectLst/>
        </p:spPr>
        <p:txBody>
          <a:bodyPr>
            <a:prstTxWarp prst="textNoShape">
              <a:avLst/>
            </a:prstTxWarp>
            <a:spAutoFit/>
          </a:bodyPr>
          <a:lstStyle/>
          <a:p>
            <a:pPr defTabSz="3762375" eaLnBrk="1" hangingPunct="1">
              <a:lnSpc>
                <a:spcPct val="100000"/>
              </a:lnSpc>
              <a:spcBef>
                <a:spcPct val="50000"/>
              </a:spcBef>
              <a:buClrTx/>
              <a:buSzTx/>
              <a:buFontTx/>
              <a:buNone/>
            </a:pPr>
            <a:r>
              <a:rPr lang="en-US" sz="1800">
                <a:solidFill>
                  <a:schemeClr val="tx1"/>
                </a:solidFill>
                <a:latin typeface="Helvetica Neue"/>
                <a:cs typeface="Helvetica Neue"/>
              </a:rPr>
              <a:t>5.4 sec</a:t>
            </a:r>
          </a:p>
        </p:txBody>
      </p:sp>
      <p:sp>
        <p:nvSpPr>
          <p:cNvPr id="264383" name="Text Box 191"/>
          <p:cNvSpPr txBox="1">
            <a:spLocks noChangeArrowheads="1"/>
          </p:cNvSpPr>
          <p:nvPr/>
        </p:nvSpPr>
        <p:spPr bwMode="auto">
          <a:xfrm>
            <a:off x="2133600" y="3055788"/>
            <a:ext cx="990600" cy="204787"/>
          </a:xfrm>
          <a:prstGeom prst="rect">
            <a:avLst/>
          </a:prstGeom>
          <a:noFill/>
          <a:ln w="9525">
            <a:noFill/>
            <a:miter lim="800000"/>
            <a:headEnd/>
            <a:tailEnd/>
          </a:ln>
          <a:effectLst/>
        </p:spPr>
        <p:txBody>
          <a:bodyPr>
            <a:prstTxWarp prst="textNoShape">
              <a:avLst/>
            </a:prstTxWarp>
          </a:bodyPr>
          <a:lstStyle/>
          <a:p>
            <a:pPr defTabSz="3762375" eaLnBrk="1" hangingPunct="1">
              <a:lnSpc>
                <a:spcPct val="100000"/>
              </a:lnSpc>
              <a:spcBef>
                <a:spcPct val="50000"/>
              </a:spcBef>
              <a:buClrTx/>
              <a:buSzTx/>
              <a:buFontTx/>
              <a:buNone/>
            </a:pPr>
            <a:r>
              <a:rPr lang="en-US" sz="1800">
                <a:solidFill>
                  <a:schemeClr val="tx1"/>
                </a:solidFill>
                <a:latin typeface="Helvetica Neue"/>
                <a:cs typeface="Helvetica Neue"/>
              </a:rPr>
              <a:t>Stop in front of door</a:t>
            </a:r>
          </a:p>
        </p:txBody>
      </p:sp>
      <p:grpSp>
        <p:nvGrpSpPr>
          <p:cNvPr id="5" name="Group 192"/>
          <p:cNvGrpSpPr>
            <a:grpSpLocks/>
          </p:cNvGrpSpPr>
          <p:nvPr/>
        </p:nvGrpSpPr>
        <p:grpSpPr bwMode="auto">
          <a:xfrm flipH="1">
            <a:off x="2535238" y="2155675"/>
            <a:ext cx="530225" cy="885825"/>
            <a:chOff x="10800" y="5424"/>
            <a:chExt cx="1767" cy="3210"/>
          </a:xfrm>
        </p:grpSpPr>
        <p:sp>
          <p:nvSpPr>
            <p:cNvPr id="264385" name="Freeform 193"/>
            <p:cNvSpPr>
              <a:spLocks/>
            </p:cNvSpPr>
            <p:nvPr/>
          </p:nvSpPr>
          <p:spPr bwMode="auto">
            <a:xfrm>
              <a:off x="11046" y="5905"/>
              <a:ext cx="192" cy="2521"/>
            </a:xfrm>
            <a:custGeom>
              <a:avLst/>
              <a:gdLst/>
              <a:ahLst/>
              <a:cxnLst>
                <a:cxn ang="0">
                  <a:pos x="53" y="90"/>
                </a:cxn>
                <a:cxn ang="0">
                  <a:pos x="78" y="209"/>
                </a:cxn>
                <a:cxn ang="0">
                  <a:pos x="97" y="325"/>
                </a:cxn>
                <a:cxn ang="0">
                  <a:pos x="115" y="444"/>
                </a:cxn>
                <a:cxn ang="0">
                  <a:pos x="132" y="563"/>
                </a:cxn>
                <a:cxn ang="0">
                  <a:pos x="147" y="682"/>
                </a:cxn>
                <a:cxn ang="0">
                  <a:pos x="160" y="801"/>
                </a:cxn>
                <a:cxn ang="0">
                  <a:pos x="170" y="920"/>
                </a:cxn>
                <a:cxn ang="0">
                  <a:pos x="177" y="1042"/>
                </a:cxn>
                <a:cxn ang="0">
                  <a:pos x="185" y="1161"/>
                </a:cxn>
                <a:cxn ang="0">
                  <a:pos x="187" y="1279"/>
                </a:cxn>
                <a:cxn ang="0">
                  <a:pos x="190" y="1401"/>
                </a:cxn>
                <a:cxn ang="0">
                  <a:pos x="192" y="1523"/>
                </a:cxn>
                <a:cxn ang="0">
                  <a:pos x="192" y="1645"/>
                </a:cxn>
                <a:cxn ang="0">
                  <a:pos x="190" y="1766"/>
                </a:cxn>
                <a:cxn ang="0">
                  <a:pos x="187" y="1888"/>
                </a:cxn>
                <a:cxn ang="0">
                  <a:pos x="185" y="1945"/>
                </a:cxn>
                <a:cxn ang="0">
                  <a:pos x="185" y="1977"/>
                </a:cxn>
                <a:cxn ang="0">
                  <a:pos x="182" y="2010"/>
                </a:cxn>
                <a:cxn ang="0">
                  <a:pos x="182" y="2045"/>
                </a:cxn>
                <a:cxn ang="0">
                  <a:pos x="180" y="2077"/>
                </a:cxn>
                <a:cxn ang="0">
                  <a:pos x="177" y="2112"/>
                </a:cxn>
                <a:cxn ang="0">
                  <a:pos x="177" y="2145"/>
                </a:cxn>
                <a:cxn ang="0">
                  <a:pos x="175" y="2180"/>
                </a:cxn>
                <a:cxn ang="0">
                  <a:pos x="172" y="2212"/>
                </a:cxn>
                <a:cxn ang="0">
                  <a:pos x="170" y="2245"/>
                </a:cxn>
                <a:cxn ang="0">
                  <a:pos x="170" y="2280"/>
                </a:cxn>
                <a:cxn ang="0">
                  <a:pos x="167" y="2313"/>
                </a:cxn>
                <a:cxn ang="0">
                  <a:pos x="165" y="2345"/>
                </a:cxn>
                <a:cxn ang="0">
                  <a:pos x="162" y="2380"/>
                </a:cxn>
                <a:cxn ang="0">
                  <a:pos x="160" y="2413"/>
                </a:cxn>
                <a:cxn ang="0">
                  <a:pos x="160" y="2448"/>
                </a:cxn>
                <a:cxn ang="0">
                  <a:pos x="157" y="2467"/>
                </a:cxn>
                <a:cxn ang="0">
                  <a:pos x="150" y="2491"/>
                </a:cxn>
                <a:cxn ang="0">
                  <a:pos x="137" y="2510"/>
                </a:cxn>
                <a:cxn ang="0">
                  <a:pos x="117" y="2518"/>
                </a:cxn>
                <a:cxn ang="0">
                  <a:pos x="97" y="2521"/>
                </a:cxn>
                <a:cxn ang="0">
                  <a:pos x="78" y="2515"/>
                </a:cxn>
                <a:cxn ang="0">
                  <a:pos x="63" y="2499"/>
                </a:cxn>
                <a:cxn ang="0">
                  <a:pos x="50" y="2475"/>
                </a:cxn>
                <a:cxn ang="0">
                  <a:pos x="50" y="2456"/>
                </a:cxn>
                <a:cxn ang="0">
                  <a:pos x="48" y="2356"/>
                </a:cxn>
                <a:cxn ang="0">
                  <a:pos x="50" y="2221"/>
                </a:cxn>
                <a:cxn ang="0">
                  <a:pos x="55" y="2075"/>
                </a:cxn>
                <a:cxn ang="0">
                  <a:pos x="58" y="1920"/>
                </a:cxn>
                <a:cxn ang="0">
                  <a:pos x="65" y="1761"/>
                </a:cxn>
                <a:cxn ang="0">
                  <a:pos x="68" y="1599"/>
                </a:cxn>
                <a:cxn ang="0">
                  <a:pos x="73" y="1431"/>
                </a:cxn>
                <a:cxn ang="0">
                  <a:pos x="78" y="1261"/>
                </a:cxn>
                <a:cxn ang="0">
                  <a:pos x="78" y="1093"/>
                </a:cxn>
                <a:cxn ang="0">
                  <a:pos x="78" y="925"/>
                </a:cxn>
                <a:cxn ang="0">
                  <a:pos x="75" y="760"/>
                </a:cxn>
                <a:cxn ang="0">
                  <a:pos x="70" y="601"/>
                </a:cxn>
                <a:cxn ang="0">
                  <a:pos x="60" y="447"/>
                </a:cxn>
                <a:cxn ang="0">
                  <a:pos x="48" y="301"/>
                </a:cxn>
                <a:cxn ang="0">
                  <a:pos x="28" y="168"/>
                </a:cxn>
                <a:cxn ang="0">
                  <a:pos x="5" y="41"/>
                </a:cxn>
              </a:cxnLst>
              <a:rect l="0" t="0" r="r" b="b"/>
              <a:pathLst>
                <a:path w="192" h="2521">
                  <a:moveTo>
                    <a:pt x="33" y="0"/>
                  </a:moveTo>
                  <a:lnTo>
                    <a:pt x="40" y="30"/>
                  </a:lnTo>
                  <a:lnTo>
                    <a:pt x="48" y="60"/>
                  </a:lnTo>
                  <a:lnTo>
                    <a:pt x="53" y="90"/>
                  </a:lnTo>
                  <a:lnTo>
                    <a:pt x="58" y="119"/>
                  </a:lnTo>
                  <a:lnTo>
                    <a:pt x="65" y="149"/>
                  </a:lnTo>
                  <a:lnTo>
                    <a:pt x="70" y="179"/>
                  </a:lnTo>
                  <a:lnTo>
                    <a:pt x="78" y="209"/>
                  </a:lnTo>
                  <a:lnTo>
                    <a:pt x="83" y="238"/>
                  </a:lnTo>
                  <a:lnTo>
                    <a:pt x="87" y="268"/>
                  </a:lnTo>
                  <a:lnTo>
                    <a:pt x="92" y="295"/>
                  </a:lnTo>
                  <a:lnTo>
                    <a:pt x="97" y="325"/>
                  </a:lnTo>
                  <a:lnTo>
                    <a:pt x="102" y="355"/>
                  </a:lnTo>
                  <a:lnTo>
                    <a:pt x="107" y="384"/>
                  </a:lnTo>
                  <a:lnTo>
                    <a:pt x="112" y="414"/>
                  </a:lnTo>
                  <a:lnTo>
                    <a:pt x="115" y="444"/>
                  </a:lnTo>
                  <a:lnTo>
                    <a:pt x="122" y="474"/>
                  </a:lnTo>
                  <a:lnTo>
                    <a:pt x="125" y="503"/>
                  </a:lnTo>
                  <a:lnTo>
                    <a:pt x="130" y="533"/>
                  </a:lnTo>
                  <a:lnTo>
                    <a:pt x="132" y="563"/>
                  </a:lnTo>
                  <a:lnTo>
                    <a:pt x="137" y="593"/>
                  </a:lnTo>
                  <a:lnTo>
                    <a:pt x="140" y="622"/>
                  </a:lnTo>
                  <a:lnTo>
                    <a:pt x="142" y="652"/>
                  </a:lnTo>
                  <a:lnTo>
                    <a:pt x="147" y="682"/>
                  </a:lnTo>
                  <a:lnTo>
                    <a:pt x="150" y="712"/>
                  </a:lnTo>
                  <a:lnTo>
                    <a:pt x="155" y="741"/>
                  </a:lnTo>
                  <a:lnTo>
                    <a:pt x="157" y="771"/>
                  </a:lnTo>
                  <a:lnTo>
                    <a:pt x="160" y="801"/>
                  </a:lnTo>
                  <a:lnTo>
                    <a:pt x="162" y="831"/>
                  </a:lnTo>
                  <a:lnTo>
                    <a:pt x="165" y="860"/>
                  </a:lnTo>
                  <a:lnTo>
                    <a:pt x="167" y="890"/>
                  </a:lnTo>
                  <a:lnTo>
                    <a:pt x="170" y="920"/>
                  </a:lnTo>
                  <a:lnTo>
                    <a:pt x="172" y="952"/>
                  </a:lnTo>
                  <a:lnTo>
                    <a:pt x="175" y="979"/>
                  </a:lnTo>
                  <a:lnTo>
                    <a:pt x="175" y="1012"/>
                  </a:lnTo>
                  <a:lnTo>
                    <a:pt x="177" y="1042"/>
                  </a:lnTo>
                  <a:lnTo>
                    <a:pt x="180" y="1071"/>
                  </a:lnTo>
                  <a:lnTo>
                    <a:pt x="182" y="1101"/>
                  </a:lnTo>
                  <a:lnTo>
                    <a:pt x="182" y="1131"/>
                  </a:lnTo>
                  <a:lnTo>
                    <a:pt x="185" y="1161"/>
                  </a:lnTo>
                  <a:lnTo>
                    <a:pt x="185" y="1190"/>
                  </a:lnTo>
                  <a:lnTo>
                    <a:pt x="185" y="1220"/>
                  </a:lnTo>
                  <a:lnTo>
                    <a:pt x="187" y="1250"/>
                  </a:lnTo>
                  <a:lnTo>
                    <a:pt x="187" y="1279"/>
                  </a:lnTo>
                  <a:lnTo>
                    <a:pt x="187" y="1312"/>
                  </a:lnTo>
                  <a:lnTo>
                    <a:pt x="187" y="1342"/>
                  </a:lnTo>
                  <a:lnTo>
                    <a:pt x="190" y="1371"/>
                  </a:lnTo>
                  <a:lnTo>
                    <a:pt x="190" y="1401"/>
                  </a:lnTo>
                  <a:lnTo>
                    <a:pt x="192" y="1431"/>
                  </a:lnTo>
                  <a:lnTo>
                    <a:pt x="192" y="1461"/>
                  </a:lnTo>
                  <a:lnTo>
                    <a:pt x="192" y="1493"/>
                  </a:lnTo>
                  <a:lnTo>
                    <a:pt x="192" y="1523"/>
                  </a:lnTo>
                  <a:lnTo>
                    <a:pt x="192" y="1553"/>
                  </a:lnTo>
                  <a:lnTo>
                    <a:pt x="192" y="1582"/>
                  </a:lnTo>
                  <a:lnTo>
                    <a:pt x="192" y="1612"/>
                  </a:lnTo>
                  <a:lnTo>
                    <a:pt x="192" y="1645"/>
                  </a:lnTo>
                  <a:lnTo>
                    <a:pt x="192" y="1674"/>
                  </a:lnTo>
                  <a:lnTo>
                    <a:pt x="192" y="1704"/>
                  </a:lnTo>
                  <a:lnTo>
                    <a:pt x="190" y="1737"/>
                  </a:lnTo>
                  <a:lnTo>
                    <a:pt x="190" y="1766"/>
                  </a:lnTo>
                  <a:lnTo>
                    <a:pt x="190" y="1796"/>
                  </a:lnTo>
                  <a:lnTo>
                    <a:pt x="187" y="1828"/>
                  </a:lnTo>
                  <a:lnTo>
                    <a:pt x="187" y="1858"/>
                  </a:lnTo>
                  <a:lnTo>
                    <a:pt x="187" y="1888"/>
                  </a:lnTo>
                  <a:lnTo>
                    <a:pt x="187" y="1920"/>
                  </a:lnTo>
                  <a:lnTo>
                    <a:pt x="185" y="1929"/>
                  </a:lnTo>
                  <a:lnTo>
                    <a:pt x="185" y="1937"/>
                  </a:lnTo>
                  <a:lnTo>
                    <a:pt x="185" y="1945"/>
                  </a:lnTo>
                  <a:lnTo>
                    <a:pt x="185" y="1953"/>
                  </a:lnTo>
                  <a:lnTo>
                    <a:pt x="185" y="1961"/>
                  </a:lnTo>
                  <a:lnTo>
                    <a:pt x="185" y="1969"/>
                  </a:lnTo>
                  <a:lnTo>
                    <a:pt x="185" y="1977"/>
                  </a:lnTo>
                  <a:lnTo>
                    <a:pt x="185" y="1988"/>
                  </a:lnTo>
                  <a:lnTo>
                    <a:pt x="185" y="1996"/>
                  </a:lnTo>
                  <a:lnTo>
                    <a:pt x="185" y="2002"/>
                  </a:lnTo>
                  <a:lnTo>
                    <a:pt x="182" y="2010"/>
                  </a:lnTo>
                  <a:lnTo>
                    <a:pt x="182" y="2020"/>
                  </a:lnTo>
                  <a:lnTo>
                    <a:pt x="182" y="2029"/>
                  </a:lnTo>
                  <a:lnTo>
                    <a:pt x="182" y="2037"/>
                  </a:lnTo>
                  <a:lnTo>
                    <a:pt x="182" y="2045"/>
                  </a:lnTo>
                  <a:lnTo>
                    <a:pt x="182" y="2053"/>
                  </a:lnTo>
                  <a:lnTo>
                    <a:pt x="182" y="2061"/>
                  </a:lnTo>
                  <a:lnTo>
                    <a:pt x="180" y="2069"/>
                  </a:lnTo>
                  <a:lnTo>
                    <a:pt x="180" y="2077"/>
                  </a:lnTo>
                  <a:lnTo>
                    <a:pt x="180" y="2085"/>
                  </a:lnTo>
                  <a:lnTo>
                    <a:pt x="177" y="2096"/>
                  </a:lnTo>
                  <a:lnTo>
                    <a:pt x="177" y="2102"/>
                  </a:lnTo>
                  <a:lnTo>
                    <a:pt x="177" y="2112"/>
                  </a:lnTo>
                  <a:lnTo>
                    <a:pt x="177" y="2121"/>
                  </a:lnTo>
                  <a:lnTo>
                    <a:pt x="177" y="2129"/>
                  </a:lnTo>
                  <a:lnTo>
                    <a:pt x="177" y="2137"/>
                  </a:lnTo>
                  <a:lnTo>
                    <a:pt x="177" y="2145"/>
                  </a:lnTo>
                  <a:lnTo>
                    <a:pt x="177" y="2153"/>
                  </a:lnTo>
                  <a:lnTo>
                    <a:pt x="175" y="2161"/>
                  </a:lnTo>
                  <a:lnTo>
                    <a:pt x="175" y="2169"/>
                  </a:lnTo>
                  <a:lnTo>
                    <a:pt x="175" y="2180"/>
                  </a:lnTo>
                  <a:lnTo>
                    <a:pt x="175" y="2188"/>
                  </a:lnTo>
                  <a:lnTo>
                    <a:pt x="175" y="2196"/>
                  </a:lnTo>
                  <a:lnTo>
                    <a:pt x="175" y="2204"/>
                  </a:lnTo>
                  <a:lnTo>
                    <a:pt x="172" y="2212"/>
                  </a:lnTo>
                  <a:lnTo>
                    <a:pt x="172" y="2221"/>
                  </a:lnTo>
                  <a:lnTo>
                    <a:pt x="172" y="2229"/>
                  </a:lnTo>
                  <a:lnTo>
                    <a:pt x="170" y="2237"/>
                  </a:lnTo>
                  <a:lnTo>
                    <a:pt x="170" y="2245"/>
                  </a:lnTo>
                  <a:lnTo>
                    <a:pt x="170" y="2256"/>
                  </a:lnTo>
                  <a:lnTo>
                    <a:pt x="170" y="2261"/>
                  </a:lnTo>
                  <a:lnTo>
                    <a:pt x="170" y="2269"/>
                  </a:lnTo>
                  <a:lnTo>
                    <a:pt x="170" y="2280"/>
                  </a:lnTo>
                  <a:lnTo>
                    <a:pt x="170" y="2288"/>
                  </a:lnTo>
                  <a:lnTo>
                    <a:pt x="167" y="2296"/>
                  </a:lnTo>
                  <a:lnTo>
                    <a:pt x="167" y="2304"/>
                  </a:lnTo>
                  <a:lnTo>
                    <a:pt x="167" y="2313"/>
                  </a:lnTo>
                  <a:lnTo>
                    <a:pt x="167" y="2321"/>
                  </a:lnTo>
                  <a:lnTo>
                    <a:pt x="167" y="2329"/>
                  </a:lnTo>
                  <a:lnTo>
                    <a:pt x="165" y="2337"/>
                  </a:lnTo>
                  <a:lnTo>
                    <a:pt x="165" y="2345"/>
                  </a:lnTo>
                  <a:lnTo>
                    <a:pt x="165" y="2356"/>
                  </a:lnTo>
                  <a:lnTo>
                    <a:pt x="165" y="2361"/>
                  </a:lnTo>
                  <a:lnTo>
                    <a:pt x="165" y="2372"/>
                  </a:lnTo>
                  <a:lnTo>
                    <a:pt x="162" y="2380"/>
                  </a:lnTo>
                  <a:lnTo>
                    <a:pt x="162" y="2388"/>
                  </a:lnTo>
                  <a:lnTo>
                    <a:pt x="162" y="2396"/>
                  </a:lnTo>
                  <a:lnTo>
                    <a:pt x="162" y="2404"/>
                  </a:lnTo>
                  <a:lnTo>
                    <a:pt x="160" y="2413"/>
                  </a:lnTo>
                  <a:lnTo>
                    <a:pt x="160" y="2421"/>
                  </a:lnTo>
                  <a:lnTo>
                    <a:pt x="160" y="2429"/>
                  </a:lnTo>
                  <a:lnTo>
                    <a:pt x="160" y="2437"/>
                  </a:lnTo>
                  <a:lnTo>
                    <a:pt x="160" y="2448"/>
                  </a:lnTo>
                  <a:lnTo>
                    <a:pt x="160" y="2456"/>
                  </a:lnTo>
                  <a:lnTo>
                    <a:pt x="160" y="2459"/>
                  </a:lnTo>
                  <a:lnTo>
                    <a:pt x="157" y="2464"/>
                  </a:lnTo>
                  <a:lnTo>
                    <a:pt x="157" y="2467"/>
                  </a:lnTo>
                  <a:lnTo>
                    <a:pt x="157" y="2472"/>
                  </a:lnTo>
                  <a:lnTo>
                    <a:pt x="155" y="2478"/>
                  </a:lnTo>
                  <a:lnTo>
                    <a:pt x="155" y="2486"/>
                  </a:lnTo>
                  <a:lnTo>
                    <a:pt x="150" y="2491"/>
                  </a:lnTo>
                  <a:lnTo>
                    <a:pt x="147" y="2496"/>
                  </a:lnTo>
                  <a:lnTo>
                    <a:pt x="142" y="2502"/>
                  </a:lnTo>
                  <a:lnTo>
                    <a:pt x="140" y="2507"/>
                  </a:lnTo>
                  <a:lnTo>
                    <a:pt x="137" y="2510"/>
                  </a:lnTo>
                  <a:lnTo>
                    <a:pt x="132" y="2513"/>
                  </a:lnTo>
                  <a:lnTo>
                    <a:pt x="127" y="2515"/>
                  </a:lnTo>
                  <a:lnTo>
                    <a:pt x="122" y="2518"/>
                  </a:lnTo>
                  <a:lnTo>
                    <a:pt x="117" y="2518"/>
                  </a:lnTo>
                  <a:lnTo>
                    <a:pt x="112" y="2521"/>
                  </a:lnTo>
                  <a:lnTo>
                    <a:pt x="107" y="2521"/>
                  </a:lnTo>
                  <a:lnTo>
                    <a:pt x="102" y="2521"/>
                  </a:lnTo>
                  <a:lnTo>
                    <a:pt x="97" y="2521"/>
                  </a:lnTo>
                  <a:lnTo>
                    <a:pt x="92" y="2521"/>
                  </a:lnTo>
                  <a:lnTo>
                    <a:pt x="87" y="2518"/>
                  </a:lnTo>
                  <a:lnTo>
                    <a:pt x="83" y="2518"/>
                  </a:lnTo>
                  <a:lnTo>
                    <a:pt x="78" y="2515"/>
                  </a:lnTo>
                  <a:lnTo>
                    <a:pt x="73" y="2510"/>
                  </a:lnTo>
                  <a:lnTo>
                    <a:pt x="70" y="2507"/>
                  </a:lnTo>
                  <a:lnTo>
                    <a:pt x="65" y="2505"/>
                  </a:lnTo>
                  <a:lnTo>
                    <a:pt x="63" y="2499"/>
                  </a:lnTo>
                  <a:lnTo>
                    <a:pt x="58" y="2494"/>
                  </a:lnTo>
                  <a:lnTo>
                    <a:pt x="55" y="2488"/>
                  </a:lnTo>
                  <a:lnTo>
                    <a:pt x="55" y="2480"/>
                  </a:lnTo>
                  <a:lnTo>
                    <a:pt x="50" y="2475"/>
                  </a:lnTo>
                  <a:lnTo>
                    <a:pt x="50" y="2467"/>
                  </a:lnTo>
                  <a:lnTo>
                    <a:pt x="50" y="2464"/>
                  </a:lnTo>
                  <a:lnTo>
                    <a:pt x="50" y="2459"/>
                  </a:lnTo>
                  <a:lnTo>
                    <a:pt x="50" y="2456"/>
                  </a:lnTo>
                  <a:lnTo>
                    <a:pt x="50" y="2450"/>
                  </a:lnTo>
                  <a:lnTo>
                    <a:pt x="48" y="2421"/>
                  </a:lnTo>
                  <a:lnTo>
                    <a:pt x="48" y="2388"/>
                  </a:lnTo>
                  <a:lnTo>
                    <a:pt x="48" y="2356"/>
                  </a:lnTo>
                  <a:lnTo>
                    <a:pt x="50" y="2323"/>
                  </a:lnTo>
                  <a:lnTo>
                    <a:pt x="50" y="2288"/>
                  </a:lnTo>
                  <a:lnTo>
                    <a:pt x="50" y="2256"/>
                  </a:lnTo>
                  <a:lnTo>
                    <a:pt x="50" y="2221"/>
                  </a:lnTo>
                  <a:lnTo>
                    <a:pt x="53" y="2185"/>
                  </a:lnTo>
                  <a:lnTo>
                    <a:pt x="53" y="2150"/>
                  </a:lnTo>
                  <a:lnTo>
                    <a:pt x="55" y="2112"/>
                  </a:lnTo>
                  <a:lnTo>
                    <a:pt x="55" y="2075"/>
                  </a:lnTo>
                  <a:lnTo>
                    <a:pt x="55" y="2039"/>
                  </a:lnTo>
                  <a:lnTo>
                    <a:pt x="55" y="1999"/>
                  </a:lnTo>
                  <a:lnTo>
                    <a:pt x="58" y="1961"/>
                  </a:lnTo>
                  <a:lnTo>
                    <a:pt x="58" y="1920"/>
                  </a:lnTo>
                  <a:lnTo>
                    <a:pt x="63" y="1883"/>
                  </a:lnTo>
                  <a:lnTo>
                    <a:pt x="63" y="1842"/>
                  </a:lnTo>
                  <a:lnTo>
                    <a:pt x="63" y="1801"/>
                  </a:lnTo>
                  <a:lnTo>
                    <a:pt x="65" y="1761"/>
                  </a:lnTo>
                  <a:lnTo>
                    <a:pt x="65" y="1720"/>
                  </a:lnTo>
                  <a:lnTo>
                    <a:pt x="65" y="1680"/>
                  </a:lnTo>
                  <a:lnTo>
                    <a:pt x="68" y="1639"/>
                  </a:lnTo>
                  <a:lnTo>
                    <a:pt x="68" y="1599"/>
                  </a:lnTo>
                  <a:lnTo>
                    <a:pt x="70" y="1558"/>
                  </a:lnTo>
                  <a:lnTo>
                    <a:pt x="70" y="1515"/>
                  </a:lnTo>
                  <a:lnTo>
                    <a:pt x="73" y="1472"/>
                  </a:lnTo>
                  <a:lnTo>
                    <a:pt x="73" y="1431"/>
                  </a:lnTo>
                  <a:lnTo>
                    <a:pt x="75" y="1388"/>
                  </a:lnTo>
                  <a:lnTo>
                    <a:pt x="75" y="1347"/>
                  </a:lnTo>
                  <a:lnTo>
                    <a:pt x="75" y="1304"/>
                  </a:lnTo>
                  <a:lnTo>
                    <a:pt x="78" y="1261"/>
                  </a:lnTo>
                  <a:lnTo>
                    <a:pt x="78" y="1220"/>
                  </a:lnTo>
                  <a:lnTo>
                    <a:pt x="78" y="1177"/>
                  </a:lnTo>
                  <a:lnTo>
                    <a:pt x="78" y="1133"/>
                  </a:lnTo>
                  <a:lnTo>
                    <a:pt x="78" y="1093"/>
                  </a:lnTo>
                  <a:lnTo>
                    <a:pt x="78" y="1050"/>
                  </a:lnTo>
                  <a:lnTo>
                    <a:pt x="78" y="1009"/>
                  </a:lnTo>
                  <a:lnTo>
                    <a:pt x="78" y="969"/>
                  </a:lnTo>
                  <a:lnTo>
                    <a:pt x="78" y="925"/>
                  </a:lnTo>
                  <a:lnTo>
                    <a:pt x="78" y="885"/>
                  </a:lnTo>
                  <a:lnTo>
                    <a:pt x="78" y="841"/>
                  </a:lnTo>
                  <a:lnTo>
                    <a:pt x="75" y="801"/>
                  </a:lnTo>
                  <a:lnTo>
                    <a:pt x="75" y="760"/>
                  </a:lnTo>
                  <a:lnTo>
                    <a:pt x="75" y="720"/>
                  </a:lnTo>
                  <a:lnTo>
                    <a:pt x="73" y="679"/>
                  </a:lnTo>
                  <a:lnTo>
                    <a:pt x="73" y="641"/>
                  </a:lnTo>
                  <a:lnTo>
                    <a:pt x="70" y="601"/>
                  </a:lnTo>
                  <a:lnTo>
                    <a:pt x="68" y="563"/>
                  </a:lnTo>
                  <a:lnTo>
                    <a:pt x="65" y="522"/>
                  </a:lnTo>
                  <a:lnTo>
                    <a:pt x="63" y="484"/>
                  </a:lnTo>
                  <a:lnTo>
                    <a:pt x="60" y="447"/>
                  </a:lnTo>
                  <a:lnTo>
                    <a:pt x="58" y="411"/>
                  </a:lnTo>
                  <a:lnTo>
                    <a:pt x="55" y="374"/>
                  </a:lnTo>
                  <a:lnTo>
                    <a:pt x="50" y="338"/>
                  </a:lnTo>
                  <a:lnTo>
                    <a:pt x="48" y="301"/>
                  </a:lnTo>
                  <a:lnTo>
                    <a:pt x="43" y="268"/>
                  </a:lnTo>
                  <a:lnTo>
                    <a:pt x="38" y="233"/>
                  </a:lnTo>
                  <a:lnTo>
                    <a:pt x="33" y="200"/>
                  </a:lnTo>
                  <a:lnTo>
                    <a:pt x="28" y="168"/>
                  </a:lnTo>
                  <a:lnTo>
                    <a:pt x="23" y="133"/>
                  </a:lnTo>
                  <a:lnTo>
                    <a:pt x="18" y="103"/>
                  </a:lnTo>
                  <a:lnTo>
                    <a:pt x="10" y="71"/>
                  </a:lnTo>
                  <a:lnTo>
                    <a:pt x="5" y="41"/>
                  </a:lnTo>
                  <a:lnTo>
                    <a:pt x="0" y="14"/>
                  </a:lnTo>
                  <a:lnTo>
                    <a:pt x="33" y="0"/>
                  </a:lnTo>
                  <a:lnTo>
                    <a:pt x="33" y="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86" name="Freeform 194"/>
            <p:cNvSpPr>
              <a:spLocks/>
            </p:cNvSpPr>
            <p:nvPr/>
          </p:nvSpPr>
          <p:spPr bwMode="auto">
            <a:xfrm>
              <a:off x="12333" y="5727"/>
              <a:ext cx="234" cy="2582"/>
            </a:xfrm>
            <a:custGeom>
              <a:avLst/>
              <a:gdLst/>
              <a:ahLst/>
              <a:cxnLst>
                <a:cxn ang="0">
                  <a:pos x="219" y="141"/>
                </a:cxn>
                <a:cxn ang="0">
                  <a:pos x="204" y="262"/>
                </a:cxn>
                <a:cxn ang="0">
                  <a:pos x="194" y="376"/>
                </a:cxn>
                <a:cxn ang="0">
                  <a:pos x="184" y="487"/>
                </a:cxn>
                <a:cxn ang="0">
                  <a:pos x="179" y="592"/>
                </a:cxn>
                <a:cxn ang="0">
                  <a:pos x="174" y="692"/>
                </a:cxn>
                <a:cxn ang="0">
                  <a:pos x="169" y="798"/>
                </a:cxn>
                <a:cxn ang="0">
                  <a:pos x="167" y="898"/>
                </a:cxn>
                <a:cxn ang="0">
                  <a:pos x="164" y="1006"/>
                </a:cxn>
                <a:cxn ang="0">
                  <a:pos x="159" y="1111"/>
                </a:cxn>
                <a:cxn ang="0">
                  <a:pos x="154" y="1225"/>
                </a:cxn>
                <a:cxn ang="0">
                  <a:pos x="149" y="1347"/>
                </a:cxn>
                <a:cxn ang="0">
                  <a:pos x="142" y="1474"/>
                </a:cxn>
                <a:cxn ang="0">
                  <a:pos x="137" y="1568"/>
                </a:cxn>
                <a:cxn ang="0">
                  <a:pos x="129" y="1660"/>
                </a:cxn>
                <a:cxn ang="0">
                  <a:pos x="120" y="1747"/>
                </a:cxn>
                <a:cxn ang="0">
                  <a:pos x="112" y="1828"/>
                </a:cxn>
                <a:cxn ang="0">
                  <a:pos x="102" y="1906"/>
                </a:cxn>
                <a:cxn ang="0">
                  <a:pos x="92" y="1988"/>
                </a:cxn>
                <a:cxn ang="0">
                  <a:pos x="85" y="2066"/>
                </a:cxn>
                <a:cxn ang="0">
                  <a:pos x="77" y="2144"/>
                </a:cxn>
                <a:cxn ang="0">
                  <a:pos x="67" y="2223"/>
                </a:cxn>
                <a:cxn ang="0">
                  <a:pos x="62" y="2307"/>
                </a:cxn>
                <a:cxn ang="0">
                  <a:pos x="57" y="2393"/>
                </a:cxn>
                <a:cxn ang="0">
                  <a:pos x="55" y="2485"/>
                </a:cxn>
                <a:cxn ang="0">
                  <a:pos x="55" y="2566"/>
                </a:cxn>
                <a:cxn ang="0">
                  <a:pos x="37" y="2582"/>
                </a:cxn>
                <a:cxn ang="0">
                  <a:pos x="20" y="2566"/>
                </a:cxn>
                <a:cxn ang="0">
                  <a:pos x="20" y="2485"/>
                </a:cxn>
                <a:cxn ang="0">
                  <a:pos x="17" y="2390"/>
                </a:cxn>
                <a:cxn ang="0">
                  <a:pos x="17" y="2304"/>
                </a:cxn>
                <a:cxn ang="0">
                  <a:pos x="13" y="2220"/>
                </a:cxn>
                <a:cxn ang="0">
                  <a:pos x="10" y="2139"/>
                </a:cxn>
                <a:cxn ang="0">
                  <a:pos x="8" y="2058"/>
                </a:cxn>
                <a:cxn ang="0">
                  <a:pos x="3" y="1979"/>
                </a:cxn>
                <a:cxn ang="0">
                  <a:pos x="3" y="1901"/>
                </a:cxn>
                <a:cxn ang="0">
                  <a:pos x="0" y="1820"/>
                </a:cxn>
                <a:cxn ang="0">
                  <a:pos x="0" y="1736"/>
                </a:cxn>
                <a:cxn ang="0">
                  <a:pos x="3" y="1650"/>
                </a:cxn>
                <a:cxn ang="0">
                  <a:pos x="5" y="1558"/>
                </a:cxn>
                <a:cxn ang="0">
                  <a:pos x="10" y="1463"/>
                </a:cxn>
                <a:cxn ang="0">
                  <a:pos x="17" y="1333"/>
                </a:cxn>
                <a:cxn ang="0">
                  <a:pos x="27" y="1214"/>
                </a:cxn>
                <a:cxn ang="0">
                  <a:pos x="37" y="1101"/>
                </a:cxn>
                <a:cxn ang="0">
                  <a:pos x="47" y="995"/>
                </a:cxn>
                <a:cxn ang="0">
                  <a:pos x="57" y="887"/>
                </a:cxn>
                <a:cxn ang="0">
                  <a:pos x="70" y="787"/>
                </a:cxn>
                <a:cxn ang="0">
                  <a:pos x="82" y="681"/>
                </a:cxn>
                <a:cxn ang="0">
                  <a:pos x="95" y="581"/>
                </a:cxn>
                <a:cxn ang="0">
                  <a:pos x="110" y="476"/>
                </a:cxn>
                <a:cxn ang="0">
                  <a:pos x="124" y="365"/>
                </a:cxn>
                <a:cxn ang="0">
                  <a:pos x="139" y="251"/>
                </a:cxn>
                <a:cxn ang="0">
                  <a:pos x="159" y="130"/>
                </a:cxn>
                <a:cxn ang="0">
                  <a:pos x="174" y="24"/>
                </a:cxn>
                <a:cxn ang="0">
                  <a:pos x="187" y="3"/>
                </a:cxn>
                <a:cxn ang="0">
                  <a:pos x="214" y="0"/>
                </a:cxn>
                <a:cxn ang="0">
                  <a:pos x="232" y="24"/>
                </a:cxn>
                <a:cxn ang="0">
                  <a:pos x="234" y="40"/>
                </a:cxn>
              </a:cxnLst>
              <a:rect l="0" t="0" r="r" b="b"/>
              <a:pathLst>
                <a:path w="234" h="2582">
                  <a:moveTo>
                    <a:pt x="234" y="40"/>
                  </a:moveTo>
                  <a:lnTo>
                    <a:pt x="229" y="65"/>
                  </a:lnTo>
                  <a:lnTo>
                    <a:pt x="224" y="92"/>
                  </a:lnTo>
                  <a:lnTo>
                    <a:pt x="222" y="116"/>
                  </a:lnTo>
                  <a:lnTo>
                    <a:pt x="219" y="141"/>
                  </a:lnTo>
                  <a:lnTo>
                    <a:pt x="214" y="168"/>
                  </a:lnTo>
                  <a:lnTo>
                    <a:pt x="214" y="189"/>
                  </a:lnTo>
                  <a:lnTo>
                    <a:pt x="209" y="216"/>
                  </a:lnTo>
                  <a:lnTo>
                    <a:pt x="209" y="238"/>
                  </a:lnTo>
                  <a:lnTo>
                    <a:pt x="204" y="262"/>
                  </a:lnTo>
                  <a:lnTo>
                    <a:pt x="202" y="287"/>
                  </a:lnTo>
                  <a:lnTo>
                    <a:pt x="202" y="308"/>
                  </a:lnTo>
                  <a:lnTo>
                    <a:pt x="197" y="330"/>
                  </a:lnTo>
                  <a:lnTo>
                    <a:pt x="197" y="354"/>
                  </a:lnTo>
                  <a:lnTo>
                    <a:pt x="194" y="376"/>
                  </a:lnTo>
                  <a:lnTo>
                    <a:pt x="192" y="397"/>
                  </a:lnTo>
                  <a:lnTo>
                    <a:pt x="192" y="422"/>
                  </a:lnTo>
                  <a:lnTo>
                    <a:pt x="189" y="441"/>
                  </a:lnTo>
                  <a:lnTo>
                    <a:pt x="187" y="462"/>
                  </a:lnTo>
                  <a:lnTo>
                    <a:pt x="184" y="487"/>
                  </a:lnTo>
                  <a:lnTo>
                    <a:pt x="184" y="508"/>
                  </a:lnTo>
                  <a:lnTo>
                    <a:pt x="182" y="527"/>
                  </a:lnTo>
                  <a:lnTo>
                    <a:pt x="182" y="549"/>
                  </a:lnTo>
                  <a:lnTo>
                    <a:pt x="179" y="570"/>
                  </a:lnTo>
                  <a:lnTo>
                    <a:pt x="179" y="592"/>
                  </a:lnTo>
                  <a:lnTo>
                    <a:pt x="177" y="611"/>
                  </a:lnTo>
                  <a:lnTo>
                    <a:pt x="177" y="633"/>
                  </a:lnTo>
                  <a:lnTo>
                    <a:pt x="174" y="652"/>
                  </a:lnTo>
                  <a:lnTo>
                    <a:pt x="174" y="673"/>
                  </a:lnTo>
                  <a:lnTo>
                    <a:pt x="174" y="692"/>
                  </a:lnTo>
                  <a:lnTo>
                    <a:pt x="174" y="717"/>
                  </a:lnTo>
                  <a:lnTo>
                    <a:pt x="172" y="735"/>
                  </a:lnTo>
                  <a:lnTo>
                    <a:pt x="172" y="757"/>
                  </a:lnTo>
                  <a:lnTo>
                    <a:pt x="169" y="776"/>
                  </a:lnTo>
                  <a:lnTo>
                    <a:pt x="169" y="798"/>
                  </a:lnTo>
                  <a:lnTo>
                    <a:pt x="169" y="817"/>
                  </a:lnTo>
                  <a:lnTo>
                    <a:pt x="167" y="838"/>
                  </a:lnTo>
                  <a:lnTo>
                    <a:pt x="167" y="857"/>
                  </a:lnTo>
                  <a:lnTo>
                    <a:pt x="167" y="879"/>
                  </a:lnTo>
                  <a:lnTo>
                    <a:pt x="167" y="898"/>
                  </a:lnTo>
                  <a:lnTo>
                    <a:pt x="167" y="919"/>
                  </a:lnTo>
                  <a:lnTo>
                    <a:pt x="164" y="941"/>
                  </a:lnTo>
                  <a:lnTo>
                    <a:pt x="164" y="963"/>
                  </a:lnTo>
                  <a:lnTo>
                    <a:pt x="164" y="982"/>
                  </a:lnTo>
                  <a:lnTo>
                    <a:pt x="164" y="1006"/>
                  </a:lnTo>
                  <a:lnTo>
                    <a:pt x="162" y="1025"/>
                  </a:lnTo>
                  <a:lnTo>
                    <a:pt x="162" y="1046"/>
                  </a:lnTo>
                  <a:lnTo>
                    <a:pt x="159" y="1068"/>
                  </a:lnTo>
                  <a:lnTo>
                    <a:pt x="159" y="1090"/>
                  </a:lnTo>
                  <a:lnTo>
                    <a:pt x="159" y="1111"/>
                  </a:lnTo>
                  <a:lnTo>
                    <a:pt x="159" y="1136"/>
                  </a:lnTo>
                  <a:lnTo>
                    <a:pt x="157" y="1157"/>
                  </a:lnTo>
                  <a:lnTo>
                    <a:pt x="157" y="1179"/>
                  </a:lnTo>
                  <a:lnTo>
                    <a:pt x="154" y="1203"/>
                  </a:lnTo>
                  <a:lnTo>
                    <a:pt x="154" y="1225"/>
                  </a:lnTo>
                  <a:lnTo>
                    <a:pt x="154" y="1249"/>
                  </a:lnTo>
                  <a:lnTo>
                    <a:pt x="154" y="1274"/>
                  </a:lnTo>
                  <a:lnTo>
                    <a:pt x="152" y="1298"/>
                  </a:lnTo>
                  <a:lnTo>
                    <a:pt x="149" y="1322"/>
                  </a:lnTo>
                  <a:lnTo>
                    <a:pt x="149" y="1347"/>
                  </a:lnTo>
                  <a:lnTo>
                    <a:pt x="149" y="1371"/>
                  </a:lnTo>
                  <a:lnTo>
                    <a:pt x="147" y="1395"/>
                  </a:lnTo>
                  <a:lnTo>
                    <a:pt x="147" y="1422"/>
                  </a:lnTo>
                  <a:lnTo>
                    <a:pt x="144" y="1447"/>
                  </a:lnTo>
                  <a:lnTo>
                    <a:pt x="142" y="1474"/>
                  </a:lnTo>
                  <a:lnTo>
                    <a:pt x="142" y="1493"/>
                  </a:lnTo>
                  <a:lnTo>
                    <a:pt x="139" y="1514"/>
                  </a:lnTo>
                  <a:lnTo>
                    <a:pt x="139" y="1531"/>
                  </a:lnTo>
                  <a:lnTo>
                    <a:pt x="137" y="1549"/>
                  </a:lnTo>
                  <a:lnTo>
                    <a:pt x="137" y="1568"/>
                  </a:lnTo>
                  <a:lnTo>
                    <a:pt x="134" y="1587"/>
                  </a:lnTo>
                  <a:lnTo>
                    <a:pt x="132" y="1606"/>
                  </a:lnTo>
                  <a:lnTo>
                    <a:pt x="132" y="1625"/>
                  </a:lnTo>
                  <a:lnTo>
                    <a:pt x="129" y="1641"/>
                  </a:lnTo>
                  <a:lnTo>
                    <a:pt x="129" y="1660"/>
                  </a:lnTo>
                  <a:lnTo>
                    <a:pt x="127" y="1677"/>
                  </a:lnTo>
                  <a:lnTo>
                    <a:pt x="124" y="1695"/>
                  </a:lnTo>
                  <a:lnTo>
                    <a:pt x="122" y="1712"/>
                  </a:lnTo>
                  <a:lnTo>
                    <a:pt x="122" y="1728"/>
                  </a:lnTo>
                  <a:lnTo>
                    <a:pt x="120" y="1747"/>
                  </a:lnTo>
                  <a:lnTo>
                    <a:pt x="120" y="1763"/>
                  </a:lnTo>
                  <a:lnTo>
                    <a:pt x="117" y="1779"/>
                  </a:lnTo>
                  <a:lnTo>
                    <a:pt x="115" y="1796"/>
                  </a:lnTo>
                  <a:lnTo>
                    <a:pt x="112" y="1812"/>
                  </a:lnTo>
                  <a:lnTo>
                    <a:pt x="112" y="1828"/>
                  </a:lnTo>
                  <a:lnTo>
                    <a:pt x="110" y="1844"/>
                  </a:lnTo>
                  <a:lnTo>
                    <a:pt x="107" y="1860"/>
                  </a:lnTo>
                  <a:lnTo>
                    <a:pt x="105" y="1877"/>
                  </a:lnTo>
                  <a:lnTo>
                    <a:pt x="105" y="1890"/>
                  </a:lnTo>
                  <a:lnTo>
                    <a:pt x="102" y="1906"/>
                  </a:lnTo>
                  <a:lnTo>
                    <a:pt x="100" y="1923"/>
                  </a:lnTo>
                  <a:lnTo>
                    <a:pt x="100" y="1939"/>
                  </a:lnTo>
                  <a:lnTo>
                    <a:pt x="95" y="1955"/>
                  </a:lnTo>
                  <a:lnTo>
                    <a:pt x="95" y="1971"/>
                  </a:lnTo>
                  <a:lnTo>
                    <a:pt x="92" y="1988"/>
                  </a:lnTo>
                  <a:lnTo>
                    <a:pt x="92" y="2004"/>
                  </a:lnTo>
                  <a:lnTo>
                    <a:pt x="90" y="2017"/>
                  </a:lnTo>
                  <a:lnTo>
                    <a:pt x="87" y="2034"/>
                  </a:lnTo>
                  <a:lnTo>
                    <a:pt x="85" y="2050"/>
                  </a:lnTo>
                  <a:lnTo>
                    <a:pt x="85" y="2066"/>
                  </a:lnTo>
                  <a:lnTo>
                    <a:pt x="82" y="2079"/>
                  </a:lnTo>
                  <a:lnTo>
                    <a:pt x="80" y="2096"/>
                  </a:lnTo>
                  <a:lnTo>
                    <a:pt x="77" y="2109"/>
                  </a:lnTo>
                  <a:lnTo>
                    <a:pt x="77" y="2125"/>
                  </a:lnTo>
                  <a:lnTo>
                    <a:pt x="77" y="2144"/>
                  </a:lnTo>
                  <a:lnTo>
                    <a:pt x="75" y="2158"/>
                  </a:lnTo>
                  <a:lnTo>
                    <a:pt x="72" y="2174"/>
                  </a:lnTo>
                  <a:lnTo>
                    <a:pt x="72" y="2190"/>
                  </a:lnTo>
                  <a:lnTo>
                    <a:pt x="72" y="2207"/>
                  </a:lnTo>
                  <a:lnTo>
                    <a:pt x="67" y="2223"/>
                  </a:lnTo>
                  <a:lnTo>
                    <a:pt x="67" y="2239"/>
                  </a:lnTo>
                  <a:lnTo>
                    <a:pt x="67" y="2255"/>
                  </a:lnTo>
                  <a:lnTo>
                    <a:pt x="65" y="2274"/>
                  </a:lnTo>
                  <a:lnTo>
                    <a:pt x="65" y="2288"/>
                  </a:lnTo>
                  <a:lnTo>
                    <a:pt x="62" y="2307"/>
                  </a:lnTo>
                  <a:lnTo>
                    <a:pt x="62" y="2323"/>
                  </a:lnTo>
                  <a:lnTo>
                    <a:pt x="62" y="2339"/>
                  </a:lnTo>
                  <a:lnTo>
                    <a:pt x="60" y="2358"/>
                  </a:lnTo>
                  <a:lnTo>
                    <a:pt x="60" y="2374"/>
                  </a:lnTo>
                  <a:lnTo>
                    <a:pt x="57" y="2393"/>
                  </a:lnTo>
                  <a:lnTo>
                    <a:pt x="57" y="2409"/>
                  </a:lnTo>
                  <a:lnTo>
                    <a:pt x="57" y="2428"/>
                  </a:lnTo>
                  <a:lnTo>
                    <a:pt x="57" y="2447"/>
                  </a:lnTo>
                  <a:lnTo>
                    <a:pt x="55" y="2466"/>
                  </a:lnTo>
                  <a:lnTo>
                    <a:pt x="55" y="2485"/>
                  </a:lnTo>
                  <a:lnTo>
                    <a:pt x="55" y="2504"/>
                  </a:lnTo>
                  <a:lnTo>
                    <a:pt x="55" y="2523"/>
                  </a:lnTo>
                  <a:lnTo>
                    <a:pt x="55" y="2542"/>
                  </a:lnTo>
                  <a:lnTo>
                    <a:pt x="55" y="2564"/>
                  </a:lnTo>
                  <a:lnTo>
                    <a:pt x="55" y="2566"/>
                  </a:lnTo>
                  <a:lnTo>
                    <a:pt x="55" y="2572"/>
                  </a:lnTo>
                  <a:lnTo>
                    <a:pt x="52" y="2574"/>
                  </a:lnTo>
                  <a:lnTo>
                    <a:pt x="50" y="2577"/>
                  </a:lnTo>
                  <a:lnTo>
                    <a:pt x="45" y="2580"/>
                  </a:lnTo>
                  <a:lnTo>
                    <a:pt x="37" y="2582"/>
                  </a:lnTo>
                  <a:lnTo>
                    <a:pt x="32" y="2580"/>
                  </a:lnTo>
                  <a:lnTo>
                    <a:pt x="27" y="2577"/>
                  </a:lnTo>
                  <a:lnTo>
                    <a:pt x="22" y="2574"/>
                  </a:lnTo>
                  <a:lnTo>
                    <a:pt x="22" y="2572"/>
                  </a:lnTo>
                  <a:lnTo>
                    <a:pt x="20" y="2566"/>
                  </a:lnTo>
                  <a:lnTo>
                    <a:pt x="20" y="2564"/>
                  </a:lnTo>
                  <a:lnTo>
                    <a:pt x="20" y="2542"/>
                  </a:lnTo>
                  <a:lnTo>
                    <a:pt x="20" y="2523"/>
                  </a:lnTo>
                  <a:lnTo>
                    <a:pt x="20" y="2504"/>
                  </a:lnTo>
                  <a:lnTo>
                    <a:pt x="20" y="2485"/>
                  </a:lnTo>
                  <a:lnTo>
                    <a:pt x="20" y="2466"/>
                  </a:lnTo>
                  <a:lnTo>
                    <a:pt x="20" y="2447"/>
                  </a:lnTo>
                  <a:lnTo>
                    <a:pt x="20" y="2428"/>
                  </a:lnTo>
                  <a:lnTo>
                    <a:pt x="20" y="2409"/>
                  </a:lnTo>
                  <a:lnTo>
                    <a:pt x="17" y="2390"/>
                  </a:lnTo>
                  <a:lnTo>
                    <a:pt x="17" y="2374"/>
                  </a:lnTo>
                  <a:lnTo>
                    <a:pt x="17" y="2355"/>
                  </a:lnTo>
                  <a:lnTo>
                    <a:pt x="17" y="2339"/>
                  </a:lnTo>
                  <a:lnTo>
                    <a:pt x="17" y="2320"/>
                  </a:lnTo>
                  <a:lnTo>
                    <a:pt x="17" y="2304"/>
                  </a:lnTo>
                  <a:lnTo>
                    <a:pt x="15" y="2288"/>
                  </a:lnTo>
                  <a:lnTo>
                    <a:pt x="15" y="2269"/>
                  </a:lnTo>
                  <a:lnTo>
                    <a:pt x="13" y="2253"/>
                  </a:lnTo>
                  <a:lnTo>
                    <a:pt x="13" y="2236"/>
                  </a:lnTo>
                  <a:lnTo>
                    <a:pt x="13" y="2220"/>
                  </a:lnTo>
                  <a:lnTo>
                    <a:pt x="13" y="2204"/>
                  </a:lnTo>
                  <a:lnTo>
                    <a:pt x="13" y="2188"/>
                  </a:lnTo>
                  <a:lnTo>
                    <a:pt x="10" y="2171"/>
                  </a:lnTo>
                  <a:lnTo>
                    <a:pt x="10" y="2155"/>
                  </a:lnTo>
                  <a:lnTo>
                    <a:pt x="10" y="2139"/>
                  </a:lnTo>
                  <a:lnTo>
                    <a:pt x="10" y="2123"/>
                  </a:lnTo>
                  <a:lnTo>
                    <a:pt x="10" y="2107"/>
                  </a:lnTo>
                  <a:lnTo>
                    <a:pt x="8" y="2090"/>
                  </a:lnTo>
                  <a:lnTo>
                    <a:pt x="8" y="2074"/>
                  </a:lnTo>
                  <a:lnTo>
                    <a:pt x="8" y="2058"/>
                  </a:lnTo>
                  <a:lnTo>
                    <a:pt x="8" y="2044"/>
                  </a:lnTo>
                  <a:lnTo>
                    <a:pt x="8" y="2028"/>
                  </a:lnTo>
                  <a:lnTo>
                    <a:pt x="8" y="2015"/>
                  </a:lnTo>
                  <a:lnTo>
                    <a:pt x="5" y="1996"/>
                  </a:lnTo>
                  <a:lnTo>
                    <a:pt x="3" y="1979"/>
                  </a:lnTo>
                  <a:lnTo>
                    <a:pt x="3" y="1966"/>
                  </a:lnTo>
                  <a:lnTo>
                    <a:pt x="3" y="1950"/>
                  </a:lnTo>
                  <a:lnTo>
                    <a:pt x="3" y="1931"/>
                  </a:lnTo>
                  <a:lnTo>
                    <a:pt x="3" y="1917"/>
                  </a:lnTo>
                  <a:lnTo>
                    <a:pt x="3" y="1901"/>
                  </a:lnTo>
                  <a:lnTo>
                    <a:pt x="3" y="1885"/>
                  </a:lnTo>
                  <a:lnTo>
                    <a:pt x="3" y="1869"/>
                  </a:lnTo>
                  <a:lnTo>
                    <a:pt x="0" y="1852"/>
                  </a:lnTo>
                  <a:lnTo>
                    <a:pt x="0" y="1836"/>
                  </a:lnTo>
                  <a:lnTo>
                    <a:pt x="0" y="1820"/>
                  </a:lnTo>
                  <a:lnTo>
                    <a:pt x="0" y="1804"/>
                  </a:lnTo>
                  <a:lnTo>
                    <a:pt x="0" y="1787"/>
                  </a:lnTo>
                  <a:lnTo>
                    <a:pt x="0" y="1771"/>
                  </a:lnTo>
                  <a:lnTo>
                    <a:pt x="0" y="1755"/>
                  </a:lnTo>
                  <a:lnTo>
                    <a:pt x="0" y="1736"/>
                  </a:lnTo>
                  <a:lnTo>
                    <a:pt x="0" y="1720"/>
                  </a:lnTo>
                  <a:lnTo>
                    <a:pt x="0" y="1701"/>
                  </a:lnTo>
                  <a:lnTo>
                    <a:pt x="0" y="1685"/>
                  </a:lnTo>
                  <a:lnTo>
                    <a:pt x="0" y="1668"/>
                  </a:lnTo>
                  <a:lnTo>
                    <a:pt x="3" y="1650"/>
                  </a:lnTo>
                  <a:lnTo>
                    <a:pt x="3" y="1631"/>
                  </a:lnTo>
                  <a:lnTo>
                    <a:pt x="3" y="1614"/>
                  </a:lnTo>
                  <a:lnTo>
                    <a:pt x="3" y="1595"/>
                  </a:lnTo>
                  <a:lnTo>
                    <a:pt x="3" y="1576"/>
                  </a:lnTo>
                  <a:lnTo>
                    <a:pt x="5" y="1558"/>
                  </a:lnTo>
                  <a:lnTo>
                    <a:pt x="8" y="1539"/>
                  </a:lnTo>
                  <a:lnTo>
                    <a:pt x="8" y="1520"/>
                  </a:lnTo>
                  <a:lnTo>
                    <a:pt x="8" y="1501"/>
                  </a:lnTo>
                  <a:lnTo>
                    <a:pt x="10" y="1482"/>
                  </a:lnTo>
                  <a:lnTo>
                    <a:pt x="10" y="1463"/>
                  </a:lnTo>
                  <a:lnTo>
                    <a:pt x="13" y="1436"/>
                  </a:lnTo>
                  <a:lnTo>
                    <a:pt x="13" y="1409"/>
                  </a:lnTo>
                  <a:lnTo>
                    <a:pt x="15" y="1384"/>
                  </a:lnTo>
                  <a:lnTo>
                    <a:pt x="17" y="1360"/>
                  </a:lnTo>
                  <a:lnTo>
                    <a:pt x="17" y="1333"/>
                  </a:lnTo>
                  <a:lnTo>
                    <a:pt x="20" y="1309"/>
                  </a:lnTo>
                  <a:lnTo>
                    <a:pt x="22" y="1284"/>
                  </a:lnTo>
                  <a:lnTo>
                    <a:pt x="22" y="1260"/>
                  </a:lnTo>
                  <a:lnTo>
                    <a:pt x="25" y="1238"/>
                  </a:lnTo>
                  <a:lnTo>
                    <a:pt x="27" y="1214"/>
                  </a:lnTo>
                  <a:lnTo>
                    <a:pt x="30" y="1190"/>
                  </a:lnTo>
                  <a:lnTo>
                    <a:pt x="30" y="1168"/>
                  </a:lnTo>
                  <a:lnTo>
                    <a:pt x="35" y="1147"/>
                  </a:lnTo>
                  <a:lnTo>
                    <a:pt x="35" y="1125"/>
                  </a:lnTo>
                  <a:lnTo>
                    <a:pt x="37" y="1101"/>
                  </a:lnTo>
                  <a:lnTo>
                    <a:pt x="40" y="1079"/>
                  </a:lnTo>
                  <a:lnTo>
                    <a:pt x="40" y="1057"/>
                  </a:lnTo>
                  <a:lnTo>
                    <a:pt x="42" y="1036"/>
                  </a:lnTo>
                  <a:lnTo>
                    <a:pt x="45" y="1014"/>
                  </a:lnTo>
                  <a:lnTo>
                    <a:pt x="47" y="995"/>
                  </a:lnTo>
                  <a:lnTo>
                    <a:pt x="47" y="971"/>
                  </a:lnTo>
                  <a:lnTo>
                    <a:pt x="50" y="949"/>
                  </a:lnTo>
                  <a:lnTo>
                    <a:pt x="55" y="930"/>
                  </a:lnTo>
                  <a:lnTo>
                    <a:pt x="55" y="909"/>
                  </a:lnTo>
                  <a:lnTo>
                    <a:pt x="57" y="887"/>
                  </a:lnTo>
                  <a:lnTo>
                    <a:pt x="60" y="868"/>
                  </a:lnTo>
                  <a:lnTo>
                    <a:pt x="62" y="846"/>
                  </a:lnTo>
                  <a:lnTo>
                    <a:pt x="65" y="827"/>
                  </a:lnTo>
                  <a:lnTo>
                    <a:pt x="67" y="806"/>
                  </a:lnTo>
                  <a:lnTo>
                    <a:pt x="70" y="787"/>
                  </a:lnTo>
                  <a:lnTo>
                    <a:pt x="72" y="765"/>
                  </a:lnTo>
                  <a:lnTo>
                    <a:pt x="75" y="746"/>
                  </a:lnTo>
                  <a:lnTo>
                    <a:pt x="77" y="725"/>
                  </a:lnTo>
                  <a:lnTo>
                    <a:pt x="80" y="706"/>
                  </a:lnTo>
                  <a:lnTo>
                    <a:pt x="82" y="681"/>
                  </a:lnTo>
                  <a:lnTo>
                    <a:pt x="85" y="662"/>
                  </a:lnTo>
                  <a:lnTo>
                    <a:pt x="87" y="641"/>
                  </a:lnTo>
                  <a:lnTo>
                    <a:pt x="90" y="622"/>
                  </a:lnTo>
                  <a:lnTo>
                    <a:pt x="92" y="600"/>
                  </a:lnTo>
                  <a:lnTo>
                    <a:pt x="95" y="581"/>
                  </a:lnTo>
                  <a:lnTo>
                    <a:pt x="97" y="560"/>
                  </a:lnTo>
                  <a:lnTo>
                    <a:pt x="100" y="538"/>
                  </a:lnTo>
                  <a:lnTo>
                    <a:pt x="102" y="516"/>
                  </a:lnTo>
                  <a:lnTo>
                    <a:pt x="107" y="497"/>
                  </a:lnTo>
                  <a:lnTo>
                    <a:pt x="110" y="476"/>
                  </a:lnTo>
                  <a:lnTo>
                    <a:pt x="112" y="454"/>
                  </a:lnTo>
                  <a:lnTo>
                    <a:pt x="117" y="433"/>
                  </a:lnTo>
                  <a:lnTo>
                    <a:pt x="120" y="411"/>
                  </a:lnTo>
                  <a:lnTo>
                    <a:pt x="122" y="387"/>
                  </a:lnTo>
                  <a:lnTo>
                    <a:pt x="124" y="365"/>
                  </a:lnTo>
                  <a:lnTo>
                    <a:pt x="127" y="343"/>
                  </a:lnTo>
                  <a:lnTo>
                    <a:pt x="132" y="322"/>
                  </a:lnTo>
                  <a:lnTo>
                    <a:pt x="134" y="297"/>
                  </a:lnTo>
                  <a:lnTo>
                    <a:pt x="137" y="273"/>
                  </a:lnTo>
                  <a:lnTo>
                    <a:pt x="139" y="251"/>
                  </a:lnTo>
                  <a:lnTo>
                    <a:pt x="144" y="230"/>
                  </a:lnTo>
                  <a:lnTo>
                    <a:pt x="147" y="203"/>
                  </a:lnTo>
                  <a:lnTo>
                    <a:pt x="152" y="181"/>
                  </a:lnTo>
                  <a:lnTo>
                    <a:pt x="154" y="157"/>
                  </a:lnTo>
                  <a:lnTo>
                    <a:pt x="159" y="130"/>
                  </a:lnTo>
                  <a:lnTo>
                    <a:pt x="162" y="105"/>
                  </a:lnTo>
                  <a:lnTo>
                    <a:pt x="167" y="81"/>
                  </a:lnTo>
                  <a:lnTo>
                    <a:pt x="169" y="54"/>
                  </a:lnTo>
                  <a:lnTo>
                    <a:pt x="174" y="30"/>
                  </a:lnTo>
                  <a:lnTo>
                    <a:pt x="174" y="24"/>
                  </a:lnTo>
                  <a:lnTo>
                    <a:pt x="174" y="22"/>
                  </a:lnTo>
                  <a:lnTo>
                    <a:pt x="177" y="16"/>
                  </a:lnTo>
                  <a:lnTo>
                    <a:pt x="177" y="13"/>
                  </a:lnTo>
                  <a:lnTo>
                    <a:pt x="182" y="8"/>
                  </a:lnTo>
                  <a:lnTo>
                    <a:pt x="187" y="3"/>
                  </a:lnTo>
                  <a:lnTo>
                    <a:pt x="192" y="0"/>
                  </a:lnTo>
                  <a:lnTo>
                    <a:pt x="197" y="0"/>
                  </a:lnTo>
                  <a:lnTo>
                    <a:pt x="202" y="0"/>
                  </a:lnTo>
                  <a:lnTo>
                    <a:pt x="209" y="0"/>
                  </a:lnTo>
                  <a:lnTo>
                    <a:pt x="214" y="0"/>
                  </a:lnTo>
                  <a:lnTo>
                    <a:pt x="219" y="3"/>
                  </a:lnTo>
                  <a:lnTo>
                    <a:pt x="222" y="8"/>
                  </a:lnTo>
                  <a:lnTo>
                    <a:pt x="229" y="11"/>
                  </a:lnTo>
                  <a:lnTo>
                    <a:pt x="232" y="16"/>
                  </a:lnTo>
                  <a:lnTo>
                    <a:pt x="232" y="24"/>
                  </a:lnTo>
                  <a:lnTo>
                    <a:pt x="232" y="27"/>
                  </a:lnTo>
                  <a:lnTo>
                    <a:pt x="234" y="30"/>
                  </a:lnTo>
                  <a:lnTo>
                    <a:pt x="234" y="35"/>
                  </a:lnTo>
                  <a:lnTo>
                    <a:pt x="234" y="40"/>
                  </a:lnTo>
                  <a:lnTo>
                    <a:pt x="234" y="4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87" name="Freeform 195"/>
            <p:cNvSpPr>
              <a:spLocks/>
            </p:cNvSpPr>
            <p:nvPr/>
          </p:nvSpPr>
          <p:spPr bwMode="auto">
            <a:xfrm>
              <a:off x="11029" y="8201"/>
              <a:ext cx="1468" cy="433"/>
            </a:xfrm>
            <a:custGeom>
              <a:avLst/>
              <a:gdLst/>
              <a:ahLst/>
              <a:cxnLst>
                <a:cxn ang="0">
                  <a:pos x="72" y="322"/>
                </a:cxn>
                <a:cxn ang="0">
                  <a:pos x="139" y="284"/>
                </a:cxn>
                <a:cxn ang="0">
                  <a:pos x="221" y="252"/>
                </a:cxn>
                <a:cxn ang="0">
                  <a:pos x="311" y="219"/>
                </a:cxn>
                <a:cxn ang="0">
                  <a:pos x="411" y="184"/>
                </a:cxn>
                <a:cxn ang="0">
                  <a:pos x="513" y="154"/>
                </a:cxn>
                <a:cxn ang="0">
                  <a:pos x="615" y="127"/>
                </a:cxn>
                <a:cxn ang="0">
                  <a:pos x="719" y="103"/>
                </a:cxn>
                <a:cxn ang="0">
                  <a:pos x="821" y="81"/>
                </a:cxn>
                <a:cxn ang="0">
                  <a:pos x="916" y="63"/>
                </a:cxn>
                <a:cxn ang="0">
                  <a:pos x="1003" y="46"/>
                </a:cxn>
                <a:cxn ang="0">
                  <a:pos x="1078" y="33"/>
                </a:cxn>
                <a:cxn ang="0">
                  <a:pos x="1142" y="27"/>
                </a:cxn>
                <a:cxn ang="0">
                  <a:pos x="1165" y="25"/>
                </a:cxn>
                <a:cxn ang="0">
                  <a:pos x="1185" y="22"/>
                </a:cxn>
                <a:cxn ang="0">
                  <a:pos x="1207" y="19"/>
                </a:cxn>
                <a:cxn ang="0">
                  <a:pos x="1227" y="19"/>
                </a:cxn>
                <a:cxn ang="0">
                  <a:pos x="1249" y="14"/>
                </a:cxn>
                <a:cxn ang="0">
                  <a:pos x="1269" y="11"/>
                </a:cxn>
                <a:cxn ang="0">
                  <a:pos x="1289" y="8"/>
                </a:cxn>
                <a:cxn ang="0">
                  <a:pos x="1312" y="6"/>
                </a:cxn>
                <a:cxn ang="0">
                  <a:pos x="1331" y="6"/>
                </a:cxn>
                <a:cxn ang="0">
                  <a:pos x="1351" y="3"/>
                </a:cxn>
                <a:cxn ang="0">
                  <a:pos x="1374" y="0"/>
                </a:cxn>
                <a:cxn ang="0">
                  <a:pos x="1396" y="0"/>
                </a:cxn>
                <a:cxn ang="0">
                  <a:pos x="1419" y="0"/>
                </a:cxn>
                <a:cxn ang="0">
                  <a:pos x="1443" y="6"/>
                </a:cxn>
                <a:cxn ang="0">
                  <a:pos x="1461" y="25"/>
                </a:cxn>
                <a:cxn ang="0">
                  <a:pos x="1468" y="52"/>
                </a:cxn>
                <a:cxn ang="0">
                  <a:pos x="1466" y="76"/>
                </a:cxn>
                <a:cxn ang="0">
                  <a:pos x="1453" y="100"/>
                </a:cxn>
                <a:cxn ang="0">
                  <a:pos x="1428" y="114"/>
                </a:cxn>
                <a:cxn ang="0">
                  <a:pos x="1386" y="122"/>
                </a:cxn>
                <a:cxn ang="0">
                  <a:pos x="1344" y="130"/>
                </a:cxn>
                <a:cxn ang="0">
                  <a:pos x="1302" y="136"/>
                </a:cxn>
                <a:cxn ang="0">
                  <a:pos x="1257" y="141"/>
                </a:cxn>
                <a:cxn ang="0">
                  <a:pos x="1212" y="149"/>
                </a:cxn>
                <a:cxn ang="0">
                  <a:pos x="1167" y="152"/>
                </a:cxn>
                <a:cxn ang="0">
                  <a:pos x="1125" y="160"/>
                </a:cxn>
                <a:cxn ang="0">
                  <a:pos x="1080" y="163"/>
                </a:cxn>
                <a:cxn ang="0">
                  <a:pos x="1038" y="168"/>
                </a:cxn>
                <a:cxn ang="0">
                  <a:pos x="993" y="173"/>
                </a:cxn>
                <a:cxn ang="0">
                  <a:pos x="948" y="179"/>
                </a:cxn>
                <a:cxn ang="0">
                  <a:pos x="903" y="184"/>
                </a:cxn>
                <a:cxn ang="0">
                  <a:pos x="861" y="190"/>
                </a:cxn>
                <a:cxn ang="0">
                  <a:pos x="799" y="200"/>
                </a:cxn>
                <a:cxn ang="0">
                  <a:pos x="737" y="214"/>
                </a:cxn>
                <a:cxn ang="0">
                  <a:pos x="669" y="233"/>
                </a:cxn>
                <a:cxn ang="0">
                  <a:pos x="605" y="257"/>
                </a:cxn>
                <a:cxn ang="0">
                  <a:pos x="535" y="282"/>
                </a:cxn>
                <a:cxn ang="0">
                  <a:pos x="470" y="309"/>
                </a:cxn>
                <a:cxn ang="0">
                  <a:pos x="403" y="333"/>
                </a:cxn>
                <a:cxn ang="0">
                  <a:pos x="338" y="360"/>
                </a:cxn>
                <a:cxn ang="0">
                  <a:pos x="274" y="382"/>
                </a:cxn>
                <a:cxn ang="0">
                  <a:pos x="209" y="401"/>
                </a:cxn>
                <a:cxn ang="0">
                  <a:pos x="149" y="417"/>
                </a:cxn>
                <a:cxn ang="0">
                  <a:pos x="92" y="428"/>
                </a:cxn>
                <a:cxn ang="0">
                  <a:pos x="45" y="433"/>
                </a:cxn>
                <a:cxn ang="0">
                  <a:pos x="22" y="430"/>
                </a:cxn>
                <a:cxn ang="0">
                  <a:pos x="2" y="411"/>
                </a:cxn>
                <a:cxn ang="0">
                  <a:pos x="2" y="382"/>
                </a:cxn>
                <a:cxn ang="0">
                  <a:pos x="22" y="355"/>
                </a:cxn>
              </a:cxnLst>
              <a:rect l="0" t="0" r="r" b="b"/>
              <a:pathLst>
                <a:path w="1468" h="433">
                  <a:moveTo>
                    <a:pt x="27" y="352"/>
                  </a:moveTo>
                  <a:lnTo>
                    <a:pt x="37" y="344"/>
                  </a:lnTo>
                  <a:lnTo>
                    <a:pt x="47" y="338"/>
                  </a:lnTo>
                  <a:lnTo>
                    <a:pt x="57" y="330"/>
                  </a:lnTo>
                  <a:lnTo>
                    <a:pt x="72" y="322"/>
                  </a:lnTo>
                  <a:lnTo>
                    <a:pt x="82" y="314"/>
                  </a:lnTo>
                  <a:lnTo>
                    <a:pt x="97" y="309"/>
                  </a:lnTo>
                  <a:lnTo>
                    <a:pt x="109" y="300"/>
                  </a:lnTo>
                  <a:lnTo>
                    <a:pt x="124" y="292"/>
                  </a:lnTo>
                  <a:lnTo>
                    <a:pt x="139" y="284"/>
                  </a:lnTo>
                  <a:lnTo>
                    <a:pt x="154" y="279"/>
                  </a:lnTo>
                  <a:lnTo>
                    <a:pt x="172" y="271"/>
                  </a:lnTo>
                  <a:lnTo>
                    <a:pt x="187" y="265"/>
                  </a:lnTo>
                  <a:lnTo>
                    <a:pt x="202" y="260"/>
                  </a:lnTo>
                  <a:lnTo>
                    <a:pt x="221" y="252"/>
                  </a:lnTo>
                  <a:lnTo>
                    <a:pt x="239" y="244"/>
                  </a:lnTo>
                  <a:lnTo>
                    <a:pt x="256" y="238"/>
                  </a:lnTo>
                  <a:lnTo>
                    <a:pt x="274" y="230"/>
                  </a:lnTo>
                  <a:lnTo>
                    <a:pt x="291" y="225"/>
                  </a:lnTo>
                  <a:lnTo>
                    <a:pt x="311" y="219"/>
                  </a:lnTo>
                  <a:lnTo>
                    <a:pt x="331" y="211"/>
                  </a:lnTo>
                  <a:lnTo>
                    <a:pt x="348" y="203"/>
                  </a:lnTo>
                  <a:lnTo>
                    <a:pt x="368" y="198"/>
                  </a:lnTo>
                  <a:lnTo>
                    <a:pt x="388" y="192"/>
                  </a:lnTo>
                  <a:lnTo>
                    <a:pt x="411" y="184"/>
                  </a:lnTo>
                  <a:lnTo>
                    <a:pt x="428" y="179"/>
                  </a:lnTo>
                  <a:lnTo>
                    <a:pt x="450" y="173"/>
                  </a:lnTo>
                  <a:lnTo>
                    <a:pt x="470" y="168"/>
                  </a:lnTo>
                  <a:lnTo>
                    <a:pt x="490" y="163"/>
                  </a:lnTo>
                  <a:lnTo>
                    <a:pt x="513" y="154"/>
                  </a:lnTo>
                  <a:lnTo>
                    <a:pt x="533" y="152"/>
                  </a:lnTo>
                  <a:lnTo>
                    <a:pt x="552" y="144"/>
                  </a:lnTo>
                  <a:lnTo>
                    <a:pt x="572" y="141"/>
                  </a:lnTo>
                  <a:lnTo>
                    <a:pt x="595" y="133"/>
                  </a:lnTo>
                  <a:lnTo>
                    <a:pt x="615" y="127"/>
                  </a:lnTo>
                  <a:lnTo>
                    <a:pt x="637" y="122"/>
                  </a:lnTo>
                  <a:lnTo>
                    <a:pt x="657" y="119"/>
                  </a:lnTo>
                  <a:lnTo>
                    <a:pt x="679" y="111"/>
                  </a:lnTo>
                  <a:lnTo>
                    <a:pt x="699" y="106"/>
                  </a:lnTo>
                  <a:lnTo>
                    <a:pt x="719" y="103"/>
                  </a:lnTo>
                  <a:lnTo>
                    <a:pt x="742" y="100"/>
                  </a:lnTo>
                  <a:lnTo>
                    <a:pt x="762" y="92"/>
                  </a:lnTo>
                  <a:lnTo>
                    <a:pt x="781" y="90"/>
                  </a:lnTo>
                  <a:lnTo>
                    <a:pt x="799" y="84"/>
                  </a:lnTo>
                  <a:lnTo>
                    <a:pt x="821" y="81"/>
                  </a:lnTo>
                  <a:lnTo>
                    <a:pt x="839" y="76"/>
                  </a:lnTo>
                  <a:lnTo>
                    <a:pt x="861" y="73"/>
                  </a:lnTo>
                  <a:lnTo>
                    <a:pt x="878" y="68"/>
                  </a:lnTo>
                  <a:lnTo>
                    <a:pt x="898" y="65"/>
                  </a:lnTo>
                  <a:lnTo>
                    <a:pt x="916" y="63"/>
                  </a:lnTo>
                  <a:lnTo>
                    <a:pt x="933" y="60"/>
                  </a:lnTo>
                  <a:lnTo>
                    <a:pt x="951" y="54"/>
                  </a:lnTo>
                  <a:lnTo>
                    <a:pt x="968" y="52"/>
                  </a:lnTo>
                  <a:lnTo>
                    <a:pt x="986" y="49"/>
                  </a:lnTo>
                  <a:lnTo>
                    <a:pt x="1003" y="46"/>
                  </a:lnTo>
                  <a:lnTo>
                    <a:pt x="1018" y="44"/>
                  </a:lnTo>
                  <a:lnTo>
                    <a:pt x="1035" y="41"/>
                  </a:lnTo>
                  <a:lnTo>
                    <a:pt x="1050" y="38"/>
                  </a:lnTo>
                  <a:lnTo>
                    <a:pt x="1065" y="35"/>
                  </a:lnTo>
                  <a:lnTo>
                    <a:pt x="1078" y="33"/>
                  </a:lnTo>
                  <a:lnTo>
                    <a:pt x="1093" y="33"/>
                  </a:lnTo>
                  <a:lnTo>
                    <a:pt x="1105" y="30"/>
                  </a:lnTo>
                  <a:lnTo>
                    <a:pt x="1120" y="30"/>
                  </a:lnTo>
                  <a:lnTo>
                    <a:pt x="1132" y="27"/>
                  </a:lnTo>
                  <a:lnTo>
                    <a:pt x="1142" y="27"/>
                  </a:lnTo>
                  <a:lnTo>
                    <a:pt x="1147" y="25"/>
                  </a:lnTo>
                  <a:lnTo>
                    <a:pt x="1152" y="25"/>
                  </a:lnTo>
                  <a:lnTo>
                    <a:pt x="1155" y="25"/>
                  </a:lnTo>
                  <a:lnTo>
                    <a:pt x="1160" y="25"/>
                  </a:lnTo>
                  <a:lnTo>
                    <a:pt x="1165" y="25"/>
                  </a:lnTo>
                  <a:lnTo>
                    <a:pt x="1170" y="25"/>
                  </a:lnTo>
                  <a:lnTo>
                    <a:pt x="1172" y="22"/>
                  </a:lnTo>
                  <a:lnTo>
                    <a:pt x="1177" y="22"/>
                  </a:lnTo>
                  <a:lnTo>
                    <a:pt x="1182" y="22"/>
                  </a:lnTo>
                  <a:lnTo>
                    <a:pt x="1185" y="22"/>
                  </a:lnTo>
                  <a:lnTo>
                    <a:pt x="1190" y="22"/>
                  </a:lnTo>
                  <a:lnTo>
                    <a:pt x="1195" y="22"/>
                  </a:lnTo>
                  <a:lnTo>
                    <a:pt x="1197" y="19"/>
                  </a:lnTo>
                  <a:lnTo>
                    <a:pt x="1202" y="19"/>
                  </a:lnTo>
                  <a:lnTo>
                    <a:pt x="1207" y="19"/>
                  </a:lnTo>
                  <a:lnTo>
                    <a:pt x="1212" y="19"/>
                  </a:lnTo>
                  <a:lnTo>
                    <a:pt x="1214" y="19"/>
                  </a:lnTo>
                  <a:lnTo>
                    <a:pt x="1219" y="19"/>
                  </a:lnTo>
                  <a:lnTo>
                    <a:pt x="1222" y="19"/>
                  </a:lnTo>
                  <a:lnTo>
                    <a:pt x="1227" y="19"/>
                  </a:lnTo>
                  <a:lnTo>
                    <a:pt x="1232" y="17"/>
                  </a:lnTo>
                  <a:lnTo>
                    <a:pt x="1234" y="17"/>
                  </a:lnTo>
                  <a:lnTo>
                    <a:pt x="1239" y="14"/>
                  </a:lnTo>
                  <a:lnTo>
                    <a:pt x="1244" y="14"/>
                  </a:lnTo>
                  <a:lnTo>
                    <a:pt x="1249" y="14"/>
                  </a:lnTo>
                  <a:lnTo>
                    <a:pt x="1252" y="14"/>
                  </a:lnTo>
                  <a:lnTo>
                    <a:pt x="1257" y="14"/>
                  </a:lnTo>
                  <a:lnTo>
                    <a:pt x="1262" y="14"/>
                  </a:lnTo>
                  <a:lnTo>
                    <a:pt x="1264" y="11"/>
                  </a:lnTo>
                  <a:lnTo>
                    <a:pt x="1269" y="11"/>
                  </a:lnTo>
                  <a:lnTo>
                    <a:pt x="1274" y="11"/>
                  </a:lnTo>
                  <a:lnTo>
                    <a:pt x="1277" y="11"/>
                  </a:lnTo>
                  <a:lnTo>
                    <a:pt x="1282" y="11"/>
                  </a:lnTo>
                  <a:lnTo>
                    <a:pt x="1287" y="11"/>
                  </a:lnTo>
                  <a:lnTo>
                    <a:pt x="1289" y="8"/>
                  </a:lnTo>
                  <a:lnTo>
                    <a:pt x="1294" y="8"/>
                  </a:lnTo>
                  <a:lnTo>
                    <a:pt x="1299" y="8"/>
                  </a:lnTo>
                  <a:lnTo>
                    <a:pt x="1304" y="8"/>
                  </a:lnTo>
                  <a:lnTo>
                    <a:pt x="1307" y="6"/>
                  </a:lnTo>
                  <a:lnTo>
                    <a:pt x="1312" y="6"/>
                  </a:lnTo>
                  <a:lnTo>
                    <a:pt x="1314" y="6"/>
                  </a:lnTo>
                  <a:lnTo>
                    <a:pt x="1319" y="6"/>
                  </a:lnTo>
                  <a:lnTo>
                    <a:pt x="1324" y="6"/>
                  </a:lnTo>
                  <a:lnTo>
                    <a:pt x="1326" y="6"/>
                  </a:lnTo>
                  <a:lnTo>
                    <a:pt x="1331" y="6"/>
                  </a:lnTo>
                  <a:lnTo>
                    <a:pt x="1336" y="3"/>
                  </a:lnTo>
                  <a:lnTo>
                    <a:pt x="1341" y="3"/>
                  </a:lnTo>
                  <a:lnTo>
                    <a:pt x="1344" y="3"/>
                  </a:lnTo>
                  <a:lnTo>
                    <a:pt x="1349" y="3"/>
                  </a:lnTo>
                  <a:lnTo>
                    <a:pt x="1351" y="3"/>
                  </a:lnTo>
                  <a:lnTo>
                    <a:pt x="1356" y="3"/>
                  </a:lnTo>
                  <a:lnTo>
                    <a:pt x="1361" y="3"/>
                  </a:lnTo>
                  <a:lnTo>
                    <a:pt x="1366" y="0"/>
                  </a:lnTo>
                  <a:lnTo>
                    <a:pt x="1369" y="0"/>
                  </a:lnTo>
                  <a:lnTo>
                    <a:pt x="1374" y="0"/>
                  </a:lnTo>
                  <a:lnTo>
                    <a:pt x="1379" y="0"/>
                  </a:lnTo>
                  <a:lnTo>
                    <a:pt x="1381" y="0"/>
                  </a:lnTo>
                  <a:lnTo>
                    <a:pt x="1386" y="0"/>
                  </a:lnTo>
                  <a:lnTo>
                    <a:pt x="1389" y="0"/>
                  </a:lnTo>
                  <a:lnTo>
                    <a:pt x="1396" y="0"/>
                  </a:lnTo>
                  <a:lnTo>
                    <a:pt x="1399" y="0"/>
                  </a:lnTo>
                  <a:lnTo>
                    <a:pt x="1404" y="0"/>
                  </a:lnTo>
                  <a:lnTo>
                    <a:pt x="1406" y="0"/>
                  </a:lnTo>
                  <a:lnTo>
                    <a:pt x="1414" y="0"/>
                  </a:lnTo>
                  <a:lnTo>
                    <a:pt x="1419" y="0"/>
                  </a:lnTo>
                  <a:lnTo>
                    <a:pt x="1424" y="0"/>
                  </a:lnTo>
                  <a:lnTo>
                    <a:pt x="1428" y="0"/>
                  </a:lnTo>
                  <a:lnTo>
                    <a:pt x="1433" y="3"/>
                  </a:lnTo>
                  <a:lnTo>
                    <a:pt x="1438" y="3"/>
                  </a:lnTo>
                  <a:lnTo>
                    <a:pt x="1443" y="6"/>
                  </a:lnTo>
                  <a:lnTo>
                    <a:pt x="1446" y="8"/>
                  </a:lnTo>
                  <a:lnTo>
                    <a:pt x="1451" y="14"/>
                  </a:lnTo>
                  <a:lnTo>
                    <a:pt x="1453" y="19"/>
                  </a:lnTo>
                  <a:lnTo>
                    <a:pt x="1458" y="22"/>
                  </a:lnTo>
                  <a:lnTo>
                    <a:pt x="1461" y="25"/>
                  </a:lnTo>
                  <a:lnTo>
                    <a:pt x="1463" y="30"/>
                  </a:lnTo>
                  <a:lnTo>
                    <a:pt x="1463" y="35"/>
                  </a:lnTo>
                  <a:lnTo>
                    <a:pt x="1466" y="41"/>
                  </a:lnTo>
                  <a:lnTo>
                    <a:pt x="1468" y="46"/>
                  </a:lnTo>
                  <a:lnTo>
                    <a:pt x="1468" y="52"/>
                  </a:lnTo>
                  <a:lnTo>
                    <a:pt x="1468" y="54"/>
                  </a:lnTo>
                  <a:lnTo>
                    <a:pt x="1468" y="63"/>
                  </a:lnTo>
                  <a:lnTo>
                    <a:pt x="1468" y="65"/>
                  </a:lnTo>
                  <a:lnTo>
                    <a:pt x="1468" y="73"/>
                  </a:lnTo>
                  <a:lnTo>
                    <a:pt x="1466" y="76"/>
                  </a:lnTo>
                  <a:lnTo>
                    <a:pt x="1463" y="81"/>
                  </a:lnTo>
                  <a:lnTo>
                    <a:pt x="1461" y="87"/>
                  </a:lnTo>
                  <a:lnTo>
                    <a:pt x="1458" y="92"/>
                  </a:lnTo>
                  <a:lnTo>
                    <a:pt x="1456" y="95"/>
                  </a:lnTo>
                  <a:lnTo>
                    <a:pt x="1453" y="100"/>
                  </a:lnTo>
                  <a:lnTo>
                    <a:pt x="1448" y="103"/>
                  </a:lnTo>
                  <a:lnTo>
                    <a:pt x="1443" y="106"/>
                  </a:lnTo>
                  <a:lnTo>
                    <a:pt x="1438" y="111"/>
                  </a:lnTo>
                  <a:lnTo>
                    <a:pt x="1433" y="111"/>
                  </a:lnTo>
                  <a:lnTo>
                    <a:pt x="1428" y="114"/>
                  </a:lnTo>
                  <a:lnTo>
                    <a:pt x="1424" y="117"/>
                  </a:lnTo>
                  <a:lnTo>
                    <a:pt x="1414" y="119"/>
                  </a:lnTo>
                  <a:lnTo>
                    <a:pt x="1404" y="119"/>
                  </a:lnTo>
                  <a:lnTo>
                    <a:pt x="1396" y="119"/>
                  </a:lnTo>
                  <a:lnTo>
                    <a:pt x="1386" y="122"/>
                  </a:lnTo>
                  <a:lnTo>
                    <a:pt x="1379" y="125"/>
                  </a:lnTo>
                  <a:lnTo>
                    <a:pt x="1369" y="125"/>
                  </a:lnTo>
                  <a:lnTo>
                    <a:pt x="1361" y="125"/>
                  </a:lnTo>
                  <a:lnTo>
                    <a:pt x="1351" y="130"/>
                  </a:lnTo>
                  <a:lnTo>
                    <a:pt x="1344" y="130"/>
                  </a:lnTo>
                  <a:lnTo>
                    <a:pt x="1334" y="130"/>
                  </a:lnTo>
                  <a:lnTo>
                    <a:pt x="1324" y="133"/>
                  </a:lnTo>
                  <a:lnTo>
                    <a:pt x="1317" y="133"/>
                  </a:lnTo>
                  <a:lnTo>
                    <a:pt x="1307" y="133"/>
                  </a:lnTo>
                  <a:lnTo>
                    <a:pt x="1302" y="136"/>
                  </a:lnTo>
                  <a:lnTo>
                    <a:pt x="1289" y="136"/>
                  </a:lnTo>
                  <a:lnTo>
                    <a:pt x="1284" y="141"/>
                  </a:lnTo>
                  <a:lnTo>
                    <a:pt x="1274" y="141"/>
                  </a:lnTo>
                  <a:lnTo>
                    <a:pt x="1264" y="141"/>
                  </a:lnTo>
                  <a:lnTo>
                    <a:pt x="1257" y="141"/>
                  </a:lnTo>
                  <a:lnTo>
                    <a:pt x="1247" y="144"/>
                  </a:lnTo>
                  <a:lnTo>
                    <a:pt x="1239" y="144"/>
                  </a:lnTo>
                  <a:lnTo>
                    <a:pt x="1229" y="146"/>
                  </a:lnTo>
                  <a:lnTo>
                    <a:pt x="1222" y="146"/>
                  </a:lnTo>
                  <a:lnTo>
                    <a:pt x="1212" y="149"/>
                  </a:lnTo>
                  <a:lnTo>
                    <a:pt x="1202" y="149"/>
                  </a:lnTo>
                  <a:lnTo>
                    <a:pt x="1195" y="152"/>
                  </a:lnTo>
                  <a:lnTo>
                    <a:pt x="1185" y="152"/>
                  </a:lnTo>
                  <a:lnTo>
                    <a:pt x="1177" y="152"/>
                  </a:lnTo>
                  <a:lnTo>
                    <a:pt x="1167" y="152"/>
                  </a:lnTo>
                  <a:lnTo>
                    <a:pt x="1160" y="154"/>
                  </a:lnTo>
                  <a:lnTo>
                    <a:pt x="1150" y="154"/>
                  </a:lnTo>
                  <a:lnTo>
                    <a:pt x="1142" y="157"/>
                  </a:lnTo>
                  <a:lnTo>
                    <a:pt x="1132" y="157"/>
                  </a:lnTo>
                  <a:lnTo>
                    <a:pt x="1125" y="160"/>
                  </a:lnTo>
                  <a:lnTo>
                    <a:pt x="1115" y="160"/>
                  </a:lnTo>
                  <a:lnTo>
                    <a:pt x="1107" y="160"/>
                  </a:lnTo>
                  <a:lnTo>
                    <a:pt x="1097" y="160"/>
                  </a:lnTo>
                  <a:lnTo>
                    <a:pt x="1088" y="163"/>
                  </a:lnTo>
                  <a:lnTo>
                    <a:pt x="1080" y="163"/>
                  </a:lnTo>
                  <a:lnTo>
                    <a:pt x="1073" y="165"/>
                  </a:lnTo>
                  <a:lnTo>
                    <a:pt x="1063" y="165"/>
                  </a:lnTo>
                  <a:lnTo>
                    <a:pt x="1055" y="165"/>
                  </a:lnTo>
                  <a:lnTo>
                    <a:pt x="1045" y="165"/>
                  </a:lnTo>
                  <a:lnTo>
                    <a:pt x="1038" y="168"/>
                  </a:lnTo>
                  <a:lnTo>
                    <a:pt x="1028" y="168"/>
                  </a:lnTo>
                  <a:lnTo>
                    <a:pt x="1020" y="171"/>
                  </a:lnTo>
                  <a:lnTo>
                    <a:pt x="1010" y="171"/>
                  </a:lnTo>
                  <a:lnTo>
                    <a:pt x="1003" y="173"/>
                  </a:lnTo>
                  <a:lnTo>
                    <a:pt x="993" y="173"/>
                  </a:lnTo>
                  <a:lnTo>
                    <a:pt x="983" y="173"/>
                  </a:lnTo>
                  <a:lnTo>
                    <a:pt x="976" y="173"/>
                  </a:lnTo>
                  <a:lnTo>
                    <a:pt x="966" y="176"/>
                  </a:lnTo>
                  <a:lnTo>
                    <a:pt x="958" y="176"/>
                  </a:lnTo>
                  <a:lnTo>
                    <a:pt x="948" y="179"/>
                  </a:lnTo>
                  <a:lnTo>
                    <a:pt x="941" y="179"/>
                  </a:lnTo>
                  <a:lnTo>
                    <a:pt x="931" y="182"/>
                  </a:lnTo>
                  <a:lnTo>
                    <a:pt x="921" y="182"/>
                  </a:lnTo>
                  <a:lnTo>
                    <a:pt x="913" y="182"/>
                  </a:lnTo>
                  <a:lnTo>
                    <a:pt x="903" y="184"/>
                  </a:lnTo>
                  <a:lnTo>
                    <a:pt x="898" y="184"/>
                  </a:lnTo>
                  <a:lnTo>
                    <a:pt x="888" y="184"/>
                  </a:lnTo>
                  <a:lnTo>
                    <a:pt x="878" y="187"/>
                  </a:lnTo>
                  <a:lnTo>
                    <a:pt x="871" y="187"/>
                  </a:lnTo>
                  <a:lnTo>
                    <a:pt x="861" y="190"/>
                  </a:lnTo>
                  <a:lnTo>
                    <a:pt x="849" y="190"/>
                  </a:lnTo>
                  <a:lnTo>
                    <a:pt x="836" y="192"/>
                  </a:lnTo>
                  <a:lnTo>
                    <a:pt x="824" y="195"/>
                  </a:lnTo>
                  <a:lnTo>
                    <a:pt x="811" y="195"/>
                  </a:lnTo>
                  <a:lnTo>
                    <a:pt x="799" y="200"/>
                  </a:lnTo>
                  <a:lnTo>
                    <a:pt x="786" y="200"/>
                  </a:lnTo>
                  <a:lnTo>
                    <a:pt x="774" y="203"/>
                  </a:lnTo>
                  <a:lnTo>
                    <a:pt x="762" y="209"/>
                  </a:lnTo>
                  <a:lnTo>
                    <a:pt x="749" y="211"/>
                  </a:lnTo>
                  <a:lnTo>
                    <a:pt x="737" y="214"/>
                  </a:lnTo>
                  <a:lnTo>
                    <a:pt x="724" y="219"/>
                  </a:lnTo>
                  <a:lnTo>
                    <a:pt x="709" y="222"/>
                  </a:lnTo>
                  <a:lnTo>
                    <a:pt x="697" y="225"/>
                  </a:lnTo>
                  <a:lnTo>
                    <a:pt x="684" y="230"/>
                  </a:lnTo>
                  <a:lnTo>
                    <a:pt x="669" y="233"/>
                  </a:lnTo>
                  <a:lnTo>
                    <a:pt x="657" y="238"/>
                  </a:lnTo>
                  <a:lnTo>
                    <a:pt x="645" y="244"/>
                  </a:lnTo>
                  <a:lnTo>
                    <a:pt x="632" y="249"/>
                  </a:lnTo>
                  <a:lnTo>
                    <a:pt x="617" y="252"/>
                  </a:lnTo>
                  <a:lnTo>
                    <a:pt x="605" y="257"/>
                  </a:lnTo>
                  <a:lnTo>
                    <a:pt x="590" y="260"/>
                  </a:lnTo>
                  <a:lnTo>
                    <a:pt x="577" y="265"/>
                  </a:lnTo>
                  <a:lnTo>
                    <a:pt x="562" y="271"/>
                  </a:lnTo>
                  <a:lnTo>
                    <a:pt x="550" y="276"/>
                  </a:lnTo>
                  <a:lnTo>
                    <a:pt x="535" y="282"/>
                  </a:lnTo>
                  <a:lnTo>
                    <a:pt x="523" y="287"/>
                  </a:lnTo>
                  <a:lnTo>
                    <a:pt x="510" y="292"/>
                  </a:lnTo>
                  <a:lnTo>
                    <a:pt x="498" y="298"/>
                  </a:lnTo>
                  <a:lnTo>
                    <a:pt x="483" y="303"/>
                  </a:lnTo>
                  <a:lnTo>
                    <a:pt x="470" y="309"/>
                  </a:lnTo>
                  <a:lnTo>
                    <a:pt x="458" y="314"/>
                  </a:lnTo>
                  <a:lnTo>
                    <a:pt x="443" y="319"/>
                  </a:lnTo>
                  <a:lnTo>
                    <a:pt x="431" y="322"/>
                  </a:lnTo>
                  <a:lnTo>
                    <a:pt x="416" y="330"/>
                  </a:lnTo>
                  <a:lnTo>
                    <a:pt x="403" y="333"/>
                  </a:lnTo>
                  <a:lnTo>
                    <a:pt x="391" y="338"/>
                  </a:lnTo>
                  <a:lnTo>
                    <a:pt x="376" y="344"/>
                  </a:lnTo>
                  <a:lnTo>
                    <a:pt x="363" y="349"/>
                  </a:lnTo>
                  <a:lnTo>
                    <a:pt x="351" y="352"/>
                  </a:lnTo>
                  <a:lnTo>
                    <a:pt x="338" y="360"/>
                  </a:lnTo>
                  <a:lnTo>
                    <a:pt x="323" y="363"/>
                  </a:lnTo>
                  <a:lnTo>
                    <a:pt x="311" y="368"/>
                  </a:lnTo>
                  <a:lnTo>
                    <a:pt x="299" y="371"/>
                  </a:lnTo>
                  <a:lnTo>
                    <a:pt x="286" y="376"/>
                  </a:lnTo>
                  <a:lnTo>
                    <a:pt x="274" y="382"/>
                  </a:lnTo>
                  <a:lnTo>
                    <a:pt x="259" y="384"/>
                  </a:lnTo>
                  <a:lnTo>
                    <a:pt x="246" y="390"/>
                  </a:lnTo>
                  <a:lnTo>
                    <a:pt x="236" y="392"/>
                  </a:lnTo>
                  <a:lnTo>
                    <a:pt x="221" y="395"/>
                  </a:lnTo>
                  <a:lnTo>
                    <a:pt x="209" y="401"/>
                  </a:lnTo>
                  <a:lnTo>
                    <a:pt x="199" y="403"/>
                  </a:lnTo>
                  <a:lnTo>
                    <a:pt x="187" y="409"/>
                  </a:lnTo>
                  <a:lnTo>
                    <a:pt x="174" y="411"/>
                  </a:lnTo>
                  <a:lnTo>
                    <a:pt x="162" y="414"/>
                  </a:lnTo>
                  <a:lnTo>
                    <a:pt x="149" y="417"/>
                  </a:lnTo>
                  <a:lnTo>
                    <a:pt x="139" y="419"/>
                  </a:lnTo>
                  <a:lnTo>
                    <a:pt x="127" y="422"/>
                  </a:lnTo>
                  <a:lnTo>
                    <a:pt x="114" y="425"/>
                  </a:lnTo>
                  <a:lnTo>
                    <a:pt x="102" y="425"/>
                  </a:lnTo>
                  <a:lnTo>
                    <a:pt x="92" y="428"/>
                  </a:lnTo>
                  <a:lnTo>
                    <a:pt x="80" y="430"/>
                  </a:lnTo>
                  <a:lnTo>
                    <a:pt x="70" y="430"/>
                  </a:lnTo>
                  <a:lnTo>
                    <a:pt x="57" y="433"/>
                  </a:lnTo>
                  <a:lnTo>
                    <a:pt x="50" y="433"/>
                  </a:lnTo>
                  <a:lnTo>
                    <a:pt x="45" y="433"/>
                  </a:lnTo>
                  <a:lnTo>
                    <a:pt x="40" y="433"/>
                  </a:lnTo>
                  <a:lnTo>
                    <a:pt x="35" y="433"/>
                  </a:lnTo>
                  <a:lnTo>
                    <a:pt x="30" y="433"/>
                  </a:lnTo>
                  <a:lnTo>
                    <a:pt x="27" y="430"/>
                  </a:lnTo>
                  <a:lnTo>
                    <a:pt x="22" y="430"/>
                  </a:lnTo>
                  <a:lnTo>
                    <a:pt x="20" y="428"/>
                  </a:lnTo>
                  <a:lnTo>
                    <a:pt x="17" y="425"/>
                  </a:lnTo>
                  <a:lnTo>
                    <a:pt x="10" y="422"/>
                  </a:lnTo>
                  <a:lnTo>
                    <a:pt x="7" y="417"/>
                  </a:lnTo>
                  <a:lnTo>
                    <a:pt x="2" y="411"/>
                  </a:lnTo>
                  <a:lnTo>
                    <a:pt x="0" y="409"/>
                  </a:lnTo>
                  <a:lnTo>
                    <a:pt x="0" y="401"/>
                  </a:lnTo>
                  <a:lnTo>
                    <a:pt x="0" y="392"/>
                  </a:lnTo>
                  <a:lnTo>
                    <a:pt x="0" y="387"/>
                  </a:lnTo>
                  <a:lnTo>
                    <a:pt x="2" y="382"/>
                  </a:lnTo>
                  <a:lnTo>
                    <a:pt x="7" y="374"/>
                  </a:lnTo>
                  <a:lnTo>
                    <a:pt x="10" y="365"/>
                  </a:lnTo>
                  <a:lnTo>
                    <a:pt x="12" y="363"/>
                  </a:lnTo>
                  <a:lnTo>
                    <a:pt x="17" y="360"/>
                  </a:lnTo>
                  <a:lnTo>
                    <a:pt x="22" y="355"/>
                  </a:lnTo>
                  <a:lnTo>
                    <a:pt x="27" y="352"/>
                  </a:lnTo>
                  <a:lnTo>
                    <a:pt x="27" y="352"/>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88" name="Freeform 196"/>
            <p:cNvSpPr>
              <a:spLocks/>
            </p:cNvSpPr>
            <p:nvPr/>
          </p:nvSpPr>
          <p:spPr bwMode="auto">
            <a:xfrm>
              <a:off x="12122" y="5905"/>
              <a:ext cx="184" cy="936"/>
            </a:xfrm>
            <a:custGeom>
              <a:avLst/>
              <a:gdLst/>
              <a:ahLst/>
              <a:cxnLst>
                <a:cxn ang="0">
                  <a:pos x="179" y="27"/>
                </a:cxn>
                <a:cxn ang="0">
                  <a:pos x="174" y="60"/>
                </a:cxn>
                <a:cxn ang="0">
                  <a:pos x="169" y="95"/>
                </a:cxn>
                <a:cxn ang="0">
                  <a:pos x="159" y="136"/>
                </a:cxn>
                <a:cxn ang="0">
                  <a:pos x="154" y="182"/>
                </a:cxn>
                <a:cxn ang="0">
                  <a:pos x="146" y="228"/>
                </a:cxn>
                <a:cxn ang="0">
                  <a:pos x="136" y="279"/>
                </a:cxn>
                <a:cxn ang="0">
                  <a:pos x="129" y="328"/>
                </a:cxn>
                <a:cxn ang="0">
                  <a:pos x="119" y="379"/>
                </a:cxn>
                <a:cxn ang="0">
                  <a:pos x="109" y="433"/>
                </a:cxn>
                <a:cxn ang="0">
                  <a:pos x="102" y="487"/>
                </a:cxn>
                <a:cxn ang="0">
                  <a:pos x="94" y="541"/>
                </a:cxn>
                <a:cxn ang="0">
                  <a:pos x="84" y="593"/>
                </a:cxn>
                <a:cxn ang="0">
                  <a:pos x="77" y="644"/>
                </a:cxn>
                <a:cxn ang="0">
                  <a:pos x="69" y="693"/>
                </a:cxn>
                <a:cxn ang="0">
                  <a:pos x="64" y="739"/>
                </a:cxn>
                <a:cxn ang="0">
                  <a:pos x="57" y="782"/>
                </a:cxn>
                <a:cxn ang="0">
                  <a:pos x="52" y="822"/>
                </a:cxn>
                <a:cxn ang="0">
                  <a:pos x="49" y="860"/>
                </a:cxn>
                <a:cxn ang="0">
                  <a:pos x="44" y="893"/>
                </a:cxn>
                <a:cxn ang="0">
                  <a:pos x="44" y="920"/>
                </a:cxn>
                <a:cxn ang="0">
                  <a:pos x="0" y="936"/>
                </a:cxn>
                <a:cxn ang="0">
                  <a:pos x="0" y="890"/>
                </a:cxn>
                <a:cxn ang="0">
                  <a:pos x="2" y="847"/>
                </a:cxn>
                <a:cxn ang="0">
                  <a:pos x="4" y="804"/>
                </a:cxn>
                <a:cxn ang="0">
                  <a:pos x="9" y="760"/>
                </a:cxn>
                <a:cxn ang="0">
                  <a:pos x="12" y="714"/>
                </a:cxn>
                <a:cxn ang="0">
                  <a:pos x="17" y="671"/>
                </a:cxn>
                <a:cxn ang="0">
                  <a:pos x="24" y="628"/>
                </a:cxn>
                <a:cxn ang="0">
                  <a:pos x="29" y="582"/>
                </a:cxn>
                <a:cxn ang="0">
                  <a:pos x="37" y="539"/>
                </a:cxn>
                <a:cxn ang="0">
                  <a:pos x="44" y="493"/>
                </a:cxn>
                <a:cxn ang="0">
                  <a:pos x="54" y="449"/>
                </a:cxn>
                <a:cxn ang="0">
                  <a:pos x="62" y="403"/>
                </a:cxn>
                <a:cxn ang="0">
                  <a:pos x="69" y="360"/>
                </a:cxn>
                <a:cxn ang="0">
                  <a:pos x="77" y="317"/>
                </a:cxn>
                <a:cxn ang="0">
                  <a:pos x="87" y="273"/>
                </a:cxn>
                <a:cxn ang="0">
                  <a:pos x="97" y="230"/>
                </a:cxn>
                <a:cxn ang="0">
                  <a:pos x="104" y="184"/>
                </a:cxn>
                <a:cxn ang="0">
                  <a:pos x="112" y="144"/>
                </a:cxn>
                <a:cxn ang="0">
                  <a:pos x="121" y="100"/>
                </a:cxn>
                <a:cxn ang="0">
                  <a:pos x="129" y="54"/>
                </a:cxn>
                <a:cxn ang="0">
                  <a:pos x="136" y="11"/>
                </a:cxn>
                <a:cxn ang="0">
                  <a:pos x="184" y="11"/>
                </a:cxn>
              </a:cxnLst>
              <a:rect l="0" t="0" r="r" b="b"/>
              <a:pathLst>
                <a:path w="184" h="936">
                  <a:moveTo>
                    <a:pt x="184" y="11"/>
                  </a:moveTo>
                  <a:lnTo>
                    <a:pt x="181" y="19"/>
                  </a:lnTo>
                  <a:lnTo>
                    <a:pt x="179" y="27"/>
                  </a:lnTo>
                  <a:lnTo>
                    <a:pt x="176" y="38"/>
                  </a:lnTo>
                  <a:lnTo>
                    <a:pt x="176" y="49"/>
                  </a:lnTo>
                  <a:lnTo>
                    <a:pt x="174" y="60"/>
                  </a:lnTo>
                  <a:lnTo>
                    <a:pt x="171" y="71"/>
                  </a:lnTo>
                  <a:lnTo>
                    <a:pt x="169" y="84"/>
                  </a:lnTo>
                  <a:lnTo>
                    <a:pt x="169" y="95"/>
                  </a:lnTo>
                  <a:lnTo>
                    <a:pt x="166" y="111"/>
                  </a:lnTo>
                  <a:lnTo>
                    <a:pt x="164" y="122"/>
                  </a:lnTo>
                  <a:lnTo>
                    <a:pt x="159" y="136"/>
                  </a:lnTo>
                  <a:lnTo>
                    <a:pt x="159" y="152"/>
                  </a:lnTo>
                  <a:lnTo>
                    <a:pt x="156" y="168"/>
                  </a:lnTo>
                  <a:lnTo>
                    <a:pt x="154" y="182"/>
                  </a:lnTo>
                  <a:lnTo>
                    <a:pt x="149" y="195"/>
                  </a:lnTo>
                  <a:lnTo>
                    <a:pt x="149" y="211"/>
                  </a:lnTo>
                  <a:lnTo>
                    <a:pt x="146" y="228"/>
                  </a:lnTo>
                  <a:lnTo>
                    <a:pt x="141" y="244"/>
                  </a:lnTo>
                  <a:lnTo>
                    <a:pt x="139" y="260"/>
                  </a:lnTo>
                  <a:lnTo>
                    <a:pt x="136" y="279"/>
                  </a:lnTo>
                  <a:lnTo>
                    <a:pt x="131" y="292"/>
                  </a:lnTo>
                  <a:lnTo>
                    <a:pt x="131" y="311"/>
                  </a:lnTo>
                  <a:lnTo>
                    <a:pt x="129" y="328"/>
                  </a:lnTo>
                  <a:lnTo>
                    <a:pt x="126" y="344"/>
                  </a:lnTo>
                  <a:lnTo>
                    <a:pt x="121" y="363"/>
                  </a:lnTo>
                  <a:lnTo>
                    <a:pt x="119" y="379"/>
                  </a:lnTo>
                  <a:lnTo>
                    <a:pt x="114" y="398"/>
                  </a:lnTo>
                  <a:lnTo>
                    <a:pt x="114" y="414"/>
                  </a:lnTo>
                  <a:lnTo>
                    <a:pt x="109" y="433"/>
                  </a:lnTo>
                  <a:lnTo>
                    <a:pt x="109" y="452"/>
                  </a:lnTo>
                  <a:lnTo>
                    <a:pt x="104" y="468"/>
                  </a:lnTo>
                  <a:lnTo>
                    <a:pt x="102" y="487"/>
                  </a:lnTo>
                  <a:lnTo>
                    <a:pt x="99" y="503"/>
                  </a:lnTo>
                  <a:lnTo>
                    <a:pt x="97" y="522"/>
                  </a:lnTo>
                  <a:lnTo>
                    <a:pt x="94" y="541"/>
                  </a:lnTo>
                  <a:lnTo>
                    <a:pt x="92" y="557"/>
                  </a:lnTo>
                  <a:lnTo>
                    <a:pt x="87" y="574"/>
                  </a:lnTo>
                  <a:lnTo>
                    <a:pt x="84" y="593"/>
                  </a:lnTo>
                  <a:lnTo>
                    <a:pt x="82" y="609"/>
                  </a:lnTo>
                  <a:lnTo>
                    <a:pt x="79" y="628"/>
                  </a:lnTo>
                  <a:lnTo>
                    <a:pt x="77" y="644"/>
                  </a:lnTo>
                  <a:lnTo>
                    <a:pt x="74" y="660"/>
                  </a:lnTo>
                  <a:lnTo>
                    <a:pt x="72" y="676"/>
                  </a:lnTo>
                  <a:lnTo>
                    <a:pt x="69" y="693"/>
                  </a:lnTo>
                  <a:lnTo>
                    <a:pt x="67" y="709"/>
                  </a:lnTo>
                  <a:lnTo>
                    <a:pt x="64" y="725"/>
                  </a:lnTo>
                  <a:lnTo>
                    <a:pt x="64" y="739"/>
                  </a:lnTo>
                  <a:lnTo>
                    <a:pt x="62" y="755"/>
                  </a:lnTo>
                  <a:lnTo>
                    <a:pt x="59" y="768"/>
                  </a:lnTo>
                  <a:lnTo>
                    <a:pt x="57" y="782"/>
                  </a:lnTo>
                  <a:lnTo>
                    <a:pt x="54" y="798"/>
                  </a:lnTo>
                  <a:lnTo>
                    <a:pt x="54" y="812"/>
                  </a:lnTo>
                  <a:lnTo>
                    <a:pt x="52" y="822"/>
                  </a:lnTo>
                  <a:lnTo>
                    <a:pt x="49" y="836"/>
                  </a:lnTo>
                  <a:lnTo>
                    <a:pt x="49" y="850"/>
                  </a:lnTo>
                  <a:lnTo>
                    <a:pt x="49" y="860"/>
                  </a:lnTo>
                  <a:lnTo>
                    <a:pt x="47" y="871"/>
                  </a:lnTo>
                  <a:lnTo>
                    <a:pt x="47" y="882"/>
                  </a:lnTo>
                  <a:lnTo>
                    <a:pt x="44" y="893"/>
                  </a:lnTo>
                  <a:lnTo>
                    <a:pt x="44" y="901"/>
                  </a:lnTo>
                  <a:lnTo>
                    <a:pt x="44" y="912"/>
                  </a:lnTo>
                  <a:lnTo>
                    <a:pt x="44" y="920"/>
                  </a:lnTo>
                  <a:lnTo>
                    <a:pt x="44" y="928"/>
                  </a:lnTo>
                  <a:lnTo>
                    <a:pt x="44" y="936"/>
                  </a:lnTo>
                  <a:lnTo>
                    <a:pt x="0" y="936"/>
                  </a:lnTo>
                  <a:lnTo>
                    <a:pt x="0" y="920"/>
                  </a:lnTo>
                  <a:lnTo>
                    <a:pt x="0" y="906"/>
                  </a:lnTo>
                  <a:lnTo>
                    <a:pt x="0" y="890"/>
                  </a:lnTo>
                  <a:lnTo>
                    <a:pt x="2" y="877"/>
                  </a:lnTo>
                  <a:lnTo>
                    <a:pt x="2" y="860"/>
                  </a:lnTo>
                  <a:lnTo>
                    <a:pt x="2" y="847"/>
                  </a:lnTo>
                  <a:lnTo>
                    <a:pt x="2" y="833"/>
                  </a:lnTo>
                  <a:lnTo>
                    <a:pt x="2" y="820"/>
                  </a:lnTo>
                  <a:lnTo>
                    <a:pt x="4" y="804"/>
                  </a:lnTo>
                  <a:lnTo>
                    <a:pt x="7" y="787"/>
                  </a:lnTo>
                  <a:lnTo>
                    <a:pt x="7" y="774"/>
                  </a:lnTo>
                  <a:lnTo>
                    <a:pt x="9" y="760"/>
                  </a:lnTo>
                  <a:lnTo>
                    <a:pt x="9" y="744"/>
                  </a:lnTo>
                  <a:lnTo>
                    <a:pt x="9" y="731"/>
                  </a:lnTo>
                  <a:lnTo>
                    <a:pt x="12" y="714"/>
                  </a:lnTo>
                  <a:lnTo>
                    <a:pt x="14" y="701"/>
                  </a:lnTo>
                  <a:lnTo>
                    <a:pt x="17" y="687"/>
                  </a:lnTo>
                  <a:lnTo>
                    <a:pt x="17" y="671"/>
                  </a:lnTo>
                  <a:lnTo>
                    <a:pt x="19" y="655"/>
                  </a:lnTo>
                  <a:lnTo>
                    <a:pt x="22" y="641"/>
                  </a:lnTo>
                  <a:lnTo>
                    <a:pt x="24" y="628"/>
                  </a:lnTo>
                  <a:lnTo>
                    <a:pt x="27" y="612"/>
                  </a:lnTo>
                  <a:lnTo>
                    <a:pt x="27" y="598"/>
                  </a:lnTo>
                  <a:lnTo>
                    <a:pt x="29" y="582"/>
                  </a:lnTo>
                  <a:lnTo>
                    <a:pt x="32" y="568"/>
                  </a:lnTo>
                  <a:lnTo>
                    <a:pt x="34" y="552"/>
                  </a:lnTo>
                  <a:lnTo>
                    <a:pt x="37" y="539"/>
                  </a:lnTo>
                  <a:lnTo>
                    <a:pt x="39" y="522"/>
                  </a:lnTo>
                  <a:lnTo>
                    <a:pt x="42" y="509"/>
                  </a:lnTo>
                  <a:lnTo>
                    <a:pt x="44" y="493"/>
                  </a:lnTo>
                  <a:lnTo>
                    <a:pt x="47" y="479"/>
                  </a:lnTo>
                  <a:lnTo>
                    <a:pt x="49" y="463"/>
                  </a:lnTo>
                  <a:lnTo>
                    <a:pt x="54" y="449"/>
                  </a:lnTo>
                  <a:lnTo>
                    <a:pt x="57" y="433"/>
                  </a:lnTo>
                  <a:lnTo>
                    <a:pt x="57" y="420"/>
                  </a:lnTo>
                  <a:lnTo>
                    <a:pt x="62" y="403"/>
                  </a:lnTo>
                  <a:lnTo>
                    <a:pt x="64" y="390"/>
                  </a:lnTo>
                  <a:lnTo>
                    <a:pt x="67" y="376"/>
                  </a:lnTo>
                  <a:lnTo>
                    <a:pt x="69" y="360"/>
                  </a:lnTo>
                  <a:lnTo>
                    <a:pt x="74" y="347"/>
                  </a:lnTo>
                  <a:lnTo>
                    <a:pt x="74" y="330"/>
                  </a:lnTo>
                  <a:lnTo>
                    <a:pt x="77" y="317"/>
                  </a:lnTo>
                  <a:lnTo>
                    <a:pt x="82" y="301"/>
                  </a:lnTo>
                  <a:lnTo>
                    <a:pt x="84" y="287"/>
                  </a:lnTo>
                  <a:lnTo>
                    <a:pt x="87" y="273"/>
                  </a:lnTo>
                  <a:lnTo>
                    <a:pt x="92" y="260"/>
                  </a:lnTo>
                  <a:lnTo>
                    <a:pt x="94" y="244"/>
                  </a:lnTo>
                  <a:lnTo>
                    <a:pt x="97" y="230"/>
                  </a:lnTo>
                  <a:lnTo>
                    <a:pt x="99" y="214"/>
                  </a:lnTo>
                  <a:lnTo>
                    <a:pt x="102" y="200"/>
                  </a:lnTo>
                  <a:lnTo>
                    <a:pt x="104" y="184"/>
                  </a:lnTo>
                  <a:lnTo>
                    <a:pt x="109" y="171"/>
                  </a:lnTo>
                  <a:lnTo>
                    <a:pt x="109" y="157"/>
                  </a:lnTo>
                  <a:lnTo>
                    <a:pt x="112" y="144"/>
                  </a:lnTo>
                  <a:lnTo>
                    <a:pt x="114" y="127"/>
                  </a:lnTo>
                  <a:lnTo>
                    <a:pt x="119" y="114"/>
                  </a:lnTo>
                  <a:lnTo>
                    <a:pt x="121" y="100"/>
                  </a:lnTo>
                  <a:lnTo>
                    <a:pt x="124" y="84"/>
                  </a:lnTo>
                  <a:lnTo>
                    <a:pt x="126" y="71"/>
                  </a:lnTo>
                  <a:lnTo>
                    <a:pt x="129" y="54"/>
                  </a:lnTo>
                  <a:lnTo>
                    <a:pt x="131" y="41"/>
                  </a:lnTo>
                  <a:lnTo>
                    <a:pt x="134" y="25"/>
                  </a:lnTo>
                  <a:lnTo>
                    <a:pt x="136" y="11"/>
                  </a:lnTo>
                  <a:lnTo>
                    <a:pt x="139" y="0"/>
                  </a:lnTo>
                  <a:lnTo>
                    <a:pt x="184" y="11"/>
                  </a:lnTo>
                  <a:lnTo>
                    <a:pt x="184" y="1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89" name="Freeform 197"/>
            <p:cNvSpPr>
              <a:spLocks/>
            </p:cNvSpPr>
            <p:nvPr/>
          </p:nvSpPr>
          <p:spPr bwMode="auto">
            <a:xfrm>
              <a:off x="11492" y="6719"/>
              <a:ext cx="791" cy="198"/>
            </a:xfrm>
            <a:custGeom>
              <a:avLst/>
              <a:gdLst/>
              <a:ahLst/>
              <a:cxnLst>
                <a:cxn ang="0">
                  <a:pos x="25" y="138"/>
                </a:cxn>
                <a:cxn ang="0">
                  <a:pos x="62" y="125"/>
                </a:cxn>
                <a:cxn ang="0">
                  <a:pos x="99" y="114"/>
                </a:cxn>
                <a:cxn ang="0">
                  <a:pos x="137" y="103"/>
                </a:cxn>
                <a:cxn ang="0">
                  <a:pos x="174" y="92"/>
                </a:cxn>
                <a:cxn ang="0">
                  <a:pos x="211" y="81"/>
                </a:cxn>
                <a:cxn ang="0">
                  <a:pos x="246" y="73"/>
                </a:cxn>
                <a:cxn ang="0">
                  <a:pos x="284" y="65"/>
                </a:cxn>
                <a:cxn ang="0">
                  <a:pos x="318" y="54"/>
                </a:cxn>
                <a:cxn ang="0">
                  <a:pos x="356" y="46"/>
                </a:cxn>
                <a:cxn ang="0">
                  <a:pos x="391" y="41"/>
                </a:cxn>
                <a:cxn ang="0">
                  <a:pos x="428" y="33"/>
                </a:cxn>
                <a:cxn ang="0">
                  <a:pos x="463" y="27"/>
                </a:cxn>
                <a:cxn ang="0">
                  <a:pos x="500" y="22"/>
                </a:cxn>
                <a:cxn ang="0">
                  <a:pos x="535" y="17"/>
                </a:cxn>
                <a:cxn ang="0">
                  <a:pos x="572" y="11"/>
                </a:cxn>
                <a:cxn ang="0">
                  <a:pos x="610" y="8"/>
                </a:cxn>
                <a:cxn ang="0">
                  <a:pos x="647" y="6"/>
                </a:cxn>
                <a:cxn ang="0">
                  <a:pos x="687" y="3"/>
                </a:cxn>
                <a:cxn ang="0">
                  <a:pos x="724" y="0"/>
                </a:cxn>
                <a:cxn ang="0">
                  <a:pos x="764" y="0"/>
                </a:cxn>
                <a:cxn ang="0">
                  <a:pos x="791" y="49"/>
                </a:cxn>
                <a:cxn ang="0">
                  <a:pos x="756" y="49"/>
                </a:cxn>
                <a:cxn ang="0">
                  <a:pos x="722" y="49"/>
                </a:cxn>
                <a:cxn ang="0">
                  <a:pos x="684" y="52"/>
                </a:cxn>
                <a:cxn ang="0">
                  <a:pos x="649" y="57"/>
                </a:cxn>
                <a:cxn ang="0">
                  <a:pos x="612" y="60"/>
                </a:cxn>
                <a:cxn ang="0">
                  <a:pos x="575" y="65"/>
                </a:cxn>
                <a:cxn ang="0">
                  <a:pos x="537" y="71"/>
                </a:cxn>
                <a:cxn ang="0">
                  <a:pos x="500" y="76"/>
                </a:cxn>
                <a:cxn ang="0">
                  <a:pos x="463" y="84"/>
                </a:cxn>
                <a:cxn ang="0">
                  <a:pos x="425" y="90"/>
                </a:cxn>
                <a:cxn ang="0">
                  <a:pos x="386" y="98"/>
                </a:cxn>
                <a:cxn ang="0">
                  <a:pos x="348" y="106"/>
                </a:cxn>
                <a:cxn ang="0">
                  <a:pos x="308" y="117"/>
                </a:cxn>
                <a:cxn ang="0">
                  <a:pos x="271" y="125"/>
                </a:cxn>
                <a:cxn ang="0">
                  <a:pos x="234" y="136"/>
                </a:cxn>
                <a:cxn ang="0">
                  <a:pos x="199" y="144"/>
                </a:cxn>
                <a:cxn ang="0">
                  <a:pos x="162" y="155"/>
                </a:cxn>
                <a:cxn ang="0">
                  <a:pos x="127" y="165"/>
                </a:cxn>
                <a:cxn ang="0">
                  <a:pos x="89" y="173"/>
                </a:cxn>
                <a:cxn ang="0">
                  <a:pos x="55" y="184"/>
                </a:cxn>
                <a:cxn ang="0">
                  <a:pos x="25" y="195"/>
                </a:cxn>
                <a:cxn ang="0">
                  <a:pos x="0" y="146"/>
                </a:cxn>
              </a:cxnLst>
              <a:rect l="0" t="0" r="r" b="b"/>
              <a:pathLst>
                <a:path w="791" h="198">
                  <a:moveTo>
                    <a:pt x="0" y="146"/>
                  </a:moveTo>
                  <a:lnTo>
                    <a:pt x="12" y="144"/>
                  </a:lnTo>
                  <a:lnTo>
                    <a:pt x="25" y="138"/>
                  </a:lnTo>
                  <a:lnTo>
                    <a:pt x="37" y="133"/>
                  </a:lnTo>
                  <a:lnTo>
                    <a:pt x="50" y="130"/>
                  </a:lnTo>
                  <a:lnTo>
                    <a:pt x="62" y="125"/>
                  </a:lnTo>
                  <a:lnTo>
                    <a:pt x="77" y="122"/>
                  </a:lnTo>
                  <a:lnTo>
                    <a:pt x="87" y="117"/>
                  </a:lnTo>
                  <a:lnTo>
                    <a:pt x="99" y="114"/>
                  </a:lnTo>
                  <a:lnTo>
                    <a:pt x="112" y="109"/>
                  </a:lnTo>
                  <a:lnTo>
                    <a:pt x="124" y="106"/>
                  </a:lnTo>
                  <a:lnTo>
                    <a:pt x="137" y="103"/>
                  </a:lnTo>
                  <a:lnTo>
                    <a:pt x="149" y="98"/>
                  </a:lnTo>
                  <a:lnTo>
                    <a:pt x="162" y="95"/>
                  </a:lnTo>
                  <a:lnTo>
                    <a:pt x="174" y="92"/>
                  </a:lnTo>
                  <a:lnTo>
                    <a:pt x="187" y="90"/>
                  </a:lnTo>
                  <a:lnTo>
                    <a:pt x="199" y="87"/>
                  </a:lnTo>
                  <a:lnTo>
                    <a:pt x="211" y="81"/>
                  </a:lnTo>
                  <a:lnTo>
                    <a:pt x="224" y="79"/>
                  </a:lnTo>
                  <a:lnTo>
                    <a:pt x="234" y="76"/>
                  </a:lnTo>
                  <a:lnTo>
                    <a:pt x="246" y="73"/>
                  </a:lnTo>
                  <a:lnTo>
                    <a:pt x="259" y="68"/>
                  </a:lnTo>
                  <a:lnTo>
                    <a:pt x="271" y="68"/>
                  </a:lnTo>
                  <a:lnTo>
                    <a:pt x="284" y="65"/>
                  </a:lnTo>
                  <a:lnTo>
                    <a:pt x="294" y="60"/>
                  </a:lnTo>
                  <a:lnTo>
                    <a:pt x="306" y="57"/>
                  </a:lnTo>
                  <a:lnTo>
                    <a:pt x="318" y="54"/>
                  </a:lnTo>
                  <a:lnTo>
                    <a:pt x="331" y="52"/>
                  </a:lnTo>
                  <a:lnTo>
                    <a:pt x="343" y="49"/>
                  </a:lnTo>
                  <a:lnTo>
                    <a:pt x="356" y="46"/>
                  </a:lnTo>
                  <a:lnTo>
                    <a:pt x="366" y="46"/>
                  </a:lnTo>
                  <a:lnTo>
                    <a:pt x="378" y="44"/>
                  </a:lnTo>
                  <a:lnTo>
                    <a:pt x="391" y="41"/>
                  </a:lnTo>
                  <a:lnTo>
                    <a:pt x="403" y="38"/>
                  </a:lnTo>
                  <a:lnTo>
                    <a:pt x="413" y="36"/>
                  </a:lnTo>
                  <a:lnTo>
                    <a:pt x="428" y="33"/>
                  </a:lnTo>
                  <a:lnTo>
                    <a:pt x="438" y="30"/>
                  </a:lnTo>
                  <a:lnTo>
                    <a:pt x="450" y="30"/>
                  </a:lnTo>
                  <a:lnTo>
                    <a:pt x="463" y="27"/>
                  </a:lnTo>
                  <a:lnTo>
                    <a:pt x="475" y="25"/>
                  </a:lnTo>
                  <a:lnTo>
                    <a:pt x="488" y="25"/>
                  </a:lnTo>
                  <a:lnTo>
                    <a:pt x="500" y="22"/>
                  </a:lnTo>
                  <a:lnTo>
                    <a:pt x="510" y="19"/>
                  </a:lnTo>
                  <a:lnTo>
                    <a:pt x="523" y="17"/>
                  </a:lnTo>
                  <a:lnTo>
                    <a:pt x="535" y="17"/>
                  </a:lnTo>
                  <a:lnTo>
                    <a:pt x="547" y="14"/>
                  </a:lnTo>
                  <a:lnTo>
                    <a:pt x="560" y="14"/>
                  </a:lnTo>
                  <a:lnTo>
                    <a:pt x="572" y="11"/>
                  </a:lnTo>
                  <a:lnTo>
                    <a:pt x="585" y="11"/>
                  </a:lnTo>
                  <a:lnTo>
                    <a:pt x="597" y="8"/>
                  </a:lnTo>
                  <a:lnTo>
                    <a:pt x="610" y="8"/>
                  </a:lnTo>
                  <a:lnTo>
                    <a:pt x="622" y="6"/>
                  </a:lnTo>
                  <a:lnTo>
                    <a:pt x="634" y="6"/>
                  </a:lnTo>
                  <a:lnTo>
                    <a:pt x="647" y="6"/>
                  </a:lnTo>
                  <a:lnTo>
                    <a:pt x="659" y="6"/>
                  </a:lnTo>
                  <a:lnTo>
                    <a:pt x="672" y="3"/>
                  </a:lnTo>
                  <a:lnTo>
                    <a:pt x="687" y="3"/>
                  </a:lnTo>
                  <a:lnTo>
                    <a:pt x="699" y="3"/>
                  </a:lnTo>
                  <a:lnTo>
                    <a:pt x="712" y="3"/>
                  </a:lnTo>
                  <a:lnTo>
                    <a:pt x="724" y="0"/>
                  </a:lnTo>
                  <a:lnTo>
                    <a:pt x="739" y="0"/>
                  </a:lnTo>
                  <a:lnTo>
                    <a:pt x="751" y="0"/>
                  </a:lnTo>
                  <a:lnTo>
                    <a:pt x="764" y="0"/>
                  </a:lnTo>
                  <a:lnTo>
                    <a:pt x="776" y="0"/>
                  </a:lnTo>
                  <a:lnTo>
                    <a:pt x="791" y="0"/>
                  </a:lnTo>
                  <a:lnTo>
                    <a:pt x="791" y="49"/>
                  </a:lnTo>
                  <a:lnTo>
                    <a:pt x="779" y="49"/>
                  </a:lnTo>
                  <a:lnTo>
                    <a:pt x="769" y="49"/>
                  </a:lnTo>
                  <a:lnTo>
                    <a:pt x="756" y="49"/>
                  </a:lnTo>
                  <a:lnTo>
                    <a:pt x="744" y="49"/>
                  </a:lnTo>
                  <a:lnTo>
                    <a:pt x="732" y="49"/>
                  </a:lnTo>
                  <a:lnTo>
                    <a:pt x="722" y="49"/>
                  </a:lnTo>
                  <a:lnTo>
                    <a:pt x="709" y="49"/>
                  </a:lnTo>
                  <a:lnTo>
                    <a:pt x="697" y="52"/>
                  </a:lnTo>
                  <a:lnTo>
                    <a:pt x="684" y="52"/>
                  </a:lnTo>
                  <a:lnTo>
                    <a:pt x="674" y="54"/>
                  </a:lnTo>
                  <a:lnTo>
                    <a:pt x="662" y="54"/>
                  </a:lnTo>
                  <a:lnTo>
                    <a:pt x="649" y="57"/>
                  </a:lnTo>
                  <a:lnTo>
                    <a:pt x="637" y="57"/>
                  </a:lnTo>
                  <a:lnTo>
                    <a:pt x="625" y="57"/>
                  </a:lnTo>
                  <a:lnTo>
                    <a:pt x="612" y="60"/>
                  </a:lnTo>
                  <a:lnTo>
                    <a:pt x="602" y="63"/>
                  </a:lnTo>
                  <a:lnTo>
                    <a:pt x="587" y="65"/>
                  </a:lnTo>
                  <a:lnTo>
                    <a:pt x="575" y="65"/>
                  </a:lnTo>
                  <a:lnTo>
                    <a:pt x="562" y="65"/>
                  </a:lnTo>
                  <a:lnTo>
                    <a:pt x="550" y="68"/>
                  </a:lnTo>
                  <a:lnTo>
                    <a:pt x="537" y="71"/>
                  </a:lnTo>
                  <a:lnTo>
                    <a:pt x="525" y="73"/>
                  </a:lnTo>
                  <a:lnTo>
                    <a:pt x="513" y="76"/>
                  </a:lnTo>
                  <a:lnTo>
                    <a:pt x="500" y="76"/>
                  </a:lnTo>
                  <a:lnTo>
                    <a:pt x="488" y="79"/>
                  </a:lnTo>
                  <a:lnTo>
                    <a:pt x="475" y="81"/>
                  </a:lnTo>
                  <a:lnTo>
                    <a:pt x="463" y="84"/>
                  </a:lnTo>
                  <a:lnTo>
                    <a:pt x="450" y="87"/>
                  </a:lnTo>
                  <a:lnTo>
                    <a:pt x="435" y="87"/>
                  </a:lnTo>
                  <a:lnTo>
                    <a:pt x="425" y="90"/>
                  </a:lnTo>
                  <a:lnTo>
                    <a:pt x="411" y="95"/>
                  </a:lnTo>
                  <a:lnTo>
                    <a:pt x="398" y="98"/>
                  </a:lnTo>
                  <a:lnTo>
                    <a:pt x="386" y="98"/>
                  </a:lnTo>
                  <a:lnTo>
                    <a:pt x="373" y="103"/>
                  </a:lnTo>
                  <a:lnTo>
                    <a:pt x="361" y="106"/>
                  </a:lnTo>
                  <a:lnTo>
                    <a:pt x="348" y="106"/>
                  </a:lnTo>
                  <a:lnTo>
                    <a:pt x="336" y="109"/>
                  </a:lnTo>
                  <a:lnTo>
                    <a:pt x="321" y="114"/>
                  </a:lnTo>
                  <a:lnTo>
                    <a:pt x="308" y="117"/>
                  </a:lnTo>
                  <a:lnTo>
                    <a:pt x="299" y="119"/>
                  </a:lnTo>
                  <a:lnTo>
                    <a:pt x="284" y="122"/>
                  </a:lnTo>
                  <a:lnTo>
                    <a:pt x="271" y="125"/>
                  </a:lnTo>
                  <a:lnTo>
                    <a:pt x="261" y="127"/>
                  </a:lnTo>
                  <a:lnTo>
                    <a:pt x="246" y="133"/>
                  </a:lnTo>
                  <a:lnTo>
                    <a:pt x="234" y="136"/>
                  </a:lnTo>
                  <a:lnTo>
                    <a:pt x="224" y="138"/>
                  </a:lnTo>
                  <a:lnTo>
                    <a:pt x="209" y="141"/>
                  </a:lnTo>
                  <a:lnTo>
                    <a:pt x="199" y="144"/>
                  </a:lnTo>
                  <a:lnTo>
                    <a:pt x="187" y="146"/>
                  </a:lnTo>
                  <a:lnTo>
                    <a:pt x="174" y="149"/>
                  </a:lnTo>
                  <a:lnTo>
                    <a:pt x="162" y="155"/>
                  </a:lnTo>
                  <a:lnTo>
                    <a:pt x="149" y="157"/>
                  </a:lnTo>
                  <a:lnTo>
                    <a:pt x="137" y="160"/>
                  </a:lnTo>
                  <a:lnTo>
                    <a:pt x="127" y="165"/>
                  </a:lnTo>
                  <a:lnTo>
                    <a:pt x="114" y="168"/>
                  </a:lnTo>
                  <a:lnTo>
                    <a:pt x="102" y="173"/>
                  </a:lnTo>
                  <a:lnTo>
                    <a:pt x="89" y="173"/>
                  </a:lnTo>
                  <a:lnTo>
                    <a:pt x="80" y="179"/>
                  </a:lnTo>
                  <a:lnTo>
                    <a:pt x="67" y="182"/>
                  </a:lnTo>
                  <a:lnTo>
                    <a:pt x="55" y="184"/>
                  </a:lnTo>
                  <a:lnTo>
                    <a:pt x="45" y="187"/>
                  </a:lnTo>
                  <a:lnTo>
                    <a:pt x="35" y="192"/>
                  </a:lnTo>
                  <a:lnTo>
                    <a:pt x="25" y="195"/>
                  </a:lnTo>
                  <a:lnTo>
                    <a:pt x="12" y="198"/>
                  </a:lnTo>
                  <a:lnTo>
                    <a:pt x="0" y="146"/>
                  </a:lnTo>
                  <a:lnTo>
                    <a:pt x="0" y="146"/>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90" name="Freeform 198"/>
            <p:cNvSpPr>
              <a:spLocks/>
            </p:cNvSpPr>
            <p:nvPr/>
          </p:nvSpPr>
          <p:spPr bwMode="auto">
            <a:xfrm>
              <a:off x="12084" y="7255"/>
              <a:ext cx="120" cy="711"/>
            </a:xfrm>
            <a:custGeom>
              <a:avLst/>
              <a:gdLst/>
              <a:ahLst/>
              <a:cxnLst>
                <a:cxn ang="0">
                  <a:pos x="117" y="21"/>
                </a:cxn>
                <a:cxn ang="0">
                  <a:pos x="117" y="54"/>
                </a:cxn>
                <a:cxn ang="0">
                  <a:pos x="117" y="86"/>
                </a:cxn>
                <a:cxn ang="0">
                  <a:pos x="117" y="119"/>
                </a:cxn>
                <a:cxn ang="0">
                  <a:pos x="117" y="151"/>
                </a:cxn>
                <a:cxn ang="0">
                  <a:pos x="117" y="181"/>
                </a:cxn>
                <a:cxn ang="0">
                  <a:pos x="115" y="213"/>
                </a:cxn>
                <a:cxn ang="0">
                  <a:pos x="115" y="246"/>
                </a:cxn>
                <a:cxn ang="0">
                  <a:pos x="115" y="278"/>
                </a:cxn>
                <a:cxn ang="0">
                  <a:pos x="115" y="308"/>
                </a:cxn>
                <a:cxn ang="0">
                  <a:pos x="112" y="341"/>
                </a:cxn>
                <a:cxn ang="0">
                  <a:pos x="110" y="370"/>
                </a:cxn>
                <a:cxn ang="0">
                  <a:pos x="110" y="403"/>
                </a:cxn>
                <a:cxn ang="0">
                  <a:pos x="105" y="435"/>
                </a:cxn>
                <a:cxn ang="0">
                  <a:pos x="102" y="468"/>
                </a:cxn>
                <a:cxn ang="0">
                  <a:pos x="100" y="497"/>
                </a:cxn>
                <a:cxn ang="0">
                  <a:pos x="95" y="530"/>
                </a:cxn>
                <a:cxn ang="0">
                  <a:pos x="90" y="560"/>
                </a:cxn>
                <a:cxn ang="0">
                  <a:pos x="85" y="592"/>
                </a:cxn>
                <a:cxn ang="0">
                  <a:pos x="77" y="625"/>
                </a:cxn>
                <a:cxn ang="0">
                  <a:pos x="72" y="657"/>
                </a:cxn>
                <a:cxn ang="0">
                  <a:pos x="67" y="681"/>
                </a:cxn>
                <a:cxn ang="0">
                  <a:pos x="60" y="692"/>
                </a:cxn>
                <a:cxn ang="0">
                  <a:pos x="47" y="708"/>
                </a:cxn>
                <a:cxn ang="0">
                  <a:pos x="30" y="711"/>
                </a:cxn>
                <a:cxn ang="0">
                  <a:pos x="13" y="700"/>
                </a:cxn>
                <a:cxn ang="0">
                  <a:pos x="3" y="681"/>
                </a:cxn>
                <a:cxn ang="0">
                  <a:pos x="0" y="670"/>
                </a:cxn>
                <a:cxn ang="0">
                  <a:pos x="3" y="643"/>
                </a:cxn>
                <a:cxn ang="0">
                  <a:pos x="3" y="611"/>
                </a:cxn>
                <a:cxn ang="0">
                  <a:pos x="8" y="581"/>
                </a:cxn>
                <a:cxn ang="0">
                  <a:pos x="10" y="549"/>
                </a:cxn>
                <a:cxn ang="0">
                  <a:pos x="13" y="519"/>
                </a:cxn>
                <a:cxn ang="0">
                  <a:pos x="18" y="487"/>
                </a:cxn>
                <a:cxn ang="0">
                  <a:pos x="23" y="457"/>
                </a:cxn>
                <a:cxn ang="0">
                  <a:pos x="28" y="424"/>
                </a:cxn>
                <a:cxn ang="0">
                  <a:pos x="33" y="395"/>
                </a:cxn>
                <a:cxn ang="0">
                  <a:pos x="38" y="362"/>
                </a:cxn>
                <a:cxn ang="0">
                  <a:pos x="45" y="332"/>
                </a:cxn>
                <a:cxn ang="0">
                  <a:pos x="47" y="300"/>
                </a:cxn>
                <a:cxn ang="0">
                  <a:pos x="52" y="270"/>
                </a:cxn>
                <a:cxn ang="0">
                  <a:pos x="57" y="238"/>
                </a:cxn>
                <a:cxn ang="0">
                  <a:pos x="60" y="208"/>
                </a:cxn>
                <a:cxn ang="0">
                  <a:pos x="65" y="176"/>
                </a:cxn>
                <a:cxn ang="0">
                  <a:pos x="70" y="143"/>
                </a:cxn>
                <a:cxn ang="0">
                  <a:pos x="72" y="113"/>
                </a:cxn>
                <a:cxn ang="0">
                  <a:pos x="75" y="84"/>
                </a:cxn>
                <a:cxn ang="0">
                  <a:pos x="77" y="51"/>
                </a:cxn>
                <a:cxn ang="0">
                  <a:pos x="77" y="19"/>
                </a:cxn>
                <a:cxn ang="0">
                  <a:pos x="120" y="0"/>
                </a:cxn>
              </a:cxnLst>
              <a:rect l="0" t="0" r="r" b="b"/>
              <a:pathLst>
                <a:path w="120" h="711">
                  <a:moveTo>
                    <a:pt x="120" y="0"/>
                  </a:moveTo>
                  <a:lnTo>
                    <a:pt x="117" y="11"/>
                  </a:lnTo>
                  <a:lnTo>
                    <a:pt x="117" y="21"/>
                  </a:lnTo>
                  <a:lnTo>
                    <a:pt x="117" y="32"/>
                  </a:lnTo>
                  <a:lnTo>
                    <a:pt x="117" y="43"/>
                  </a:lnTo>
                  <a:lnTo>
                    <a:pt x="117" y="54"/>
                  </a:lnTo>
                  <a:lnTo>
                    <a:pt x="117" y="65"/>
                  </a:lnTo>
                  <a:lnTo>
                    <a:pt x="117" y="76"/>
                  </a:lnTo>
                  <a:lnTo>
                    <a:pt x="117" y="86"/>
                  </a:lnTo>
                  <a:lnTo>
                    <a:pt x="117" y="97"/>
                  </a:lnTo>
                  <a:lnTo>
                    <a:pt x="117" y="108"/>
                  </a:lnTo>
                  <a:lnTo>
                    <a:pt x="117" y="119"/>
                  </a:lnTo>
                  <a:lnTo>
                    <a:pt x="117" y="130"/>
                  </a:lnTo>
                  <a:lnTo>
                    <a:pt x="117" y="140"/>
                  </a:lnTo>
                  <a:lnTo>
                    <a:pt x="117" y="151"/>
                  </a:lnTo>
                  <a:lnTo>
                    <a:pt x="117" y="162"/>
                  </a:lnTo>
                  <a:lnTo>
                    <a:pt x="117" y="170"/>
                  </a:lnTo>
                  <a:lnTo>
                    <a:pt x="117" y="181"/>
                  </a:lnTo>
                  <a:lnTo>
                    <a:pt x="117" y="192"/>
                  </a:lnTo>
                  <a:lnTo>
                    <a:pt x="115" y="203"/>
                  </a:lnTo>
                  <a:lnTo>
                    <a:pt x="115" y="213"/>
                  </a:lnTo>
                  <a:lnTo>
                    <a:pt x="115" y="224"/>
                  </a:lnTo>
                  <a:lnTo>
                    <a:pt x="115" y="235"/>
                  </a:lnTo>
                  <a:lnTo>
                    <a:pt x="115" y="246"/>
                  </a:lnTo>
                  <a:lnTo>
                    <a:pt x="115" y="257"/>
                  </a:lnTo>
                  <a:lnTo>
                    <a:pt x="115" y="268"/>
                  </a:lnTo>
                  <a:lnTo>
                    <a:pt x="115" y="278"/>
                  </a:lnTo>
                  <a:lnTo>
                    <a:pt x="115" y="286"/>
                  </a:lnTo>
                  <a:lnTo>
                    <a:pt x="115" y="297"/>
                  </a:lnTo>
                  <a:lnTo>
                    <a:pt x="115" y="308"/>
                  </a:lnTo>
                  <a:lnTo>
                    <a:pt x="115" y="319"/>
                  </a:lnTo>
                  <a:lnTo>
                    <a:pt x="112" y="330"/>
                  </a:lnTo>
                  <a:lnTo>
                    <a:pt x="112" y="341"/>
                  </a:lnTo>
                  <a:lnTo>
                    <a:pt x="112" y="351"/>
                  </a:lnTo>
                  <a:lnTo>
                    <a:pt x="112" y="362"/>
                  </a:lnTo>
                  <a:lnTo>
                    <a:pt x="110" y="370"/>
                  </a:lnTo>
                  <a:lnTo>
                    <a:pt x="110" y="381"/>
                  </a:lnTo>
                  <a:lnTo>
                    <a:pt x="110" y="392"/>
                  </a:lnTo>
                  <a:lnTo>
                    <a:pt x="110" y="403"/>
                  </a:lnTo>
                  <a:lnTo>
                    <a:pt x="107" y="414"/>
                  </a:lnTo>
                  <a:lnTo>
                    <a:pt x="107" y="424"/>
                  </a:lnTo>
                  <a:lnTo>
                    <a:pt x="105" y="435"/>
                  </a:lnTo>
                  <a:lnTo>
                    <a:pt x="105" y="446"/>
                  </a:lnTo>
                  <a:lnTo>
                    <a:pt x="105" y="457"/>
                  </a:lnTo>
                  <a:lnTo>
                    <a:pt x="102" y="468"/>
                  </a:lnTo>
                  <a:lnTo>
                    <a:pt x="102" y="478"/>
                  </a:lnTo>
                  <a:lnTo>
                    <a:pt x="100" y="487"/>
                  </a:lnTo>
                  <a:lnTo>
                    <a:pt x="100" y="497"/>
                  </a:lnTo>
                  <a:lnTo>
                    <a:pt x="100" y="508"/>
                  </a:lnTo>
                  <a:lnTo>
                    <a:pt x="97" y="519"/>
                  </a:lnTo>
                  <a:lnTo>
                    <a:pt x="95" y="530"/>
                  </a:lnTo>
                  <a:lnTo>
                    <a:pt x="92" y="541"/>
                  </a:lnTo>
                  <a:lnTo>
                    <a:pt x="92" y="551"/>
                  </a:lnTo>
                  <a:lnTo>
                    <a:pt x="90" y="560"/>
                  </a:lnTo>
                  <a:lnTo>
                    <a:pt x="87" y="570"/>
                  </a:lnTo>
                  <a:lnTo>
                    <a:pt x="87" y="581"/>
                  </a:lnTo>
                  <a:lnTo>
                    <a:pt x="85" y="592"/>
                  </a:lnTo>
                  <a:lnTo>
                    <a:pt x="82" y="606"/>
                  </a:lnTo>
                  <a:lnTo>
                    <a:pt x="82" y="614"/>
                  </a:lnTo>
                  <a:lnTo>
                    <a:pt x="77" y="625"/>
                  </a:lnTo>
                  <a:lnTo>
                    <a:pt x="77" y="635"/>
                  </a:lnTo>
                  <a:lnTo>
                    <a:pt x="75" y="646"/>
                  </a:lnTo>
                  <a:lnTo>
                    <a:pt x="72" y="657"/>
                  </a:lnTo>
                  <a:lnTo>
                    <a:pt x="70" y="668"/>
                  </a:lnTo>
                  <a:lnTo>
                    <a:pt x="67" y="679"/>
                  </a:lnTo>
                  <a:lnTo>
                    <a:pt x="67" y="681"/>
                  </a:lnTo>
                  <a:lnTo>
                    <a:pt x="65" y="687"/>
                  </a:lnTo>
                  <a:lnTo>
                    <a:pt x="62" y="689"/>
                  </a:lnTo>
                  <a:lnTo>
                    <a:pt x="60" y="692"/>
                  </a:lnTo>
                  <a:lnTo>
                    <a:pt x="57" y="700"/>
                  </a:lnTo>
                  <a:lnTo>
                    <a:pt x="52" y="706"/>
                  </a:lnTo>
                  <a:lnTo>
                    <a:pt x="47" y="708"/>
                  </a:lnTo>
                  <a:lnTo>
                    <a:pt x="40" y="708"/>
                  </a:lnTo>
                  <a:lnTo>
                    <a:pt x="35" y="711"/>
                  </a:lnTo>
                  <a:lnTo>
                    <a:pt x="30" y="711"/>
                  </a:lnTo>
                  <a:lnTo>
                    <a:pt x="23" y="708"/>
                  </a:lnTo>
                  <a:lnTo>
                    <a:pt x="18" y="706"/>
                  </a:lnTo>
                  <a:lnTo>
                    <a:pt x="13" y="700"/>
                  </a:lnTo>
                  <a:lnTo>
                    <a:pt x="10" y="698"/>
                  </a:lnTo>
                  <a:lnTo>
                    <a:pt x="5" y="689"/>
                  </a:lnTo>
                  <a:lnTo>
                    <a:pt x="3" y="681"/>
                  </a:lnTo>
                  <a:lnTo>
                    <a:pt x="3" y="679"/>
                  </a:lnTo>
                  <a:lnTo>
                    <a:pt x="0" y="673"/>
                  </a:lnTo>
                  <a:lnTo>
                    <a:pt x="0" y="670"/>
                  </a:lnTo>
                  <a:lnTo>
                    <a:pt x="3" y="665"/>
                  </a:lnTo>
                  <a:lnTo>
                    <a:pt x="3" y="654"/>
                  </a:lnTo>
                  <a:lnTo>
                    <a:pt x="3" y="643"/>
                  </a:lnTo>
                  <a:lnTo>
                    <a:pt x="3" y="633"/>
                  </a:lnTo>
                  <a:lnTo>
                    <a:pt x="3" y="622"/>
                  </a:lnTo>
                  <a:lnTo>
                    <a:pt x="3" y="611"/>
                  </a:lnTo>
                  <a:lnTo>
                    <a:pt x="5" y="603"/>
                  </a:lnTo>
                  <a:lnTo>
                    <a:pt x="5" y="592"/>
                  </a:lnTo>
                  <a:lnTo>
                    <a:pt x="8" y="581"/>
                  </a:lnTo>
                  <a:lnTo>
                    <a:pt x="8" y="570"/>
                  </a:lnTo>
                  <a:lnTo>
                    <a:pt x="10" y="560"/>
                  </a:lnTo>
                  <a:lnTo>
                    <a:pt x="10" y="549"/>
                  </a:lnTo>
                  <a:lnTo>
                    <a:pt x="10" y="538"/>
                  </a:lnTo>
                  <a:lnTo>
                    <a:pt x="13" y="530"/>
                  </a:lnTo>
                  <a:lnTo>
                    <a:pt x="13" y="519"/>
                  </a:lnTo>
                  <a:lnTo>
                    <a:pt x="15" y="508"/>
                  </a:lnTo>
                  <a:lnTo>
                    <a:pt x="18" y="497"/>
                  </a:lnTo>
                  <a:lnTo>
                    <a:pt x="18" y="487"/>
                  </a:lnTo>
                  <a:lnTo>
                    <a:pt x="20" y="476"/>
                  </a:lnTo>
                  <a:lnTo>
                    <a:pt x="20" y="468"/>
                  </a:lnTo>
                  <a:lnTo>
                    <a:pt x="23" y="457"/>
                  </a:lnTo>
                  <a:lnTo>
                    <a:pt x="23" y="446"/>
                  </a:lnTo>
                  <a:lnTo>
                    <a:pt x="25" y="435"/>
                  </a:lnTo>
                  <a:lnTo>
                    <a:pt x="28" y="424"/>
                  </a:lnTo>
                  <a:lnTo>
                    <a:pt x="30" y="416"/>
                  </a:lnTo>
                  <a:lnTo>
                    <a:pt x="30" y="403"/>
                  </a:lnTo>
                  <a:lnTo>
                    <a:pt x="33" y="395"/>
                  </a:lnTo>
                  <a:lnTo>
                    <a:pt x="33" y="384"/>
                  </a:lnTo>
                  <a:lnTo>
                    <a:pt x="38" y="373"/>
                  </a:lnTo>
                  <a:lnTo>
                    <a:pt x="38" y="362"/>
                  </a:lnTo>
                  <a:lnTo>
                    <a:pt x="40" y="351"/>
                  </a:lnTo>
                  <a:lnTo>
                    <a:pt x="40" y="343"/>
                  </a:lnTo>
                  <a:lnTo>
                    <a:pt x="45" y="332"/>
                  </a:lnTo>
                  <a:lnTo>
                    <a:pt x="45" y="322"/>
                  </a:lnTo>
                  <a:lnTo>
                    <a:pt x="47" y="311"/>
                  </a:lnTo>
                  <a:lnTo>
                    <a:pt x="47" y="300"/>
                  </a:lnTo>
                  <a:lnTo>
                    <a:pt x="50" y="289"/>
                  </a:lnTo>
                  <a:lnTo>
                    <a:pt x="50" y="278"/>
                  </a:lnTo>
                  <a:lnTo>
                    <a:pt x="52" y="270"/>
                  </a:lnTo>
                  <a:lnTo>
                    <a:pt x="55" y="259"/>
                  </a:lnTo>
                  <a:lnTo>
                    <a:pt x="55" y="249"/>
                  </a:lnTo>
                  <a:lnTo>
                    <a:pt x="57" y="238"/>
                  </a:lnTo>
                  <a:lnTo>
                    <a:pt x="57" y="227"/>
                  </a:lnTo>
                  <a:lnTo>
                    <a:pt x="60" y="219"/>
                  </a:lnTo>
                  <a:lnTo>
                    <a:pt x="60" y="208"/>
                  </a:lnTo>
                  <a:lnTo>
                    <a:pt x="62" y="197"/>
                  </a:lnTo>
                  <a:lnTo>
                    <a:pt x="65" y="186"/>
                  </a:lnTo>
                  <a:lnTo>
                    <a:pt x="65" y="176"/>
                  </a:lnTo>
                  <a:lnTo>
                    <a:pt x="67" y="167"/>
                  </a:lnTo>
                  <a:lnTo>
                    <a:pt x="67" y="157"/>
                  </a:lnTo>
                  <a:lnTo>
                    <a:pt x="70" y="143"/>
                  </a:lnTo>
                  <a:lnTo>
                    <a:pt x="70" y="135"/>
                  </a:lnTo>
                  <a:lnTo>
                    <a:pt x="72" y="124"/>
                  </a:lnTo>
                  <a:lnTo>
                    <a:pt x="72" y="113"/>
                  </a:lnTo>
                  <a:lnTo>
                    <a:pt x="72" y="103"/>
                  </a:lnTo>
                  <a:lnTo>
                    <a:pt x="75" y="92"/>
                  </a:lnTo>
                  <a:lnTo>
                    <a:pt x="75" y="84"/>
                  </a:lnTo>
                  <a:lnTo>
                    <a:pt x="75" y="73"/>
                  </a:lnTo>
                  <a:lnTo>
                    <a:pt x="75" y="62"/>
                  </a:lnTo>
                  <a:lnTo>
                    <a:pt x="77" y="51"/>
                  </a:lnTo>
                  <a:lnTo>
                    <a:pt x="77" y="40"/>
                  </a:lnTo>
                  <a:lnTo>
                    <a:pt x="77" y="30"/>
                  </a:lnTo>
                  <a:lnTo>
                    <a:pt x="77" y="19"/>
                  </a:lnTo>
                  <a:lnTo>
                    <a:pt x="77" y="11"/>
                  </a:lnTo>
                  <a:lnTo>
                    <a:pt x="77" y="0"/>
                  </a:lnTo>
                  <a:lnTo>
                    <a:pt x="120" y="0"/>
                  </a:lnTo>
                  <a:lnTo>
                    <a:pt x="120" y="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91" name="Freeform 199"/>
            <p:cNvSpPr>
              <a:spLocks/>
            </p:cNvSpPr>
            <p:nvPr/>
          </p:nvSpPr>
          <p:spPr bwMode="auto">
            <a:xfrm>
              <a:off x="11455" y="7896"/>
              <a:ext cx="744" cy="235"/>
            </a:xfrm>
            <a:custGeom>
              <a:avLst/>
              <a:gdLst/>
              <a:ahLst/>
              <a:cxnLst>
                <a:cxn ang="0">
                  <a:pos x="721" y="48"/>
                </a:cxn>
                <a:cxn ang="0">
                  <a:pos x="679" y="48"/>
                </a:cxn>
                <a:cxn ang="0">
                  <a:pos x="637" y="57"/>
                </a:cxn>
                <a:cxn ang="0">
                  <a:pos x="592" y="62"/>
                </a:cxn>
                <a:cxn ang="0">
                  <a:pos x="547" y="70"/>
                </a:cxn>
                <a:cxn ang="0">
                  <a:pos x="500" y="81"/>
                </a:cxn>
                <a:cxn ang="0">
                  <a:pos x="455" y="94"/>
                </a:cxn>
                <a:cxn ang="0">
                  <a:pos x="408" y="105"/>
                </a:cxn>
                <a:cxn ang="0">
                  <a:pos x="360" y="119"/>
                </a:cxn>
                <a:cxn ang="0">
                  <a:pos x="316" y="135"/>
                </a:cxn>
                <a:cxn ang="0">
                  <a:pos x="268" y="148"/>
                </a:cxn>
                <a:cxn ang="0">
                  <a:pos x="224" y="165"/>
                </a:cxn>
                <a:cxn ang="0">
                  <a:pos x="179" y="181"/>
                </a:cxn>
                <a:cxn ang="0">
                  <a:pos x="136" y="197"/>
                </a:cxn>
                <a:cxn ang="0">
                  <a:pos x="92" y="211"/>
                </a:cxn>
                <a:cxn ang="0">
                  <a:pos x="52" y="227"/>
                </a:cxn>
                <a:cxn ang="0">
                  <a:pos x="22" y="235"/>
                </a:cxn>
                <a:cxn ang="0">
                  <a:pos x="5" y="221"/>
                </a:cxn>
                <a:cxn ang="0">
                  <a:pos x="0" y="200"/>
                </a:cxn>
                <a:cxn ang="0">
                  <a:pos x="7" y="176"/>
                </a:cxn>
                <a:cxn ang="0">
                  <a:pos x="27" y="157"/>
                </a:cxn>
                <a:cxn ang="0">
                  <a:pos x="42" y="148"/>
                </a:cxn>
                <a:cxn ang="0">
                  <a:pos x="59" y="138"/>
                </a:cxn>
                <a:cxn ang="0">
                  <a:pos x="77" y="130"/>
                </a:cxn>
                <a:cxn ang="0">
                  <a:pos x="94" y="121"/>
                </a:cxn>
                <a:cxn ang="0">
                  <a:pos x="114" y="113"/>
                </a:cxn>
                <a:cxn ang="0">
                  <a:pos x="134" y="108"/>
                </a:cxn>
                <a:cxn ang="0">
                  <a:pos x="154" y="100"/>
                </a:cxn>
                <a:cxn ang="0">
                  <a:pos x="174" y="94"/>
                </a:cxn>
                <a:cxn ang="0">
                  <a:pos x="191" y="89"/>
                </a:cxn>
                <a:cxn ang="0">
                  <a:pos x="211" y="81"/>
                </a:cxn>
                <a:cxn ang="0">
                  <a:pos x="233" y="78"/>
                </a:cxn>
                <a:cxn ang="0">
                  <a:pos x="251" y="70"/>
                </a:cxn>
                <a:cxn ang="0">
                  <a:pos x="268" y="67"/>
                </a:cxn>
                <a:cxn ang="0">
                  <a:pos x="286" y="65"/>
                </a:cxn>
                <a:cxn ang="0">
                  <a:pos x="303" y="59"/>
                </a:cxn>
                <a:cxn ang="0">
                  <a:pos x="331" y="51"/>
                </a:cxn>
                <a:cxn ang="0">
                  <a:pos x="358" y="46"/>
                </a:cxn>
                <a:cxn ang="0">
                  <a:pos x="385" y="38"/>
                </a:cxn>
                <a:cxn ang="0">
                  <a:pos x="413" y="32"/>
                </a:cxn>
                <a:cxn ang="0">
                  <a:pos x="440" y="27"/>
                </a:cxn>
                <a:cxn ang="0">
                  <a:pos x="467" y="21"/>
                </a:cxn>
                <a:cxn ang="0">
                  <a:pos x="495" y="16"/>
                </a:cxn>
                <a:cxn ang="0">
                  <a:pos x="522" y="13"/>
                </a:cxn>
                <a:cxn ang="0">
                  <a:pos x="547" y="8"/>
                </a:cxn>
                <a:cxn ang="0">
                  <a:pos x="574" y="8"/>
                </a:cxn>
                <a:cxn ang="0">
                  <a:pos x="602" y="5"/>
                </a:cxn>
                <a:cxn ang="0">
                  <a:pos x="629" y="2"/>
                </a:cxn>
                <a:cxn ang="0">
                  <a:pos x="657" y="0"/>
                </a:cxn>
                <a:cxn ang="0">
                  <a:pos x="684" y="0"/>
                </a:cxn>
                <a:cxn ang="0">
                  <a:pos x="714" y="0"/>
                </a:cxn>
                <a:cxn ang="0">
                  <a:pos x="744" y="0"/>
                </a:cxn>
              </a:cxnLst>
              <a:rect l="0" t="0" r="r" b="b"/>
              <a:pathLst>
                <a:path w="744" h="235">
                  <a:moveTo>
                    <a:pt x="744" y="0"/>
                  </a:moveTo>
                  <a:lnTo>
                    <a:pt x="744" y="48"/>
                  </a:lnTo>
                  <a:lnTo>
                    <a:pt x="731" y="48"/>
                  </a:lnTo>
                  <a:lnTo>
                    <a:pt x="721" y="48"/>
                  </a:lnTo>
                  <a:lnTo>
                    <a:pt x="711" y="48"/>
                  </a:lnTo>
                  <a:lnTo>
                    <a:pt x="701" y="48"/>
                  </a:lnTo>
                  <a:lnTo>
                    <a:pt x="689" y="48"/>
                  </a:lnTo>
                  <a:lnTo>
                    <a:pt x="679" y="48"/>
                  </a:lnTo>
                  <a:lnTo>
                    <a:pt x="669" y="51"/>
                  </a:lnTo>
                  <a:lnTo>
                    <a:pt x="657" y="51"/>
                  </a:lnTo>
                  <a:lnTo>
                    <a:pt x="647" y="54"/>
                  </a:lnTo>
                  <a:lnTo>
                    <a:pt x="637" y="57"/>
                  </a:lnTo>
                  <a:lnTo>
                    <a:pt x="624" y="57"/>
                  </a:lnTo>
                  <a:lnTo>
                    <a:pt x="614" y="59"/>
                  </a:lnTo>
                  <a:lnTo>
                    <a:pt x="602" y="59"/>
                  </a:lnTo>
                  <a:lnTo>
                    <a:pt x="592" y="62"/>
                  </a:lnTo>
                  <a:lnTo>
                    <a:pt x="579" y="65"/>
                  </a:lnTo>
                  <a:lnTo>
                    <a:pt x="569" y="67"/>
                  </a:lnTo>
                  <a:lnTo>
                    <a:pt x="557" y="67"/>
                  </a:lnTo>
                  <a:lnTo>
                    <a:pt x="547" y="70"/>
                  </a:lnTo>
                  <a:lnTo>
                    <a:pt x="532" y="73"/>
                  </a:lnTo>
                  <a:lnTo>
                    <a:pt x="522" y="75"/>
                  </a:lnTo>
                  <a:lnTo>
                    <a:pt x="510" y="78"/>
                  </a:lnTo>
                  <a:lnTo>
                    <a:pt x="500" y="81"/>
                  </a:lnTo>
                  <a:lnTo>
                    <a:pt x="487" y="84"/>
                  </a:lnTo>
                  <a:lnTo>
                    <a:pt x="477" y="86"/>
                  </a:lnTo>
                  <a:lnTo>
                    <a:pt x="465" y="89"/>
                  </a:lnTo>
                  <a:lnTo>
                    <a:pt x="455" y="94"/>
                  </a:lnTo>
                  <a:lnTo>
                    <a:pt x="443" y="97"/>
                  </a:lnTo>
                  <a:lnTo>
                    <a:pt x="430" y="100"/>
                  </a:lnTo>
                  <a:lnTo>
                    <a:pt x="418" y="102"/>
                  </a:lnTo>
                  <a:lnTo>
                    <a:pt x="408" y="105"/>
                  </a:lnTo>
                  <a:lnTo>
                    <a:pt x="398" y="108"/>
                  </a:lnTo>
                  <a:lnTo>
                    <a:pt x="385" y="113"/>
                  </a:lnTo>
                  <a:lnTo>
                    <a:pt x="373" y="116"/>
                  </a:lnTo>
                  <a:lnTo>
                    <a:pt x="360" y="119"/>
                  </a:lnTo>
                  <a:lnTo>
                    <a:pt x="348" y="124"/>
                  </a:lnTo>
                  <a:lnTo>
                    <a:pt x="338" y="127"/>
                  </a:lnTo>
                  <a:lnTo>
                    <a:pt x="326" y="130"/>
                  </a:lnTo>
                  <a:lnTo>
                    <a:pt x="316" y="135"/>
                  </a:lnTo>
                  <a:lnTo>
                    <a:pt x="303" y="138"/>
                  </a:lnTo>
                  <a:lnTo>
                    <a:pt x="291" y="143"/>
                  </a:lnTo>
                  <a:lnTo>
                    <a:pt x="281" y="146"/>
                  </a:lnTo>
                  <a:lnTo>
                    <a:pt x="268" y="148"/>
                  </a:lnTo>
                  <a:lnTo>
                    <a:pt x="258" y="154"/>
                  </a:lnTo>
                  <a:lnTo>
                    <a:pt x="246" y="157"/>
                  </a:lnTo>
                  <a:lnTo>
                    <a:pt x="236" y="162"/>
                  </a:lnTo>
                  <a:lnTo>
                    <a:pt x="224" y="165"/>
                  </a:lnTo>
                  <a:lnTo>
                    <a:pt x="211" y="170"/>
                  </a:lnTo>
                  <a:lnTo>
                    <a:pt x="201" y="176"/>
                  </a:lnTo>
                  <a:lnTo>
                    <a:pt x="191" y="178"/>
                  </a:lnTo>
                  <a:lnTo>
                    <a:pt x="179" y="181"/>
                  </a:lnTo>
                  <a:lnTo>
                    <a:pt x="169" y="186"/>
                  </a:lnTo>
                  <a:lnTo>
                    <a:pt x="159" y="189"/>
                  </a:lnTo>
                  <a:lnTo>
                    <a:pt x="146" y="194"/>
                  </a:lnTo>
                  <a:lnTo>
                    <a:pt x="136" y="197"/>
                  </a:lnTo>
                  <a:lnTo>
                    <a:pt x="124" y="200"/>
                  </a:lnTo>
                  <a:lnTo>
                    <a:pt x="114" y="205"/>
                  </a:lnTo>
                  <a:lnTo>
                    <a:pt x="104" y="208"/>
                  </a:lnTo>
                  <a:lnTo>
                    <a:pt x="92" y="211"/>
                  </a:lnTo>
                  <a:lnTo>
                    <a:pt x="82" y="216"/>
                  </a:lnTo>
                  <a:lnTo>
                    <a:pt x="72" y="219"/>
                  </a:lnTo>
                  <a:lnTo>
                    <a:pt x="62" y="221"/>
                  </a:lnTo>
                  <a:lnTo>
                    <a:pt x="52" y="227"/>
                  </a:lnTo>
                  <a:lnTo>
                    <a:pt x="42" y="230"/>
                  </a:lnTo>
                  <a:lnTo>
                    <a:pt x="34" y="235"/>
                  </a:lnTo>
                  <a:lnTo>
                    <a:pt x="24" y="235"/>
                  </a:lnTo>
                  <a:lnTo>
                    <a:pt x="22" y="235"/>
                  </a:lnTo>
                  <a:lnTo>
                    <a:pt x="14" y="232"/>
                  </a:lnTo>
                  <a:lnTo>
                    <a:pt x="12" y="230"/>
                  </a:lnTo>
                  <a:lnTo>
                    <a:pt x="7" y="227"/>
                  </a:lnTo>
                  <a:lnTo>
                    <a:pt x="5" y="221"/>
                  </a:lnTo>
                  <a:lnTo>
                    <a:pt x="2" y="216"/>
                  </a:lnTo>
                  <a:lnTo>
                    <a:pt x="2" y="211"/>
                  </a:lnTo>
                  <a:lnTo>
                    <a:pt x="0" y="205"/>
                  </a:lnTo>
                  <a:lnTo>
                    <a:pt x="0" y="200"/>
                  </a:lnTo>
                  <a:lnTo>
                    <a:pt x="2" y="194"/>
                  </a:lnTo>
                  <a:lnTo>
                    <a:pt x="5" y="189"/>
                  </a:lnTo>
                  <a:lnTo>
                    <a:pt x="5" y="181"/>
                  </a:lnTo>
                  <a:lnTo>
                    <a:pt x="7" y="176"/>
                  </a:lnTo>
                  <a:lnTo>
                    <a:pt x="12" y="170"/>
                  </a:lnTo>
                  <a:lnTo>
                    <a:pt x="14" y="167"/>
                  </a:lnTo>
                  <a:lnTo>
                    <a:pt x="22" y="162"/>
                  </a:lnTo>
                  <a:lnTo>
                    <a:pt x="27" y="157"/>
                  </a:lnTo>
                  <a:lnTo>
                    <a:pt x="32" y="154"/>
                  </a:lnTo>
                  <a:lnTo>
                    <a:pt x="34" y="151"/>
                  </a:lnTo>
                  <a:lnTo>
                    <a:pt x="39" y="148"/>
                  </a:lnTo>
                  <a:lnTo>
                    <a:pt x="42" y="148"/>
                  </a:lnTo>
                  <a:lnTo>
                    <a:pt x="47" y="146"/>
                  </a:lnTo>
                  <a:lnTo>
                    <a:pt x="52" y="140"/>
                  </a:lnTo>
                  <a:lnTo>
                    <a:pt x="54" y="140"/>
                  </a:lnTo>
                  <a:lnTo>
                    <a:pt x="59" y="138"/>
                  </a:lnTo>
                  <a:lnTo>
                    <a:pt x="62" y="135"/>
                  </a:lnTo>
                  <a:lnTo>
                    <a:pt x="67" y="135"/>
                  </a:lnTo>
                  <a:lnTo>
                    <a:pt x="72" y="130"/>
                  </a:lnTo>
                  <a:lnTo>
                    <a:pt x="77" y="130"/>
                  </a:lnTo>
                  <a:lnTo>
                    <a:pt x="79" y="127"/>
                  </a:lnTo>
                  <a:lnTo>
                    <a:pt x="87" y="127"/>
                  </a:lnTo>
                  <a:lnTo>
                    <a:pt x="89" y="124"/>
                  </a:lnTo>
                  <a:lnTo>
                    <a:pt x="94" y="121"/>
                  </a:lnTo>
                  <a:lnTo>
                    <a:pt x="99" y="119"/>
                  </a:lnTo>
                  <a:lnTo>
                    <a:pt x="104" y="116"/>
                  </a:lnTo>
                  <a:lnTo>
                    <a:pt x="109" y="116"/>
                  </a:lnTo>
                  <a:lnTo>
                    <a:pt x="114" y="113"/>
                  </a:lnTo>
                  <a:lnTo>
                    <a:pt x="117" y="111"/>
                  </a:lnTo>
                  <a:lnTo>
                    <a:pt x="124" y="111"/>
                  </a:lnTo>
                  <a:lnTo>
                    <a:pt x="126" y="108"/>
                  </a:lnTo>
                  <a:lnTo>
                    <a:pt x="134" y="108"/>
                  </a:lnTo>
                  <a:lnTo>
                    <a:pt x="136" y="105"/>
                  </a:lnTo>
                  <a:lnTo>
                    <a:pt x="144" y="105"/>
                  </a:lnTo>
                  <a:lnTo>
                    <a:pt x="146" y="102"/>
                  </a:lnTo>
                  <a:lnTo>
                    <a:pt x="154" y="100"/>
                  </a:lnTo>
                  <a:lnTo>
                    <a:pt x="159" y="97"/>
                  </a:lnTo>
                  <a:lnTo>
                    <a:pt x="164" y="97"/>
                  </a:lnTo>
                  <a:lnTo>
                    <a:pt x="169" y="97"/>
                  </a:lnTo>
                  <a:lnTo>
                    <a:pt x="174" y="94"/>
                  </a:lnTo>
                  <a:lnTo>
                    <a:pt x="179" y="92"/>
                  </a:lnTo>
                  <a:lnTo>
                    <a:pt x="184" y="89"/>
                  </a:lnTo>
                  <a:lnTo>
                    <a:pt x="189" y="89"/>
                  </a:lnTo>
                  <a:lnTo>
                    <a:pt x="191" y="89"/>
                  </a:lnTo>
                  <a:lnTo>
                    <a:pt x="199" y="86"/>
                  </a:lnTo>
                  <a:lnTo>
                    <a:pt x="201" y="86"/>
                  </a:lnTo>
                  <a:lnTo>
                    <a:pt x="206" y="81"/>
                  </a:lnTo>
                  <a:lnTo>
                    <a:pt x="211" y="81"/>
                  </a:lnTo>
                  <a:lnTo>
                    <a:pt x="216" y="81"/>
                  </a:lnTo>
                  <a:lnTo>
                    <a:pt x="224" y="78"/>
                  </a:lnTo>
                  <a:lnTo>
                    <a:pt x="226" y="78"/>
                  </a:lnTo>
                  <a:lnTo>
                    <a:pt x="233" y="78"/>
                  </a:lnTo>
                  <a:lnTo>
                    <a:pt x="236" y="75"/>
                  </a:lnTo>
                  <a:lnTo>
                    <a:pt x="241" y="75"/>
                  </a:lnTo>
                  <a:lnTo>
                    <a:pt x="246" y="73"/>
                  </a:lnTo>
                  <a:lnTo>
                    <a:pt x="251" y="70"/>
                  </a:lnTo>
                  <a:lnTo>
                    <a:pt x="253" y="70"/>
                  </a:lnTo>
                  <a:lnTo>
                    <a:pt x="261" y="70"/>
                  </a:lnTo>
                  <a:lnTo>
                    <a:pt x="263" y="67"/>
                  </a:lnTo>
                  <a:lnTo>
                    <a:pt x="268" y="67"/>
                  </a:lnTo>
                  <a:lnTo>
                    <a:pt x="273" y="67"/>
                  </a:lnTo>
                  <a:lnTo>
                    <a:pt x="278" y="65"/>
                  </a:lnTo>
                  <a:lnTo>
                    <a:pt x="281" y="65"/>
                  </a:lnTo>
                  <a:lnTo>
                    <a:pt x="286" y="65"/>
                  </a:lnTo>
                  <a:lnTo>
                    <a:pt x="291" y="62"/>
                  </a:lnTo>
                  <a:lnTo>
                    <a:pt x="293" y="62"/>
                  </a:lnTo>
                  <a:lnTo>
                    <a:pt x="298" y="59"/>
                  </a:lnTo>
                  <a:lnTo>
                    <a:pt x="303" y="59"/>
                  </a:lnTo>
                  <a:lnTo>
                    <a:pt x="311" y="57"/>
                  </a:lnTo>
                  <a:lnTo>
                    <a:pt x="318" y="57"/>
                  </a:lnTo>
                  <a:lnTo>
                    <a:pt x="323" y="54"/>
                  </a:lnTo>
                  <a:lnTo>
                    <a:pt x="331" y="51"/>
                  </a:lnTo>
                  <a:lnTo>
                    <a:pt x="338" y="48"/>
                  </a:lnTo>
                  <a:lnTo>
                    <a:pt x="345" y="48"/>
                  </a:lnTo>
                  <a:lnTo>
                    <a:pt x="353" y="46"/>
                  </a:lnTo>
                  <a:lnTo>
                    <a:pt x="358" y="46"/>
                  </a:lnTo>
                  <a:lnTo>
                    <a:pt x="365" y="43"/>
                  </a:lnTo>
                  <a:lnTo>
                    <a:pt x="373" y="40"/>
                  </a:lnTo>
                  <a:lnTo>
                    <a:pt x="380" y="38"/>
                  </a:lnTo>
                  <a:lnTo>
                    <a:pt x="385" y="38"/>
                  </a:lnTo>
                  <a:lnTo>
                    <a:pt x="393" y="35"/>
                  </a:lnTo>
                  <a:lnTo>
                    <a:pt x="400" y="35"/>
                  </a:lnTo>
                  <a:lnTo>
                    <a:pt x="408" y="32"/>
                  </a:lnTo>
                  <a:lnTo>
                    <a:pt x="413" y="32"/>
                  </a:lnTo>
                  <a:lnTo>
                    <a:pt x="420" y="29"/>
                  </a:lnTo>
                  <a:lnTo>
                    <a:pt x="428" y="29"/>
                  </a:lnTo>
                  <a:lnTo>
                    <a:pt x="433" y="27"/>
                  </a:lnTo>
                  <a:lnTo>
                    <a:pt x="440" y="27"/>
                  </a:lnTo>
                  <a:lnTo>
                    <a:pt x="448" y="24"/>
                  </a:lnTo>
                  <a:lnTo>
                    <a:pt x="455" y="21"/>
                  </a:lnTo>
                  <a:lnTo>
                    <a:pt x="460" y="21"/>
                  </a:lnTo>
                  <a:lnTo>
                    <a:pt x="467" y="21"/>
                  </a:lnTo>
                  <a:lnTo>
                    <a:pt x="472" y="19"/>
                  </a:lnTo>
                  <a:lnTo>
                    <a:pt x="480" y="19"/>
                  </a:lnTo>
                  <a:lnTo>
                    <a:pt x="487" y="19"/>
                  </a:lnTo>
                  <a:lnTo>
                    <a:pt x="495" y="16"/>
                  </a:lnTo>
                  <a:lnTo>
                    <a:pt x="500" y="16"/>
                  </a:lnTo>
                  <a:lnTo>
                    <a:pt x="507" y="16"/>
                  </a:lnTo>
                  <a:lnTo>
                    <a:pt x="515" y="13"/>
                  </a:lnTo>
                  <a:lnTo>
                    <a:pt x="522" y="13"/>
                  </a:lnTo>
                  <a:lnTo>
                    <a:pt x="527" y="11"/>
                  </a:lnTo>
                  <a:lnTo>
                    <a:pt x="535" y="11"/>
                  </a:lnTo>
                  <a:lnTo>
                    <a:pt x="540" y="11"/>
                  </a:lnTo>
                  <a:lnTo>
                    <a:pt x="547" y="8"/>
                  </a:lnTo>
                  <a:lnTo>
                    <a:pt x="555" y="8"/>
                  </a:lnTo>
                  <a:lnTo>
                    <a:pt x="560" y="8"/>
                  </a:lnTo>
                  <a:lnTo>
                    <a:pt x="567" y="8"/>
                  </a:lnTo>
                  <a:lnTo>
                    <a:pt x="574" y="8"/>
                  </a:lnTo>
                  <a:lnTo>
                    <a:pt x="582" y="5"/>
                  </a:lnTo>
                  <a:lnTo>
                    <a:pt x="587" y="5"/>
                  </a:lnTo>
                  <a:lnTo>
                    <a:pt x="594" y="5"/>
                  </a:lnTo>
                  <a:lnTo>
                    <a:pt x="602" y="5"/>
                  </a:lnTo>
                  <a:lnTo>
                    <a:pt x="609" y="5"/>
                  </a:lnTo>
                  <a:lnTo>
                    <a:pt x="614" y="2"/>
                  </a:lnTo>
                  <a:lnTo>
                    <a:pt x="622" y="2"/>
                  </a:lnTo>
                  <a:lnTo>
                    <a:pt x="629" y="2"/>
                  </a:lnTo>
                  <a:lnTo>
                    <a:pt x="637" y="2"/>
                  </a:lnTo>
                  <a:lnTo>
                    <a:pt x="644" y="0"/>
                  </a:lnTo>
                  <a:lnTo>
                    <a:pt x="649" y="0"/>
                  </a:lnTo>
                  <a:lnTo>
                    <a:pt x="657" y="0"/>
                  </a:lnTo>
                  <a:lnTo>
                    <a:pt x="664" y="0"/>
                  </a:lnTo>
                  <a:lnTo>
                    <a:pt x="671" y="0"/>
                  </a:lnTo>
                  <a:lnTo>
                    <a:pt x="676" y="0"/>
                  </a:lnTo>
                  <a:lnTo>
                    <a:pt x="684" y="0"/>
                  </a:lnTo>
                  <a:lnTo>
                    <a:pt x="691" y="0"/>
                  </a:lnTo>
                  <a:lnTo>
                    <a:pt x="699" y="0"/>
                  </a:lnTo>
                  <a:lnTo>
                    <a:pt x="706" y="0"/>
                  </a:lnTo>
                  <a:lnTo>
                    <a:pt x="714" y="0"/>
                  </a:lnTo>
                  <a:lnTo>
                    <a:pt x="721" y="0"/>
                  </a:lnTo>
                  <a:lnTo>
                    <a:pt x="729" y="0"/>
                  </a:lnTo>
                  <a:lnTo>
                    <a:pt x="734" y="0"/>
                  </a:lnTo>
                  <a:lnTo>
                    <a:pt x="744" y="0"/>
                  </a:lnTo>
                  <a:lnTo>
                    <a:pt x="744" y="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92" name="Freeform 200"/>
            <p:cNvSpPr>
              <a:spLocks/>
            </p:cNvSpPr>
            <p:nvPr/>
          </p:nvSpPr>
          <p:spPr bwMode="auto">
            <a:xfrm>
              <a:off x="11422" y="7163"/>
              <a:ext cx="794" cy="235"/>
            </a:xfrm>
            <a:custGeom>
              <a:avLst/>
              <a:gdLst/>
              <a:ahLst/>
              <a:cxnLst>
                <a:cxn ang="0">
                  <a:pos x="18" y="189"/>
                </a:cxn>
                <a:cxn ang="0">
                  <a:pos x="42" y="176"/>
                </a:cxn>
                <a:cxn ang="0">
                  <a:pos x="67" y="162"/>
                </a:cxn>
                <a:cxn ang="0">
                  <a:pos x="92" y="151"/>
                </a:cxn>
                <a:cxn ang="0">
                  <a:pos x="117" y="140"/>
                </a:cxn>
                <a:cxn ang="0">
                  <a:pos x="142" y="130"/>
                </a:cxn>
                <a:cxn ang="0">
                  <a:pos x="167" y="119"/>
                </a:cxn>
                <a:cxn ang="0">
                  <a:pos x="192" y="108"/>
                </a:cxn>
                <a:cxn ang="0">
                  <a:pos x="217" y="97"/>
                </a:cxn>
                <a:cxn ang="0">
                  <a:pos x="242" y="89"/>
                </a:cxn>
                <a:cxn ang="0">
                  <a:pos x="269" y="81"/>
                </a:cxn>
                <a:cxn ang="0">
                  <a:pos x="294" y="73"/>
                </a:cxn>
                <a:cxn ang="0">
                  <a:pos x="321" y="65"/>
                </a:cxn>
                <a:cxn ang="0">
                  <a:pos x="346" y="59"/>
                </a:cxn>
                <a:cxn ang="0">
                  <a:pos x="371" y="54"/>
                </a:cxn>
                <a:cxn ang="0">
                  <a:pos x="398" y="49"/>
                </a:cxn>
                <a:cxn ang="0">
                  <a:pos x="421" y="46"/>
                </a:cxn>
                <a:cxn ang="0">
                  <a:pos x="443" y="40"/>
                </a:cxn>
                <a:cxn ang="0">
                  <a:pos x="463" y="38"/>
                </a:cxn>
                <a:cxn ang="0">
                  <a:pos x="485" y="35"/>
                </a:cxn>
                <a:cxn ang="0">
                  <a:pos x="508" y="30"/>
                </a:cxn>
                <a:cxn ang="0">
                  <a:pos x="528" y="27"/>
                </a:cxn>
                <a:cxn ang="0">
                  <a:pos x="553" y="21"/>
                </a:cxn>
                <a:cxn ang="0">
                  <a:pos x="575" y="19"/>
                </a:cxn>
                <a:cxn ang="0">
                  <a:pos x="597" y="13"/>
                </a:cxn>
                <a:cxn ang="0">
                  <a:pos x="617" y="11"/>
                </a:cxn>
                <a:cxn ang="0">
                  <a:pos x="642" y="8"/>
                </a:cxn>
                <a:cxn ang="0">
                  <a:pos x="665" y="5"/>
                </a:cxn>
                <a:cxn ang="0">
                  <a:pos x="685" y="3"/>
                </a:cxn>
                <a:cxn ang="0">
                  <a:pos x="707" y="3"/>
                </a:cxn>
                <a:cxn ang="0">
                  <a:pos x="727" y="0"/>
                </a:cxn>
                <a:cxn ang="0">
                  <a:pos x="747" y="0"/>
                </a:cxn>
                <a:cxn ang="0">
                  <a:pos x="767" y="0"/>
                </a:cxn>
                <a:cxn ang="0">
                  <a:pos x="787" y="13"/>
                </a:cxn>
                <a:cxn ang="0">
                  <a:pos x="794" y="38"/>
                </a:cxn>
                <a:cxn ang="0">
                  <a:pos x="784" y="65"/>
                </a:cxn>
                <a:cxn ang="0">
                  <a:pos x="769" y="78"/>
                </a:cxn>
                <a:cxn ang="0">
                  <a:pos x="732" y="92"/>
                </a:cxn>
                <a:cxn ang="0">
                  <a:pos x="685" y="105"/>
                </a:cxn>
                <a:cxn ang="0">
                  <a:pos x="637" y="116"/>
                </a:cxn>
                <a:cxn ang="0">
                  <a:pos x="590" y="124"/>
                </a:cxn>
                <a:cxn ang="0">
                  <a:pos x="543" y="132"/>
                </a:cxn>
                <a:cxn ang="0">
                  <a:pos x="495" y="138"/>
                </a:cxn>
                <a:cxn ang="0">
                  <a:pos x="448" y="143"/>
                </a:cxn>
                <a:cxn ang="0">
                  <a:pos x="398" y="149"/>
                </a:cxn>
                <a:cxn ang="0">
                  <a:pos x="351" y="151"/>
                </a:cxn>
                <a:cxn ang="0">
                  <a:pos x="304" y="159"/>
                </a:cxn>
                <a:cxn ang="0">
                  <a:pos x="257" y="165"/>
                </a:cxn>
                <a:cxn ang="0">
                  <a:pos x="207" y="173"/>
                </a:cxn>
                <a:cxn ang="0">
                  <a:pos x="159" y="184"/>
                </a:cxn>
                <a:cxn ang="0">
                  <a:pos x="115" y="195"/>
                </a:cxn>
                <a:cxn ang="0">
                  <a:pos x="70" y="211"/>
                </a:cxn>
                <a:cxn ang="0">
                  <a:pos x="25" y="230"/>
                </a:cxn>
              </a:cxnLst>
              <a:rect l="0" t="0" r="r" b="b"/>
              <a:pathLst>
                <a:path w="794" h="235">
                  <a:moveTo>
                    <a:pt x="0" y="197"/>
                  </a:moveTo>
                  <a:lnTo>
                    <a:pt x="5" y="195"/>
                  </a:lnTo>
                  <a:lnTo>
                    <a:pt x="13" y="192"/>
                  </a:lnTo>
                  <a:lnTo>
                    <a:pt x="18" y="189"/>
                  </a:lnTo>
                  <a:lnTo>
                    <a:pt x="23" y="184"/>
                  </a:lnTo>
                  <a:lnTo>
                    <a:pt x="30" y="181"/>
                  </a:lnTo>
                  <a:lnTo>
                    <a:pt x="38" y="178"/>
                  </a:lnTo>
                  <a:lnTo>
                    <a:pt x="42" y="176"/>
                  </a:lnTo>
                  <a:lnTo>
                    <a:pt x="50" y="173"/>
                  </a:lnTo>
                  <a:lnTo>
                    <a:pt x="55" y="170"/>
                  </a:lnTo>
                  <a:lnTo>
                    <a:pt x="60" y="165"/>
                  </a:lnTo>
                  <a:lnTo>
                    <a:pt x="67" y="162"/>
                  </a:lnTo>
                  <a:lnTo>
                    <a:pt x="75" y="159"/>
                  </a:lnTo>
                  <a:lnTo>
                    <a:pt x="80" y="157"/>
                  </a:lnTo>
                  <a:lnTo>
                    <a:pt x="85" y="154"/>
                  </a:lnTo>
                  <a:lnTo>
                    <a:pt x="92" y="151"/>
                  </a:lnTo>
                  <a:lnTo>
                    <a:pt x="97" y="149"/>
                  </a:lnTo>
                  <a:lnTo>
                    <a:pt x="105" y="146"/>
                  </a:lnTo>
                  <a:lnTo>
                    <a:pt x="112" y="143"/>
                  </a:lnTo>
                  <a:lnTo>
                    <a:pt x="117" y="140"/>
                  </a:lnTo>
                  <a:lnTo>
                    <a:pt x="122" y="138"/>
                  </a:lnTo>
                  <a:lnTo>
                    <a:pt x="130" y="132"/>
                  </a:lnTo>
                  <a:lnTo>
                    <a:pt x="137" y="130"/>
                  </a:lnTo>
                  <a:lnTo>
                    <a:pt x="142" y="130"/>
                  </a:lnTo>
                  <a:lnTo>
                    <a:pt x="150" y="124"/>
                  </a:lnTo>
                  <a:lnTo>
                    <a:pt x="154" y="122"/>
                  </a:lnTo>
                  <a:lnTo>
                    <a:pt x="159" y="122"/>
                  </a:lnTo>
                  <a:lnTo>
                    <a:pt x="167" y="119"/>
                  </a:lnTo>
                  <a:lnTo>
                    <a:pt x="174" y="113"/>
                  </a:lnTo>
                  <a:lnTo>
                    <a:pt x="179" y="111"/>
                  </a:lnTo>
                  <a:lnTo>
                    <a:pt x="187" y="111"/>
                  </a:lnTo>
                  <a:lnTo>
                    <a:pt x="192" y="108"/>
                  </a:lnTo>
                  <a:lnTo>
                    <a:pt x="199" y="105"/>
                  </a:lnTo>
                  <a:lnTo>
                    <a:pt x="204" y="103"/>
                  </a:lnTo>
                  <a:lnTo>
                    <a:pt x="212" y="100"/>
                  </a:lnTo>
                  <a:lnTo>
                    <a:pt x="217" y="97"/>
                  </a:lnTo>
                  <a:lnTo>
                    <a:pt x="224" y="95"/>
                  </a:lnTo>
                  <a:lnTo>
                    <a:pt x="229" y="95"/>
                  </a:lnTo>
                  <a:lnTo>
                    <a:pt x="234" y="92"/>
                  </a:lnTo>
                  <a:lnTo>
                    <a:pt x="242" y="89"/>
                  </a:lnTo>
                  <a:lnTo>
                    <a:pt x="249" y="89"/>
                  </a:lnTo>
                  <a:lnTo>
                    <a:pt x="254" y="84"/>
                  </a:lnTo>
                  <a:lnTo>
                    <a:pt x="262" y="84"/>
                  </a:lnTo>
                  <a:lnTo>
                    <a:pt x="269" y="81"/>
                  </a:lnTo>
                  <a:lnTo>
                    <a:pt x="274" y="78"/>
                  </a:lnTo>
                  <a:lnTo>
                    <a:pt x="279" y="78"/>
                  </a:lnTo>
                  <a:lnTo>
                    <a:pt x="286" y="73"/>
                  </a:lnTo>
                  <a:lnTo>
                    <a:pt x="294" y="73"/>
                  </a:lnTo>
                  <a:lnTo>
                    <a:pt x="299" y="70"/>
                  </a:lnTo>
                  <a:lnTo>
                    <a:pt x="306" y="70"/>
                  </a:lnTo>
                  <a:lnTo>
                    <a:pt x="314" y="67"/>
                  </a:lnTo>
                  <a:lnTo>
                    <a:pt x="321" y="65"/>
                  </a:lnTo>
                  <a:lnTo>
                    <a:pt x="326" y="62"/>
                  </a:lnTo>
                  <a:lnTo>
                    <a:pt x="331" y="62"/>
                  </a:lnTo>
                  <a:lnTo>
                    <a:pt x="339" y="59"/>
                  </a:lnTo>
                  <a:lnTo>
                    <a:pt x="346" y="59"/>
                  </a:lnTo>
                  <a:lnTo>
                    <a:pt x="354" y="59"/>
                  </a:lnTo>
                  <a:lnTo>
                    <a:pt x="359" y="54"/>
                  </a:lnTo>
                  <a:lnTo>
                    <a:pt x="366" y="54"/>
                  </a:lnTo>
                  <a:lnTo>
                    <a:pt x="371" y="54"/>
                  </a:lnTo>
                  <a:lnTo>
                    <a:pt x="378" y="51"/>
                  </a:lnTo>
                  <a:lnTo>
                    <a:pt x="386" y="51"/>
                  </a:lnTo>
                  <a:lnTo>
                    <a:pt x="391" y="51"/>
                  </a:lnTo>
                  <a:lnTo>
                    <a:pt x="398" y="49"/>
                  </a:lnTo>
                  <a:lnTo>
                    <a:pt x="406" y="49"/>
                  </a:lnTo>
                  <a:lnTo>
                    <a:pt x="411" y="49"/>
                  </a:lnTo>
                  <a:lnTo>
                    <a:pt x="416" y="46"/>
                  </a:lnTo>
                  <a:lnTo>
                    <a:pt x="421" y="46"/>
                  </a:lnTo>
                  <a:lnTo>
                    <a:pt x="426" y="46"/>
                  </a:lnTo>
                  <a:lnTo>
                    <a:pt x="431" y="43"/>
                  </a:lnTo>
                  <a:lnTo>
                    <a:pt x="436" y="43"/>
                  </a:lnTo>
                  <a:lnTo>
                    <a:pt x="443" y="40"/>
                  </a:lnTo>
                  <a:lnTo>
                    <a:pt x="448" y="40"/>
                  </a:lnTo>
                  <a:lnTo>
                    <a:pt x="453" y="40"/>
                  </a:lnTo>
                  <a:lnTo>
                    <a:pt x="458" y="40"/>
                  </a:lnTo>
                  <a:lnTo>
                    <a:pt x="463" y="38"/>
                  </a:lnTo>
                  <a:lnTo>
                    <a:pt x="471" y="38"/>
                  </a:lnTo>
                  <a:lnTo>
                    <a:pt x="476" y="35"/>
                  </a:lnTo>
                  <a:lnTo>
                    <a:pt x="481" y="35"/>
                  </a:lnTo>
                  <a:lnTo>
                    <a:pt x="485" y="35"/>
                  </a:lnTo>
                  <a:lnTo>
                    <a:pt x="490" y="32"/>
                  </a:lnTo>
                  <a:lnTo>
                    <a:pt x="498" y="32"/>
                  </a:lnTo>
                  <a:lnTo>
                    <a:pt x="500" y="32"/>
                  </a:lnTo>
                  <a:lnTo>
                    <a:pt x="508" y="30"/>
                  </a:lnTo>
                  <a:lnTo>
                    <a:pt x="513" y="30"/>
                  </a:lnTo>
                  <a:lnTo>
                    <a:pt x="518" y="30"/>
                  </a:lnTo>
                  <a:lnTo>
                    <a:pt x="525" y="27"/>
                  </a:lnTo>
                  <a:lnTo>
                    <a:pt x="528" y="27"/>
                  </a:lnTo>
                  <a:lnTo>
                    <a:pt x="535" y="24"/>
                  </a:lnTo>
                  <a:lnTo>
                    <a:pt x="540" y="24"/>
                  </a:lnTo>
                  <a:lnTo>
                    <a:pt x="545" y="24"/>
                  </a:lnTo>
                  <a:lnTo>
                    <a:pt x="553" y="21"/>
                  </a:lnTo>
                  <a:lnTo>
                    <a:pt x="558" y="21"/>
                  </a:lnTo>
                  <a:lnTo>
                    <a:pt x="563" y="21"/>
                  </a:lnTo>
                  <a:lnTo>
                    <a:pt x="570" y="21"/>
                  </a:lnTo>
                  <a:lnTo>
                    <a:pt x="575" y="19"/>
                  </a:lnTo>
                  <a:lnTo>
                    <a:pt x="580" y="19"/>
                  </a:lnTo>
                  <a:lnTo>
                    <a:pt x="588" y="19"/>
                  </a:lnTo>
                  <a:lnTo>
                    <a:pt x="590" y="16"/>
                  </a:lnTo>
                  <a:lnTo>
                    <a:pt x="597" y="13"/>
                  </a:lnTo>
                  <a:lnTo>
                    <a:pt x="602" y="13"/>
                  </a:lnTo>
                  <a:lnTo>
                    <a:pt x="607" y="13"/>
                  </a:lnTo>
                  <a:lnTo>
                    <a:pt x="615" y="13"/>
                  </a:lnTo>
                  <a:lnTo>
                    <a:pt x="617" y="11"/>
                  </a:lnTo>
                  <a:lnTo>
                    <a:pt x="625" y="11"/>
                  </a:lnTo>
                  <a:lnTo>
                    <a:pt x="630" y="11"/>
                  </a:lnTo>
                  <a:lnTo>
                    <a:pt x="635" y="11"/>
                  </a:lnTo>
                  <a:lnTo>
                    <a:pt x="642" y="8"/>
                  </a:lnTo>
                  <a:lnTo>
                    <a:pt x="647" y="8"/>
                  </a:lnTo>
                  <a:lnTo>
                    <a:pt x="652" y="5"/>
                  </a:lnTo>
                  <a:lnTo>
                    <a:pt x="657" y="5"/>
                  </a:lnTo>
                  <a:lnTo>
                    <a:pt x="665" y="5"/>
                  </a:lnTo>
                  <a:lnTo>
                    <a:pt x="670" y="5"/>
                  </a:lnTo>
                  <a:lnTo>
                    <a:pt x="675" y="5"/>
                  </a:lnTo>
                  <a:lnTo>
                    <a:pt x="680" y="3"/>
                  </a:lnTo>
                  <a:lnTo>
                    <a:pt x="685" y="3"/>
                  </a:lnTo>
                  <a:lnTo>
                    <a:pt x="690" y="3"/>
                  </a:lnTo>
                  <a:lnTo>
                    <a:pt x="695" y="3"/>
                  </a:lnTo>
                  <a:lnTo>
                    <a:pt x="702" y="3"/>
                  </a:lnTo>
                  <a:lnTo>
                    <a:pt x="707" y="3"/>
                  </a:lnTo>
                  <a:lnTo>
                    <a:pt x="712" y="3"/>
                  </a:lnTo>
                  <a:lnTo>
                    <a:pt x="717" y="0"/>
                  </a:lnTo>
                  <a:lnTo>
                    <a:pt x="722" y="0"/>
                  </a:lnTo>
                  <a:lnTo>
                    <a:pt x="727" y="0"/>
                  </a:lnTo>
                  <a:lnTo>
                    <a:pt x="734" y="0"/>
                  </a:lnTo>
                  <a:lnTo>
                    <a:pt x="737" y="0"/>
                  </a:lnTo>
                  <a:lnTo>
                    <a:pt x="744" y="0"/>
                  </a:lnTo>
                  <a:lnTo>
                    <a:pt x="747" y="0"/>
                  </a:lnTo>
                  <a:lnTo>
                    <a:pt x="754" y="0"/>
                  </a:lnTo>
                  <a:lnTo>
                    <a:pt x="757" y="0"/>
                  </a:lnTo>
                  <a:lnTo>
                    <a:pt x="762" y="0"/>
                  </a:lnTo>
                  <a:lnTo>
                    <a:pt x="767" y="0"/>
                  </a:lnTo>
                  <a:lnTo>
                    <a:pt x="769" y="3"/>
                  </a:lnTo>
                  <a:lnTo>
                    <a:pt x="777" y="3"/>
                  </a:lnTo>
                  <a:lnTo>
                    <a:pt x="782" y="11"/>
                  </a:lnTo>
                  <a:lnTo>
                    <a:pt x="787" y="13"/>
                  </a:lnTo>
                  <a:lnTo>
                    <a:pt x="789" y="19"/>
                  </a:lnTo>
                  <a:lnTo>
                    <a:pt x="792" y="24"/>
                  </a:lnTo>
                  <a:lnTo>
                    <a:pt x="794" y="32"/>
                  </a:lnTo>
                  <a:lnTo>
                    <a:pt x="794" y="38"/>
                  </a:lnTo>
                  <a:lnTo>
                    <a:pt x="794" y="46"/>
                  </a:lnTo>
                  <a:lnTo>
                    <a:pt x="792" y="51"/>
                  </a:lnTo>
                  <a:lnTo>
                    <a:pt x="789" y="59"/>
                  </a:lnTo>
                  <a:lnTo>
                    <a:pt x="784" y="65"/>
                  </a:lnTo>
                  <a:lnTo>
                    <a:pt x="779" y="70"/>
                  </a:lnTo>
                  <a:lnTo>
                    <a:pt x="777" y="73"/>
                  </a:lnTo>
                  <a:lnTo>
                    <a:pt x="774" y="76"/>
                  </a:lnTo>
                  <a:lnTo>
                    <a:pt x="769" y="78"/>
                  </a:lnTo>
                  <a:lnTo>
                    <a:pt x="767" y="81"/>
                  </a:lnTo>
                  <a:lnTo>
                    <a:pt x="754" y="84"/>
                  </a:lnTo>
                  <a:lnTo>
                    <a:pt x="744" y="89"/>
                  </a:lnTo>
                  <a:lnTo>
                    <a:pt x="732" y="92"/>
                  </a:lnTo>
                  <a:lnTo>
                    <a:pt x="719" y="95"/>
                  </a:lnTo>
                  <a:lnTo>
                    <a:pt x="709" y="97"/>
                  </a:lnTo>
                  <a:lnTo>
                    <a:pt x="697" y="103"/>
                  </a:lnTo>
                  <a:lnTo>
                    <a:pt x="685" y="105"/>
                  </a:lnTo>
                  <a:lnTo>
                    <a:pt x="675" y="108"/>
                  </a:lnTo>
                  <a:lnTo>
                    <a:pt x="662" y="111"/>
                  </a:lnTo>
                  <a:lnTo>
                    <a:pt x="650" y="113"/>
                  </a:lnTo>
                  <a:lnTo>
                    <a:pt x="637" y="116"/>
                  </a:lnTo>
                  <a:lnTo>
                    <a:pt x="627" y="119"/>
                  </a:lnTo>
                  <a:lnTo>
                    <a:pt x="615" y="122"/>
                  </a:lnTo>
                  <a:lnTo>
                    <a:pt x="602" y="122"/>
                  </a:lnTo>
                  <a:lnTo>
                    <a:pt x="590" y="124"/>
                  </a:lnTo>
                  <a:lnTo>
                    <a:pt x="580" y="127"/>
                  </a:lnTo>
                  <a:lnTo>
                    <a:pt x="568" y="130"/>
                  </a:lnTo>
                  <a:lnTo>
                    <a:pt x="555" y="130"/>
                  </a:lnTo>
                  <a:lnTo>
                    <a:pt x="543" y="132"/>
                  </a:lnTo>
                  <a:lnTo>
                    <a:pt x="533" y="132"/>
                  </a:lnTo>
                  <a:lnTo>
                    <a:pt x="520" y="135"/>
                  </a:lnTo>
                  <a:lnTo>
                    <a:pt x="508" y="135"/>
                  </a:lnTo>
                  <a:lnTo>
                    <a:pt x="495" y="138"/>
                  </a:lnTo>
                  <a:lnTo>
                    <a:pt x="483" y="140"/>
                  </a:lnTo>
                  <a:lnTo>
                    <a:pt x="471" y="140"/>
                  </a:lnTo>
                  <a:lnTo>
                    <a:pt x="461" y="140"/>
                  </a:lnTo>
                  <a:lnTo>
                    <a:pt x="448" y="143"/>
                  </a:lnTo>
                  <a:lnTo>
                    <a:pt x="436" y="143"/>
                  </a:lnTo>
                  <a:lnTo>
                    <a:pt x="423" y="146"/>
                  </a:lnTo>
                  <a:lnTo>
                    <a:pt x="413" y="146"/>
                  </a:lnTo>
                  <a:lnTo>
                    <a:pt x="398" y="149"/>
                  </a:lnTo>
                  <a:lnTo>
                    <a:pt x="388" y="149"/>
                  </a:lnTo>
                  <a:lnTo>
                    <a:pt x="376" y="151"/>
                  </a:lnTo>
                  <a:lnTo>
                    <a:pt x="364" y="151"/>
                  </a:lnTo>
                  <a:lnTo>
                    <a:pt x="351" y="151"/>
                  </a:lnTo>
                  <a:lnTo>
                    <a:pt x="339" y="154"/>
                  </a:lnTo>
                  <a:lnTo>
                    <a:pt x="326" y="154"/>
                  </a:lnTo>
                  <a:lnTo>
                    <a:pt x="316" y="157"/>
                  </a:lnTo>
                  <a:lnTo>
                    <a:pt x="304" y="159"/>
                  </a:lnTo>
                  <a:lnTo>
                    <a:pt x="291" y="159"/>
                  </a:lnTo>
                  <a:lnTo>
                    <a:pt x="279" y="162"/>
                  </a:lnTo>
                  <a:lnTo>
                    <a:pt x="266" y="162"/>
                  </a:lnTo>
                  <a:lnTo>
                    <a:pt x="257" y="165"/>
                  </a:lnTo>
                  <a:lnTo>
                    <a:pt x="244" y="165"/>
                  </a:lnTo>
                  <a:lnTo>
                    <a:pt x="232" y="170"/>
                  </a:lnTo>
                  <a:lnTo>
                    <a:pt x="219" y="170"/>
                  </a:lnTo>
                  <a:lnTo>
                    <a:pt x="207" y="173"/>
                  </a:lnTo>
                  <a:lnTo>
                    <a:pt x="197" y="176"/>
                  </a:lnTo>
                  <a:lnTo>
                    <a:pt x="184" y="178"/>
                  </a:lnTo>
                  <a:lnTo>
                    <a:pt x="172" y="181"/>
                  </a:lnTo>
                  <a:lnTo>
                    <a:pt x="159" y="184"/>
                  </a:lnTo>
                  <a:lnTo>
                    <a:pt x="150" y="186"/>
                  </a:lnTo>
                  <a:lnTo>
                    <a:pt x="137" y="189"/>
                  </a:lnTo>
                  <a:lnTo>
                    <a:pt x="125" y="192"/>
                  </a:lnTo>
                  <a:lnTo>
                    <a:pt x="115" y="195"/>
                  </a:lnTo>
                  <a:lnTo>
                    <a:pt x="105" y="200"/>
                  </a:lnTo>
                  <a:lnTo>
                    <a:pt x="92" y="203"/>
                  </a:lnTo>
                  <a:lnTo>
                    <a:pt x="82" y="208"/>
                  </a:lnTo>
                  <a:lnTo>
                    <a:pt x="70" y="211"/>
                  </a:lnTo>
                  <a:lnTo>
                    <a:pt x="57" y="216"/>
                  </a:lnTo>
                  <a:lnTo>
                    <a:pt x="47" y="222"/>
                  </a:lnTo>
                  <a:lnTo>
                    <a:pt x="35" y="224"/>
                  </a:lnTo>
                  <a:lnTo>
                    <a:pt x="25" y="230"/>
                  </a:lnTo>
                  <a:lnTo>
                    <a:pt x="13" y="235"/>
                  </a:lnTo>
                  <a:lnTo>
                    <a:pt x="0" y="197"/>
                  </a:lnTo>
                  <a:lnTo>
                    <a:pt x="0" y="197"/>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93" name="Freeform 201"/>
            <p:cNvSpPr>
              <a:spLocks/>
            </p:cNvSpPr>
            <p:nvPr/>
          </p:nvSpPr>
          <p:spPr bwMode="auto">
            <a:xfrm>
              <a:off x="11420" y="7314"/>
              <a:ext cx="89" cy="860"/>
            </a:xfrm>
            <a:custGeom>
              <a:avLst/>
              <a:gdLst/>
              <a:ahLst/>
              <a:cxnLst>
                <a:cxn ang="0">
                  <a:pos x="72" y="71"/>
                </a:cxn>
                <a:cxn ang="0">
                  <a:pos x="74" y="122"/>
                </a:cxn>
                <a:cxn ang="0">
                  <a:pos x="74" y="171"/>
                </a:cxn>
                <a:cxn ang="0">
                  <a:pos x="77" y="219"/>
                </a:cxn>
                <a:cxn ang="0">
                  <a:pos x="79" y="268"/>
                </a:cxn>
                <a:cxn ang="0">
                  <a:pos x="82" y="317"/>
                </a:cxn>
                <a:cxn ang="0">
                  <a:pos x="84" y="365"/>
                </a:cxn>
                <a:cxn ang="0">
                  <a:pos x="87" y="417"/>
                </a:cxn>
                <a:cxn ang="0">
                  <a:pos x="89" y="463"/>
                </a:cxn>
                <a:cxn ang="0">
                  <a:pos x="89" y="511"/>
                </a:cxn>
                <a:cxn ang="0">
                  <a:pos x="89" y="563"/>
                </a:cxn>
                <a:cxn ang="0">
                  <a:pos x="89" y="611"/>
                </a:cxn>
                <a:cxn ang="0">
                  <a:pos x="87" y="660"/>
                </a:cxn>
                <a:cxn ang="0">
                  <a:pos x="84" y="709"/>
                </a:cxn>
                <a:cxn ang="0">
                  <a:pos x="79" y="760"/>
                </a:cxn>
                <a:cxn ang="0">
                  <a:pos x="77" y="809"/>
                </a:cxn>
                <a:cxn ang="0">
                  <a:pos x="69" y="833"/>
                </a:cxn>
                <a:cxn ang="0">
                  <a:pos x="54" y="852"/>
                </a:cxn>
                <a:cxn ang="0">
                  <a:pos x="32" y="858"/>
                </a:cxn>
                <a:cxn ang="0">
                  <a:pos x="15" y="841"/>
                </a:cxn>
                <a:cxn ang="0">
                  <a:pos x="7" y="822"/>
                </a:cxn>
                <a:cxn ang="0">
                  <a:pos x="5" y="801"/>
                </a:cxn>
                <a:cxn ang="0">
                  <a:pos x="5" y="779"/>
                </a:cxn>
                <a:cxn ang="0">
                  <a:pos x="2" y="758"/>
                </a:cxn>
                <a:cxn ang="0">
                  <a:pos x="2" y="736"/>
                </a:cxn>
                <a:cxn ang="0">
                  <a:pos x="0" y="712"/>
                </a:cxn>
                <a:cxn ang="0">
                  <a:pos x="0" y="690"/>
                </a:cxn>
                <a:cxn ang="0">
                  <a:pos x="0" y="666"/>
                </a:cxn>
                <a:cxn ang="0">
                  <a:pos x="0" y="644"/>
                </a:cxn>
                <a:cxn ang="0">
                  <a:pos x="0" y="620"/>
                </a:cxn>
                <a:cxn ang="0">
                  <a:pos x="0" y="598"/>
                </a:cxn>
                <a:cxn ang="0">
                  <a:pos x="0" y="574"/>
                </a:cxn>
                <a:cxn ang="0">
                  <a:pos x="0" y="552"/>
                </a:cxn>
                <a:cxn ang="0">
                  <a:pos x="0" y="528"/>
                </a:cxn>
                <a:cxn ang="0">
                  <a:pos x="0" y="506"/>
                </a:cxn>
                <a:cxn ang="0">
                  <a:pos x="0" y="484"/>
                </a:cxn>
                <a:cxn ang="0">
                  <a:pos x="0" y="463"/>
                </a:cxn>
                <a:cxn ang="0">
                  <a:pos x="2" y="438"/>
                </a:cxn>
                <a:cxn ang="0">
                  <a:pos x="2" y="411"/>
                </a:cxn>
                <a:cxn ang="0">
                  <a:pos x="2" y="384"/>
                </a:cxn>
                <a:cxn ang="0">
                  <a:pos x="2" y="360"/>
                </a:cxn>
                <a:cxn ang="0">
                  <a:pos x="2" y="333"/>
                </a:cxn>
                <a:cxn ang="0">
                  <a:pos x="2" y="306"/>
                </a:cxn>
                <a:cxn ang="0">
                  <a:pos x="2" y="279"/>
                </a:cxn>
                <a:cxn ang="0">
                  <a:pos x="5" y="255"/>
                </a:cxn>
                <a:cxn ang="0">
                  <a:pos x="5" y="227"/>
                </a:cxn>
                <a:cxn ang="0">
                  <a:pos x="5" y="200"/>
                </a:cxn>
                <a:cxn ang="0">
                  <a:pos x="7" y="173"/>
                </a:cxn>
                <a:cxn ang="0">
                  <a:pos x="7" y="149"/>
                </a:cxn>
                <a:cxn ang="0">
                  <a:pos x="7" y="122"/>
                </a:cxn>
                <a:cxn ang="0">
                  <a:pos x="7" y="95"/>
                </a:cxn>
                <a:cxn ang="0">
                  <a:pos x="7" y="68"/>
                </a:cxn>
                <a:cxn ang="0">
                  <a:pos x="7" y="44"/>
                </a:cxn>
                <a:cxn ang="0">
                  <a:pos x="10" y="22"/>
                </a:cxn>
                <a:cxn ang="0">
                  <a:pos x="22" y="3"/>
                </a:cxn>
                <a:cxn ang="0">
                  <a:pos x="47" y="0"/>
                </a:cxn>
                <a:cxn ang="0">
                  <a:pos x="67" y="14"/>
                </a:cxn>
                <a:cxn ang="0">
                  <a:pos x="72" y="30"/>
                </a:cxn>
              </a:cxnLst>
              <a:rect l="0" t="0" r="r" b="b"/>
              <a:pathLst>
                <a:path w="89" h="860">
                  <a:moveTo>
                    <a:pt x="72" y="38"/>
                  </a:moveTo>
                  <a:lnTo>
                    <a:pt x="72" y="49"/>
                  </a:lnTo>
                  <a:lnTo>
                    <a:pt x="72" y="60"/>
                  </a:lnTo>
                  <a:lnTo>
                    <a:pt x="72" y="71"/>
                  </a:lnTo>
                  <a:lnTo>
                    <a:pt x="72" y="84"/>
                  </a:lnTo>
                  <a:lnTo>
                    <a:pt x="72" y="98"/>
                  </a:lnTo>
                  <a:lnTo>
                    <a:pt x="74" y="108"/>
                  </a:lnTo>
                  <a:lnTo>
                    <a:pt x="74" y="122"/>
                  </a:lnTo>
                  <a:lnTo>
                    <a:pt x="74" y="133"/>
                  </a:lnTo>
                  <a:lnTo>
                    <a:pt x="74" y="144"/>
                  </a:lnTo>
                  <a:lnTo>
                    <a:pt x="74" y="157"/>
                  </a:lnTo>
                  <a:lnTo>
                    <a:pt x="74" y="171"/>
                  </a:lnTo>
                  <a:lnTo>
                    <a:pt x="77" y="181"/>
                  </a:lnTo>
                  <a:lnTo>
                    <a:pt x="77" y="195"/>
                  </a:lnTo>
                  <a:lnTo>
                    <a:pt x="77" y="209"/>
                  </a:lnTo>
                  <a:lnTo>
                    <a:pt x="77" y="219"/>
                  </a:lnTo>
                  <a:lnTo>
                    <a:pt x="77" y="233"/>
                  </a:lnTo>
                  <a:lnTo>
                    <a:pt x="77" y="244"/>
                  </a:lnTo>
                  <a:lnTo>
                    <a:pt x="79" y="257"/>
                  </a:lnTo>
                  <a:lnTo>
                    <a:pt x="79" y="268"/>
                  </a:lnTo>
                  <a:lnTo>
                    <a:pt x="79" y="282"/>
                  </a:lnTo>
                  <a:lnTo>
                    <a:pt x="79" y="292"/>
                  </a:lnTo>
                  <a:lnTo>
                    <a:pt x="82" y="303"/>
                  </a:lnTo>
                  <a:lnTo>
                    <a:pt x="82" y="317"/>
                  </a:lnTo>
                  <a:lnTo>
                    <a:pt x="84" y="330"/>
                  </a:lnTo>
                  <a:lnTo>
                    <a:pt x="84" y="341"/>
                  </a:lnTo>
                  <a:lnTo>
                    <a:pt x="84" y="355"/>
                  </a:lnTo>
                  <a:lnTo>
                    <a:pt x="84" y="365"/>
                  </a:lnTo>
                  <a:lnTo>
                    <a:pt x="84" y="379"/>
                  </a:lnTo>
                  <a:lnTo>
                    <a:pt x="84" y="390"/>
                  </a:lnTo>
                  <a:lnTo>
                    <a:pt x="87" y="403"/>
                  </a:lnTo>
                  <a:lnTo>
                    <a:pt x="87" y="417"/>
                  </a:lnTo>
                  <a:lnTo>
                    <a:pt x="87" y="428"/>
                  </a:lnTo>
                  <a:lnTo>
                    <a:pt x="87" y="438"/>
                  </a:lnTo>
                  <a:lnTo>
                    <a:pt x="89" y="452"/>
                  </a:lnTo>
                  <a:lnTo>
                    <a:pt x="89" y="463"/>
                  </a:lnTo>
                  <a:lnTo>
                    <a:pt x="89" y="476"/>
                  </a:lnTo>
                  <a:lnTo>
                    <a:pt x="89" y="490"/>
                  </a:lnTo>
                  <a:lnTo>
                    <a:pt x="89" y="501"/>
                  </a:lnTo>
                  <a:lnTo>
                    <a:pt x="89" y="511"/>
                  </a:lnTo>
                  <a:lnTo>
                    <a:pt x="89" y="528"/>
                  </a:lnTo>
                  <a:lnTo>
                    <a:pt x="89" y="538"/>
                  </a:lnTo>
                  <a:lnTo>
                    <a:pt x="89" y="549"/>
                  </a:lnTo>
                  <a:lnTo>
                    <a:pt x="89" y="563"/>
                  </a:lnTo>
                  <a:lnTo>
                    <a:pt x="89" y="576"/>
                  </a:lnTo>
                  <a:lnTo>
                    <a:pt x="89" y="587"/>
                  </a:lnTo>
                  <a:lnTo>
                    <a:pt x="89" y="598"/>
                  </a:lnTo>
                  <a:lnTo>
                    <a:pt x="89" y="611"/>
                  </a:lnTo>
                  <a:lnTo>
                    <a:pt x="89" y="622"/>
                  </a:lnTo>
                  <a:lnTo>
                    <a:pt x="89" y="636"/>
                  </a:lnTo>
                  <a:lnTo>
                    <a:pt x="89" y="649"/>
                  </a:lnTo>
                  <a:lnTo>
                    <a:pt x="87" y="660"/>
                  </a:lnTo>
                  <a:lnTo>
                    <a:pt x="87" y="674"/>
                  </a:lnTo>
                  <a:lnTo>
                    <a:pt x="87" y="687"/>
                  </a:lnTo>
                  <a:lnTo>
                    <a:pt x="87" y="698"/>
                  </a:lnTo>
                  <a:lnTo>
                    <a:pt x="84" y="709"/>
                  </a:lnTo>
                  <a:lnTo>
                    <a:pt x="84" y="722"/>
                  </a:lnTo>
                  <a:lnTo>
                    <a:pt x="84" y="733"/>
                  </a:lnTo>
                  <a:lnTo>
                    <a:pt x="82" y="747"/>
                  </a:lnTo>
                  <a:lnTo>
                    <a:pt x="79" y="760"/>
                  </a:lnTo>
                  <a:lnTo>
                    <a:pt x="79" y="771"/>
                  </a:lnTo>
                  <a:lnTo>
                    <a:pt x="77" y="785"/>
                  </a:lnTo>
                  <a:lnTo>
                    <a:pt x="77" y="795"/>
                  </a:lnTo>
                  <a:lnTo>
                    <a:pt x="77" y="809"/>
                  </a:lnTo>
                  <a:lnTo>
                    <a:pt x="74" y="822"/>
                  </a:lnTo>
                  <a:lnTo>
                    <a:pt x="74" y="825"/>
                  </a:lnTo>
                  <a:lnTo>
                    <a:pt x="72" y="831"/>
                  </a:lnTo>
                  <a:lnTo>
                    <a:pt x="69" y="833"/>
                  </a:lnTo>
                  <a:lnTo>
                    <a:pt x="69" y="839"/>
                  </a:lnTo>
                  <a:lnTo>
                    <a:pt x="64" y="844"/>
                  </a:lnTo>
                  <a:lnTo>
                    <a:pt x="59" y="849"/>
                  </a:lnTo>
                  <a:lnTo>
                    <a:pt x="54" y="852"/>
                  </a:lnTo>
                  <a:lnTo>
                    <a:pt x="49" y="858"/>
                  </a:lnTo>
                  <a:lnTo>
                    <a:pt x="44" y="858"/>
                  </a:lnTo>
                  <a:lnTo>
                    <a:pt x="40" y="860"/>
                  </a:lnTo>
                  <a:lnTo>
                    <a:pt x="32" y="858"/>
                  </a:lnTo>
                  <a:lnTo>
                    <a:pt x="27" y="858"/>
                  </a:lnTo>
                  <a:lnTo>
                    <a:pt x="22" y="852"/>
                  </a:lnTo>
                  <a:lnTo>
                    <a:pt x="20" y="849"/>
                  </a:lnTo>
                  <a:lnTo>
                    <a:pt x="15" y="841"/>
                  </a:lnTo>
                  <a:lnTo>
                    <a:pt x="10" y="836"/>
                  </a:lnTo>
                  <a:lnTo>
                    <a:pt x="7" y="831"/>
                  </a:lnTo>
                  <a:lnTo>
                    <a:pt x="7" y="828"/>
                  </a:lnTo>
                  <a:lnTo>
                    <a:pt x="7" y="822"/>
                  </a:lnTo>
                  <a:lnTo>
                    <a:pt x="7" y="820"/>
                  </a:lnTo>
                  <a:lnTo>
                    <a:pt x="7" y="812"/>
                  </a:lnTo>
                  <a:lnTo>
                    <a:pt x="5" y="806"/>
                  </a:lnTo>
                  <a:lnTo>
                    <a:pt x="5" y="801"/>
                  </a:lnTo>
                  <a:lnTo>
                    <a:pt x="5" y="795"/>
                  </a:lnTo>
                  <a:lnTo>
                    <a:pt x="5" y="790"/>
                  </a:lnTo>
                  <a:lnTo>
                    <a:pt x="5" y="787"/>
                  </a:lnTo>
                  <a:lnTo>
                    <a:pt x="5" y="779"/>
                  </a:lnTo>
                  <a:lnTo>
                    <a:pt x="5" y="776"/>
                  </a:lnTo>
                  <a:lnTo>
                    <a:pt x="2" y="768"/>
                  </a:lnTo>
                  <a:lnTo>
                    <a:pt x="2" y="763"/>
                  </a:lnTo>
                  <a:lnTo>
                    <a:pt x="2" y="758"/>
                  </a:lnTo>
                  <a:lnTo>
                    <a:pt x="2" y="752"/>
                  </a:lnTo>
                  <a:lnTo>
                    <a:pt x="2" y="747"/>
                  </a:lnTo>
                  <a:lnTo>
                    <a:pt x="2" y="741"/>
                  </a:lnTo>
                  <a:lnTo>
                    <a:pt x="2" y="736"/>
                  </a:lnTo>
                  <a:lnTo>
                    <a:pt x="2" y="730"/>
                  </a:lnTo>
                  <a:lnTo>
                    <a:pt x="2" y="722"/>
                  </a:lnTo>
                  <a:lnTo>
                    <a:pt x="2" y="720"/>
                  </a:lnTo>
                  <a:lnTo>
                    <a:pt x="0" y="712"/>
                  </a:lnTo>
                  <a:lnTo>
                    <a:pt x="0" y="706"/>
                  </a:lnTo>
                  <a:lnTo>
                    <a:pt x="0" y="701"/>
                  </a:lnTo>
                  <a:lnTo>
                    <a:pt x="0" y="695"/>
                  </a:lnTo>
                  <a:lnTo>
                    <a:pt x="0" y="690"/>
                  </a:lnTo>
                  <a:lnTo>
                    <a:pt x="0" y="684"/>
                  </a:lnTo>
                  <a:lnTo>
                    <a:pt x="0" y="679"/>
                  </a:lnTo>
                  <a:lnTo>
                    <a:pt x="0" y="671"/>
                  </a:lnTo>
                  <a:lnTo>
                    <a:pt x="0" y="666"/>
                  </a:lnTo>
                  <a:lnTo>
                    <a:pt x="0" y="660"/>
                  </a:lnTo>
                  <a:lnTo>
                    <a:pt x="0" y="655"/>
                  </a:lnTo>
                  <a:lnTo>
                    <a:pt x="0" y="649"/>
                  </a:lnTo>
                  <a:lnTo>
                    <a:pt x="0" y="644"/>
                  </a:lnTo>
                  <a:lnTo>
                    <a:pt x="0" y="639"/>
                  </a:lnTo>
                  <a:lnTo>
                    <a:pt x="0" y="630"/>
                  </a:lnTo>
                  <a:lnTo>
                    <a:pt x="0" y="628"/>
                  </a:lnTo>
                  <a:lnTo>
                    <a:pt x="0" y="620"/>
                  </a:lnTo>
                  <a:lnTo>
                    <a:pt x="0" y="614"/>
                  </a:lnTo>
                  <a:lnTo>
                    <a:pt x="0" y="609"/>
                  </a:lnTo>
                  <a:lnTo>
                    <a:pt x="0" y="603"/>
                  </a:lnTo>
                  <a:lnTo>
                    <a:pt x="0" y="598"/>
                  </a:lnTo>
                  <a:lnTo>
                    <a:pt x="0" y="593"/>
                  </a:lnTo>
                  <a:lnTo>
                    <a:pt x="0" y="587"/>
                  </a:lnTo>
                  <a:lnTo>
                    <a:pt x="0" y="579"/>
                  </a:lnTo>
                  <a:lnTo>
                    <a:pt x="0" y="574"/>
                  </a:lnTo>
                  <a:lnTo>
                    <a:pt x="0" y="568"/>
                  </a:lnTo>
                  <a:lnTo>
                    <a:pt x="0" y="563"/>
                  </a:lnTo>
                  <a:lnTo>
                    <a:pt x="0" y="557"/>
                  </a:lnTo>
                  <a:lnTo>
                    <a:pt x="0" y="552"/>
                  </a:lnTo>
                  <a:lnTo>
                    <a:pt x="0" y="547"/>
                  </a:lnTo>
                  <a:lnTo>
                    <a:pt x="0" y="538"/>
                  </a:lnTo>
                  <a:lnTo>
                    <a:pt x="0" y="533"/>
                  </a:lnTo>
                  <a:lnTo>
                    <a:pt x="0" y="528"/>
                  </a:lnTo>
                  <a:lnTo>
                    <a:pt x="0" y="522"/>
                  </a:lnTo>
                  <a:lnTo>
                    <a:pt x="0" y="517"/>
                  </a:lnTo>
                  <a:lnTo>
                    <a:pt x="0" y="511"/>
                  </a:lnTo>
                  <a:lnTo>
                    <a:pt x="0" y="506"/>
                  </a:lnTo>
                  <a:lnTo>
                    <a:pt x="0" y="501"/>
                  </a:lnTo>
                  <a:lnTo>
                    <a:pt x="0" y="495"/>
                  </a:lnTo>
                  <a:lnTo>
                    <a:pt x="0" y="490"/>
                  </a:lnTo>
                  <a:lnTo>
                    <a:pt x="0" y="484"/>
                  </a:lnTo>
                  <a:lnTo>
                    <a:pt x="0" y="479"/>
                  </a:lnTo>
                  <a:lnTo>
                    <a:pt x="0" y="474"/>
                  </a:lnTo>
                  <a:lnTo>
                    <a:pt x="0" y="468"/>
                  </a:lnTo>
                  <a:lnTo>
                    <a:pt x="0" y="463"/>
                  </a:lnTo>
                  <a:lnTo>
                    <a:pt x="2" y="457"/>
                  </a:lnTo>
                  <a:lnTo>
                    <a:pt x="2" y="452"/>
                  </a:lnTo>
                  <a:lnTo>
                    <a:pt x="2" y="447"/>
                  </a:lnTo>
                  <a:lnTo>
                    <a:pt x="2" y="438"/>
                  </a:lnTo>
                  <a:lnTo>
                    <a:pt x="2" y="430"/>
                  </a:lnTo>
                  <a:lnTo>
                    <a:pt x="2" y="422"/>
                  </a:lnTo>
                  <a:lnTo>
                    <a:pt x="2" y="417"/>
                  </a:lnTo>
                  <a:lnTo>
                    <a:pt x="2" y="411"/>
                  </a:lnTo>
                  <a:lnTo>
                    <a:pt x="2" y="403"/>
                  </a:lnTo>
                  <a:lnTo>
                    <a:pt x="2" y="398"/>
                  </a:lnTo>
                  <a:lnTo>
                    <a:pt x="2" y="390"/>
                  </a:lnTo>
                  <a:lnTo>
                    <a:pt x="2" y="384"/>
                  </a:lnTo>
                  <a:lnTo>
                    <a:pt x="2" y="379"/>
                  </a:lnTo>
                  <a:lnTo>
                    <a:pt x="2" y="371"/>
                  </a:lnTo>
                  <a:lnTo>
                    <a:pt x="2" y="365"/>
                  </a:lnTo>
                  <a:lnTo>
                    <a:pt x="2" y="360"/>
                  </a:lnTo>
                  <a:lnTo>
                    <a:pt x="2" y="352"/>
                  </a:lnTo>
                  <a:lnTo>
                    <a:pt x="2" y="344"/>
                  </a:lnTo>
                  <a:lnTo>
                    <a:pt x="2" y="338"/>
                  </a:lnTo>
                  <a:lnTo>
                    <a:pt x="2" y="333"/>
                  </a:lnTo>
                  <a:lnTo>
                    <a:pt x="2" y="328"/>
                  </a:lnTo>
                  <a:lnTo>
                    <a:pt x="2" y="319"/>
                  </a:lnTo>
                  <a:lnTo>
                    <a:pt x="2" y="311"/>
                  </a:lnTo>
                  <a:lnTo>
                    <a:pt x="2" y="306"/>
                  </a:lnTo>
                  <a:lnTo>
                    <a:pt x="2" y="300"/>
                  </a:lnTo>
                  <a:lnTo>
                    <a:pt x="2" y="292"/>
                  </a:lnTo>
                  <a:lnTo>
                    <a:pt x="2" y="287"/>
                  </a:lnTo>
                  <a:lnTo>
                    <a:pt x="2" y="279"/>
                  </a:lnTo>
                  <a:lnTo>
                    <a:pt x="5" y="273"/>
                  </a:lnTo>
                  <a:lnTo>
                    <a:pt x="5" y="268"/>
                  </a:lnTo>
                  <a:lnTo>
                    <a:pt x="5" y="260"/>
                  </a:lnTo>
                  <a:lnTo>
                    <a:pt x="5" y="255"/>
                  </a:lnTo>
                  <a:lnTo>
                    <a:pt x="5" y="246"/>
                  </a:lnTo>
                  <a:lnTo>
                    <a:pt x="5" y="241"/>
                  </a:lnTo>
                  <a:lnTo>
                    <a:pt x="5" y="233"/>
                  </a:lnTo>
                  <a:lnTo>
                    <a:pt x="5" y="227"/>
                  </a:lnTo>
                  <a:lnTo>
                    <a:pt x="5" y="219"/>
                  </a:lnTo>
                  <a:lnTo>
                    <a:pt x="5" y="211"/>
                  </a:lnTo>
                  <a:lnTo>
                    <a:pt x="5" y="206"/>
                  </a:lnTo>
                  <a:lnTo>
                    <a:pt x="5" y="200"/>
                  </a:lnTo>
                  <a:lnTo>
                    <a:pt x="7" y="192"/>
                  </a:lnTo>
                  <a:lnTo>
                    <a:pt x="7" y="187"/>
                  </a:lnTo>
                  <a:lnTo>
                    <a:pt x="7" y="179"/>
                  </a:lnTo>
                  <a:lnTo>
                    <a:pt x="7" y="173"/>
                  </a:lnTo>
                  <a:lnTo>
                    <a:pt x="7" y="168"/>
                  </a:lnTo>
                  <a:lnTo>
                    <a:pt x="7" y="160"/>
                  </a:lnTo>
                  <a:lnTo>
                    <a:pt x="7" y="154"/>
                  </a:lnTo>
                  <a:lnTo>
                    <a:pt x="7" y="149"/>
                  </a:lnTo>
                  <a:lnTo>
                    <a:pt x="7" y="141"/>
                  </a:lnTo>
                  <a:lnTo>
                    <a:pt x="7" y="133"/>
                  </a:lnTo>
                  <a:lnTo>
                    <a:pt x="7" y="127"/>
                  </a:lnTo>
                  <a:lnTo>
                    <a:pt x="7" y="122"/>
                  </a:lnTo>
                  <a:lnTo>
                    <a:pt x="7" y="114"/>
                  </a:lnTo>
                  <a:lnTo>
                    <a:pt x="7" y="108"/>
                  </a:lnTo>
                  <a:lnTo>
                    <a:pt x="7" y="100"/>
                  </a:lnTo>
                  <a:lnTo>
                    <a:pt x="7" y="95"/>
                  </a:lnTo>
                  <a:lnTo>
                    <a:pt x="7" y="90"/>
                  </a:lnTo>
                  <a:lnTo>
                    <a:pt x="7" y="81"/>
                  </a:lnTo>
                  <a:lnTo>
                    <a:pt x="7" y="73"/>
                  </a:lnTo>
                  <a:lnTo>
                    <a:pt x="7" y="68"/>
                  </a:lnTo>
                  <a:lnTo>
                    <a:pt x="7" y="63"/>
                  </a:lnTo>
                  <a:lnTo>
                    <a:pt x="7" y="57"/>
                  </a:lnTo>
                  <a:lnTo>
                    <a:pt x="7" y="49"/>
                  </a:lnTo>
                  <a:lnTo>
                    <a:pt x="7" y="44"/>
                  </a:lnTo>
                  <a:lnTo>
                    <a:pt x="10" y="38"/>
                  </a:lnTo>
                  <a:lnTo>
                    <a:pt x="10" y="30"/>
                  </a:lnTo>
                  <a:lnTo>
                    <a:pt x="10" y="27"/>
                  </a:lnTo>
                  <a:lnTo>
                    <a:pt x="10" y="22"/>
                  </a:lnTo>
                  <a:lnTo>
                    <a:pt x="12" y="19"/>
                  </a:lnTo>
                  <a:lnTo>
                    <a:pt x="15" y="14"/>
                  </a:lnTo>
                  <a:lnTo>
                    <a:pt x="20" y="8"/>
                  </a:lnTo>
                  <a:lnTo>
                    <a:pt x="22" y="3"/>
                  </a:lnTo>
                  <a:lnTo>
                    <a:pt x="30" y="3"/>
                  </a:lnTo>
                  <a:lnTo>
                    <a:pt x="35" y="0"/>
                  </a:lnTo>
                  <a:lnTo>
                    <a:pt x="40" y="0"/>
                  </a:lnTo>
                  <a:lnTo>
                    <a:pt x="47" y="0"/>
                  </a:lnTo>
                  <a:lnTo>
                    <a:pt x="52" y="3"/>
                  </a:lnTo>
                  <a:lnTo>
                    <a:pt x="57" y="3"/>
                  </a:lnTo>
                  <a:lnTo>
                    <a:pt x="62" y="8"/>
                  </a:lnTo>
                  <a:lnTo>
                    <a:pt x="67" y="14"/>
                  </a:lnTo>
                  <a:lnTo>
                    <a:pt x="69" y="19"/>
                  </a:lnTo>
                  <a:lnTo>
                    <a:pt x="69" y="22"/>
                  </a:lnTo>
                  <a:lnTo>
                    <a:pt x="69" y="27"/>
                  </a:lnTo>
                  <a:lnTo>
                    <a:pt x="72" y="30"/>
                  </a:lnTo>
                  <a:lnTo>
                    <a:pt x="72" y="38"/>
                  </a:lnTo>
                  <a:lnTo>
                    <a:pt x="72" y="38"/>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94" name="Freeform 202"/>
            <p:cNvSpPr>
              <a:spLocks/>
            </p:cNvSpPr>
            <p:nvPr/>
          </p:nvSpPr>
          <p:spPr bwMode="auto">
            <a:xfrm>
              <a:off x="10865" y="5594"/>
              <a:ext cx="273" cy="225"/>
            </a:xfrm>
            <a:custGeom>
              <a:avLst/>
              <a:gdLst/>
              <a:ahLst/>
              <a:cxnLst>
                <a:cxn ang="0">
                  <a:pos x="32" y="3"/>
                </a:cxn>
                <a:cxn ang="0">
                  <a:pos x="47" y="17"/>
                </a:cxn>
                <a:cxn ang="0">
                  <a:pos x="57" y="25"/>
                </a:cxn>
                <a:cxn ang="0">
                  <a:pos x="64" y="30"/>
                </a:cxn>
                <a:cxn ang="0">
                  <a:pos x="72" y="36"/>
                </a:cxn>
                <a:cxn ang="0">
                  <a:pos x="79" y="41"/>
                </a:cxn>
                <a:cxn ang="0">
                  <a:pos x="87" y="46"/>
                </a:cxn>
                <a:cxn ang="0">
                  <a:pos x="94" y="49"/>
                </a:cxn>
                <a:cxn ang="0">
                  <a:pos x="102" y="54"/>
                </a:cxn>
                <a:cxn ang="0">
                  <a:pos x="109" y="60"/>
                </a:cxn>
                <a:cxn ang="0">
                  <a:pos x="117" y="65"/>
                </a:cxn>
                <a:cxn ang="0">
                  <a:pos x="124" y="71"/>
                </a:cxn>
                <a:cxn ang="0">
                  <a:pos x="134" y="73"/>
                </a:cxn>
                <a:cxn ang="0">
                  <a:pos x="139" y="79"/>
                </a:cxn>
                <a:cxn ang="0">
                  <a:pos x="147" y="84"/>
                </a:cxn>
                <a:cxn ang="0">
                  <a:pos x="156" y="90"/>
                </a:cxn>
                <a:cxn ang="0">
                  <a:pos x="164" y="95"/>
                </a:cxn>
                <a:cxn ang="0">
                  <a:pos x="171" y="98"/>
                </a:cxn>
                <a:cxn ang="0">
                  <a:pos x="179" y="103"/>
                </a:cxn>
                <a:cxn ang="0">
                  <a:pos x="186" y="106"/>
                </a:cxn>
                <a:cxn ang="0">
                  <a:pos x="194" y="114"/>
                </a:cxn>
                <a:cxn ang="0">
                  <a:pos x="201" y="117"/>
                </a:cxn>
                <a:cxn ang="0">
                  <a:pos x="209" y="122"/>
                </a:cxn>
                <a:cxn ang="0">
                  <a:pos x="219" y="127"/>
                </a:cxn>
                <a:cxn ang="0">
                  <a:pos x="226" y="133"/>
                </a:cxn>
                <a:cxn ang="0">
                  <a:pos x="231" y="136"/>
                </a:cxn>
                <a:cxn ang="0">
                  <a:pos x="239" y="141"/>
                </a:cxn>
                <a:cxn ang="0">
                  <a:pos x="249" y="146"/>
                </a:cxn>
                <a:cxn ang="0">
                  <a:pos x="256" y="152"/>
                </a:cxn>
                <a:cxn ang="0">
                  <a:pos x="264" y="157"/>
                </a:cxn>
                <a:cxn ang="0">
                  <a:pos x="271" y="163"/>
                </a:cxn>
                <a:cxn ang="0">
                  <a:pos x="273" y="173"/>
                </a:cxn>
                <a:cxn ang="0">
                  <a:pos x="273" y="187"/>
                </a:cxn>
                <a:cxn ang="0">
                  <a:pos x="266" y="198"/>
                </a:cxn>
                <a:cxn ang="0">
                  <a:pos x="256" y="209"/>
                </a:cxn>
                <a:cxn ang="0">
                  <a:pos x="244" y="219"/>
                </a:cxn>
                <a:cxn ang="0">
                  <a:pos x="229" y="222"/>
                </a:cxn>
                <a:cxn ang="0">
                  <a:pos x="216" y="225"/>
                </a:cxn>
                <a:cxn ang="0">
                  <a:pos x="204" y="219"/>
                </a:cxn>
                <a:cxn ang="0">
                  <a:pos x="194" y="214"/>
                </a:cxn>
                <a:cxn ang="0">
                  <a:pos x="184" y="209"/>
                </a:cxn>
                <a:cxn ang="0">
                  <a:pos x="174" y="203"/>
                </a:cxn>
                <a:cxn ang="0">
                  <a:pos x="166" y="200"/>
                </a:cxn>
                <a:cxn ang="0">
                  <a:pos x="159" y="195"/>
                </a:cxn>
                <a:cxn ang="0">
                  <a:pos x="152" y="190"/>
                </a:cxn>
                <a:cxn ang="0">
                  <a:pos x="144" y="184"/>
                </a:cxn>
                <a:cxn ang="0">
                  <a:pos x="134" y="176"/>
                </a:cxn>
                <a:cxn ang="0">
                  <a:pos x="122" y="165"/>
                </a:cxn>
                <a:cxn ang="0">
                  <a:pos x="109" y="155"/>
                </a:cxn>
                <a:cxn ang="0">
                  <a:pos x="99" y="144"/>
                </a:cxn>
                <a:cxn ang="0">
                  <a:pos x="89" y="133"/>
                </a:cxn>
                <a:cxn ang="0">
                  <a:pos x="79" y="122"/>
                </a:cxn>
                <a:cxn ang="0">
                  <a:pos x="69" y="111"/>
                </a:cxn>
                <a:cxn ang="0">
                  <a:pos x="57" y="100"/>
                </a:cxn>
                <a:cxn ang="0">
                  <a:pos x="47" y="87"/>
                </a:cxn>
                <a:cxn ang="0">
                  <a:pos x="35" y="73"/>
                </a:cxn>
                <a:cxn ang="0">
                  <a:pos x="22" y="60"/>
                </a:cxn>
                <a:cxn ang="0">
                  <a:pos x="10" y="49"/>
                </a:cxn>
                <a:cxn ang="0">
                  <a:pos x="5" y="44"/>
                </a:cxn>
                <a:cxn ang="0">
                  <a:pos x="27" y="0"/>
                </a:cxn>
              </a:cxnLst>
              <a:rect l="0" t="0" r="r" b="b"/>
              <a:pathLst>
                <a:path w="273" h="225">
                  <a:moveTo>
                    <a:pt x="27" y="0"/>
                  </a:moveTo>
                  <a:lnTo>
                    <a:pt x="32" y="3"/>
                  </a:lnTo>
                  <a:lnTo>
                    <a:pt x="40" y="11"/>
                  </a:lnTo>
                  <a:lnTo>
                    <a:pt x="47" y="17"/>
                  </a:lnTo>
                  <a:lnTo>
                    <a:pt x="54" y="22"/>
                  </a:lnTo>
                  <a:lnTo>
                    <a:pt x="57" y="25"/>
                  </a:lnTo>
                  <a:lnTo>
                    <a:pt x="62" y="27"/>
                  </a:lnTo>
                  <a:lnTo>
                    <a:pt x="64" y="30"/>
                  </a:lnTo>
                  <a:lnTo>
                    <a:pt x="69" y="33"/>
                  </a:lnTo>
                  <a:lnTo>
                    <a:pt x="72" y="36"/>
                  </a:lnTo>
                  <a:lnTo>
                    <a:pt x="74" y="36"/>
                  </a:lnTo>
                  <a:lnTo>
                    <a:pt x="79" y="41"/>
                  </a:lnTo>
                  <a:lnTo>
                    <a:pt x="84" y="44"/>
                  </a:lnTo>
                  <a:lnTo>
                    <a:pt x="87" y="46"/>
                  </a:lnTo>
                  <a:lnTo>
                    <a:pt x="92" y="46"/>
                  </a:lnTo>
                  <a:lnTo>
                    <a:pt x="94" y="49"/>
                  </a:lnTo>
                  <a:lnTo>
                    <a:pt x="99" y="52"/>
                  </a:lnTo>
                  <a:lnTo>
                    <a:pt x="102" y="54"/>
                  </a:lnTo>
                  <a:lnTo>
                    <a:pt x="107" y="57"/>
                  </a:lnTo>
                  <a:lnTo>
                    <a:pt x="109" y="60"/>
                  </a:lnTo>
                  <a:lnTo>
                    <a:pt x="112" y="63"/>
                  </a:lnTo>
                  <a:lnTo>
                    <a:pt x="117" y="65"/>
                  </a:lnTo>
                  <a:lnTo>
                    <a:pt x="122" y="68"/>
                  </a:lnTo>
                  <a:lnTo>
                    <a:pt x="124" y="71"/>
                  </a:lnTo>
                  <a:lnTo>
                    <a:pt x="129" y="73"/>
                  </a:lnTo>
                  <a:lnTo>
                    <a:pt x="134" y="73"/>
                  </a:lnTo>
                  <a:lnTo>
                    <a:pt x="137" y="76"/>
                  </a:lnTo>
                  <a:lnTo>
                    <a:pt x="139" y="79"/>
                  </a:lnTo>
                  <a:lnTo>
                    <a:pt x="144" y="81"/>
                  </a:lnTo>
                  <a:lnTo>
                    <a:pt x="147" y="84"/>
                  </a:lnTo>
                  <a:lnTo>
                    <a:pt x="152" y="87"/>
                  </a:lnTo>
                  <a:lnTo>
                    <a:pt x="156" y="90"/>
                  </a:lnTo>
                  <a:lnTo>
                    <a:pt x="161" y="92"/>
                  </a:lnTo>
                  <a:lnTo>
                    <a:pt x="164" y="95"/>
                  </a:lnTo>
                  <a:lnTo>
                    <a:pt x="166" y="95"/>
                  </a:lnTo>
                  <a:lnTo>
                    <a:pt x="171" y="98"/>
                  </a:lnTo>
                  <a:lnTo>
                    <a:pt x="174" y="100"/>
                  </a:lnTo>
                  <a:lnTo>
                    <a:pt x="179" y="103"/>
                  </a:lnTo>
                  <a:lnTo>
                    <a:pt x="184" y="106"/>
                  </a:lnTo>
                  <a:lnTo>
                    <a:pt x="186" y="106"/>
                  </a:lnTo>
                  <a:lnTo>
                    <a:pt x="191" y="111"/>
                  </a:lnTo>
                  <a:lnTo>
                    <a:pt x="194" y="114"/>
                  </a:lnTo>
                  <a:lnTo>
                    <a:pt x="199" y="114"/>
                  </a:lnTo>
                  <a:lnTo>
                    <a:pt x="201" y="117"/>
                  </a:lnTo>
                  <a:lnTo>
                    <a:pt x="206" y="122"/>
                  </a:lnTo>
                  <a:lnTo>
                    <a:pt x="209" y="122"/>
                  </a:lnTo>
                  <a:lnTo>
                    <a:pt x="214" y="125"/>
                  </a:lnTo>
                  <a:lnTo>
                    <a:pt x="219" y="127"/>
                  </a:lnTo>
                  <a:lnTo>
                    <a:pt x="221" y="130"/>
                  </a:lnTo>
                  <a:lnTo>
                    <a:pt x="226" y="133"/>
                  </a:lnTo>
                  <a:lnTo>
                    <a:pt x="229" y="136"/>
                  </a:lnTo>
                  <a:lnTo>
                    <a:pt x="231" y="136"/>
                  </a:lnTo>
                  <a:lnTo>
                    <a:pt x="236" y="141"/>
                  </a:lnTo>
                  <a:lnTo>
                    <a:pt x="239" y="141"/>
                  </a:lnTo>
                  <a:lnTo>
                    <a:pt x="244" y="144"/>
                  </a:lnTo>
                  <a:lnTo>
                    <a:pt x="249" y="146"/>
                  </a:lnTo>
                  <a:lnTo>
                    <a:pt x="251" y="149"/>
                  </a:lnTo>
                  <a:lnTo>
                    <a:pt x="256" y="152"/>
                  </a:lnTo>
                  <a:lnTo>
                    <a:pt x="259" y="155"/>
                  </a:lnTo>
                  <a:lnTo>
                    <a:pt x="264" y="157"/>
                  </a:lnTo>
                  <a:lnTo>
                    <a:pt x="266" y="160"/>
                  </a:lnTo>
                  <a:lnTo>
                    <a:pt x="271" y="163"/>
                  </a:lnTo>
                  <a:lnTo>
                    <a:pt x="273" y="171"/>
                  </a:lnTo>
                  <a:lnTo>
                    <a:pt x="273" y="173"/>
                  </a:lnTo>
                  <a:lnTo>
                    <a:pt x="273" y="182"/>
                  </a:lnTo>
                  <a:lnTo>
                    <a:pt x="273" y="187"/>
                  </a:lnTo>
                  <a:lnTo>
                    <a:pt x="271" y="192"/>
                  </a:lnTo>
                  <a:lnTo>
                    <a:pt x="266" y="198"/>
                  </a:lnTo>
                  <a:lnTo>
                    <a:pt x="261" y="206"/>
                  </a:lnTo>
                  <a:lnTo>
                    <a:pt x="256" y="209"/>
                  </a:lnTo>
                  <a:lnTo>
                    <a:pt x="249" y="214"/>
                  </a:lnTo>
                  <a:lnTo>
                    <a:pt x="244" y="219"/>
                  </a:lnTo>
                  <a:lnTo>
                    <a:pt x="236" y="222"/>
                  </a:lnTo>
                  <a:lnTo>
                    <a:pt x="229" y="222"/>
                  </a:lnTo>
                  <a:lnTo>
                    <a:pt x="221" y="225"/>
                  </a:lnTo>
                  <a:lnTo>
                    <a:pt x="216" y="225"/>
                  </a:lnTo>
                  <a:lnTo>
                    <a:pt x="211" y="222"/>
                  </a:lnTo>
                  <a:lnTo>
                    <a:pt x="204" y="219"/>
                  </a:lnTo>
                  <a:lnTo>
                    <a:pt x="199" y="217"/>
                  </a:lnTo>
                  <a:lnTo>
                    <a:pt x="194" y="214"/>
                  </a:lnTo>
                  <a:lnTo>
                    <a:pt x="191" y="211"/>
                  </a:lnTo>
                  <a:lnTo>
                    <a:pt x="184" y="209"/>
                  </a:lnTo>
                  <a:lnTo>
                    <a:pt x="181" y="206"/>
                  </a:lnTo>
                  <a:lnTo>
                    <a:pt x="174" y="203"/>
                  </a:lnTo>
                  <a:lnTo>
                    <a:pt x="171" y="203"/>
                  </a:lnTo>
                  <a:lnTo>
                    <a:pt x="166" y="200"/>
                  </a:lnTo>
                  <a:lnTo>
                    <a:pt x="164" y="195"/>
                  </a:lnTo>
                  <a:lnTo>
                    <a:pt x="159" y="195"/>
                  </a:lnTo>
                  <a:lnTo>
                    <a:pt x="154" y="192"/>
                  </a:lnTo>
                  <a:lnTo>
                    <a:pt x="152" y="190"/>
                  </a:lnTo>
                  <a:lnTo>
                    <a:pt x="147" y="187"/>
                  </a:lnTo>
                  <a:lnTo>
                    <a:pt x="144" y="184"/>
                  </a:lnTo>
                  <a:lnTo>
                    <a:pt x="139" y="182"/>
                  </a:lnTo>
                  <a:lnTo>
                    <a:pt x="134" y="176"/>
                  </a:lnTo>
                  <a:lnTo>
                    <a:pt x="127" y="171"/>
                  </a:lnTo>
                  <a:lnTo>
                    <a:pt x="122" y="165"/>
                  </a:lnTo>
                  <a:lnTo>
                    <a:pt x="117" y="163"/>
                  </a:lnTo>
                  <a:lnTo>
                    <a:pt x="109" y="155"/>
                  </a:lnTo>
                  <a:lnTo>
                    <a:pt x="104" y="152"/>
                  </a:lnTo>
                  <a:lnTo>
                    <a:pt x="99" y="144"/>
                  </a:lnTo>
                  <a:lnTo>
                    <a:pt x="94" y="141"/>
                  </a:lnTo>
                  <a:lnTo>
                    <a:pt x="89" y="133"/>
                  </a:lnTo>
                  <a:lnTo>
                    <a:pt x="84" y="130"/>
                  </a:lnTo>
                  <a:lnTo>
                    <a:pt x="79" y="122"/>
                  </a:lnTo>
                  <a:lnTo>
                    <a:pt x="74" y="117"/>
                  </a:lnTo>
                  <a:lnTo>
                    <a:pt x="69" y="111"/>
                  </a:lnTo>
                  <a:lnTo>
                    <a:pt x="62" y="106"/>
                  </a:lnTo>
                  <a:lnTo>
                    <a:pt x="57" y="100"/>
                  </a:lnTo>
                  <a:lnTo>
                    <a:pt x="54" y="92"/>
                  </a:lnTo>
                  <a:lnTo>
                    <a:pt x="47" y="87"/>
                  </a:lnTo>
                  <a:lnTo>
                    <a:pt x="42" y="81"/>
                  </a:lnTo>
                  <a:lnTo>
                    <a:pt x="35" y="73"/>
                  </a:lnTo>
                  <a:lnTo>
                    <a:pt x="30" y="68"/>
                  </a:lnTo>
                  <a:lnTo>
                    <a:pt x="22" y="60"/>
                  </a:lnTo>
                  <a:lnTo>
                    <a:pt x="15" y="54"/>
                  </a:lnTo>
                  <a:lnTo>
                    <a:pt x="10" y="49"/>
                  </a:lnTo>
                  <a:lnTo>
                    <a:pt x="7" y="46"/>
                  </a:lnTo>
                  <a:lnTo>
                    <a:pt x="5" y="44"/>
                  </a:lnTo>
                  <a:lnTo>
                    <a:pt x="0" y="41"/>
                  </a:lnTo>
                  <a:lnTo>
                    <a:pt x="27" y="0"/>
                  </a:lnTo>
                  <a:lnTo>
                    <a:pt x="27" y="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95" name="Freeform 203"/>
            <p:cNvSpPr>
              <a:spLocks/>
            </p:cNvSpPr>
            <p:nvPr/>
          </p:nvSpPr>
          <p:spPr bwMode="auto">
            <a:xfrm>
              <a:off x="10875" y="5581"/>
              <a:ext cx="134" cy="2880"/>
            </a:xfrm>
            <a:custGeom>
              <a:avLst/>
              <a:gdLst/>
              <a:ahLst/>
              <a:cxnLst>
                <a:cxn ang="0">
                  <a:pos x="39" y="49"/>
                </a:cxn>
                <a:cxn ang="0">
                  <a:pos x="47" y="122"/>
                </a:cxn>
                <a:cxn ang="0">
                  <a:pos x="59" y="195"/>
                </a:cxn>
                <a:cxn ang="0">
                  <a:pos x="67" y="268"/>
                </a:cxn>
                <a:cxn ang="0">
                  <a:pos x="74" y="341"/>
                </a:cxn>
                <a:cxn ang="0">
                  <a:pos x="82" y="414"/>
                </a:cxn>
                <a:cxn ang="0">
                  <a:pos x="89" y="487"/>
                </a:cxn>
                <a:cxn ang="0">
                  <a:pos x="94" y="560"/>
                </a:cxn>
                <a:cxn ang="0">
                  <a:pos x="99" y="635"/>
                </a:cxn>
                <a:cxn ang="0">
                  <a:pos x="107" y="706"/>
                </a:cxn>
                <a:cxn ang="0">
                  <a:pos x="109" y="779"/>
                </a:cxn>
                <a:cxn ang="0">
                  <a:pos x="114" y="852"/>
                </a:cxn>
                <a:cxn ang="0">
                  <a:pos x="117" y="925"/>
                </a:cxn>
                <a:cxn ang="0">
                  <a:pos x="119" y="998"/>
                </a:cxn>
                <a:cxn ang="0">
                  <a:pos x="124" y="1073"/>
                </a:cxn>
                <a:cxn ang="0">
                  <a:pos x="127" y="1146"/>
                </a:cxn>
                <a:cxn ang="0">
                  <a:pos x="127" y="1219"/>
                </a:cxn>
                <a:cxn ang="0">
                  <a:pos x="129" y="1293"/>
                </a:cxn>
                <a:cxn ang="0">
                  <a:pos x="129" y="1366"/>
                </a:cxn>
                <a:cxn ang="0">
                  <a:pos x="132" y="1441"/>
                </a:cxn>
                <a:cxn ang="0">
                  <a:pos x="132" y="1514"/>
                </a:cxn>
                <a:cxn ang="0">
                  <a:pos x="134" y="2442"/>
                </a:cxn>
                <a:cxn ang="0">
                  <a:pos x="124" y="2850"/>
                </a:cxn>
                <a:cxn ang="0">
                  <a:pos x="119" y="2864"/>
                </a:cxn>
                <a:cxn ang="0">
                  <a:pos x="104" y="2875"/>
                </a:cxn>
                <a:cxn ang="0">
                  <a:pos x="87" y="2877"/>
                </a:cxn>
                <a:cxn ang="0">
                  <a:pos x="69" y="2869"/>
                </a:cxn>
                <a:cxn ang="0">
                  <a:pos x="62" y="2853"/>
                </a:cxn>
                <a:cxn ang="0">
                  <a:pos x="59" y="2842"/>
                </a:cxn>
                <a:cxn ang="0">
                  <a:pos x="57" y="2710"/>
                </a:cxn>
                <a:cxn ang="0">
                  <a:pos x="57" y="2580"/>
                </a:cxn>
                <a:cxn ang="0">
                  <a:pos x="57" y="2447"/>
                </a:cxn>
                <a:cxn ang="0">
                  <a:pos x="57" y="2315"/>
                </a:cxn>
                <a:cxn ang="0">
                  <a:pos x="59" y="2182"/>
                </a:cxn>
                <a:cxn ang="0">
                  <a:pos x="62" y="2050"/>
                </a:cxn>
                <a:cxn ang="0">
                  <a:pos x="62" y="1914"/>
                </a:cxn>
                <a:cxn ang="0">
                  <a:pos x="64" y="1782"/>
                </a:cxn>
                <a:cxn ang="0">
                  <a:pos x="67" y="1644"/>
                </a:cxn>
                <a:cxn ang="0">
                  <a:pos x="69" y="1512"/>
                </a:cxn>
                <a:cxn ang="0">
                  <a:pos x="69" y="1376"/>
                </a:cxn>
                <a:cxn ang="0">
                  <a:pos x="69" y="1241"/>
                </a:cxn>
                <a:cxn ang="0">
                  <a:pos x="69" y="1106"/>
                </a:cxn>
                <a:cxn ang="0">
                  <a:pos x="67" y="973"/>
                </a:cxn>
                <a:cxn ang="0">
                  <a:pos x="64" y="838"/>
                </a:cxn>
                <a:cxn ang="0">
                  <a:pos x="59" y="706"/>
                </a:cxn>
                <a:cxn ang="0">
                  <a:pos x="52" y="573"/>
                </a:cxn>
                <a:cxn ang="0">
                  <a:pos x="44" y="441"/>
                </a:cxn>
                <a:cxn ang="0">
                  <a:pos x="32" y="308"/>
                </a:cxn>
                <a:cxn ang="0">
                  <a:pos x="20" y="178"/>
                </a:cxn>
                <a:cxn ang="0">
                  <a:pos x="5" y="49"/>
                </a:cxn>
                <a:cxn ang="0">
                  <a:pos x="35" y="0"/>
                </a:cxn>
              </a:cxnLst>
              <a:rect l="0" t="0" r="r" b="b"/>
              <a:pathLst>
                <a:path w="134" h="2880">
                  <a:moveTo>
                    <a:pt x="35" y="0"/>
                  </a:moveTo>
                  <a:lnTo>
                    <a:pt x="37" y="24"/>
                  </a:lnTo>
                  <a:lnTo>
                    <a:pt x="39" y="49"/>
                  </a:lnTo>
                  <a:lnTo>
                    <a:pt x="42" y="73"/>
                  </a:lnTo>
                  <a:lnTo>
                    <a:pt x="44" y="97"/>
                  </a:lnTo>
                  <a:lnTo>
                    <a:pt x="47" y="122"/>
                  </a:lnTo>
                  <a:lnTo>
                    <a:pt x="52" y="146"/>
                  </a:lnTo>
                  <a:lnTo>
                    <a:pt x="54" y="170"/>
                  </a:lnTo>
                  <a:lnTo>
                    <a:pt x="59" y="195"/>
                  </a:lnTo>
                  <a:lnTo>
                    <a:pt x="62" y="219"/>
                  </a:lnTo>
                  <a:lnTo>
                    <a:pt x="64" y="243"/>
                  </a:lnTo>
                  <a:lnTo>
                    <a:pt x="67" y="268"/>
                  </a:lnTo>
                  <a:lnTo>
                    <a:pt x="69" y="292"/>
                  </a:lnTo>
                  <a:lnTo>
                    <a:pt x="72" y="316"/>
                  </a:lnTo>
                  <a:lnTo>
                    <a:pt x="74" y="341"/>
                  </a:lnTo>
                  <a:lnTo>
                    <a:pt x="77" y="365"/>
                  </a:lnTo>
                  <a:lnTo>
                    <a:pt x="79" y="389"/>
                  </a:lnTo>
                  <a:lnTo>
                    <a:pt x="82" y="414"/>
                  </a:lnTo>
                  <a:lnTo>
                    <a:pt x="82" y="438"/>
                  </a:lnTo>
                  <a:lnTo>
                    <a:pt x="87" y="462"/>
                  </a:lnTo>
                  <a:lnTo>
                    <a:pt x="89" y="487"/>
                  </a:lnTo>
                  <a:lnTo>
                    <a:pt x="89" y="511"/>
                  </a:lnTo>
                  <a:lnTo>
                    <a:pt x="92" y="535"/>
                  </a:lnTo>
                  <a:lnTo>
                    <a:pt x="94" y="560"/>
                  </a:lnTo>
                  <a:lnTo>
                    <a:pt x="97" y="584"/>
                  </a:lnTo>
                  <a:lnTo>
                    <a:pt x="99" y="608"/>
                  </a:lnTo>
                  <a:lnTo>
                    <a:pt x="99" y="635"/>
                  </a:lnTo>
                  <a:lnTo>
                    <a:pt x="102" y="657"/>
                  </a:lnTo>
                  <a:lnTo>
                    <a:pt x="104" y="684"/>
                  </a:lnTo>
                  <a:lnTo>
                    <a:pt x="107" y="706"/>
                  </a:lnTo>
                  <a:lnTo>
                    <a:pt x="107" y="733"/>
                  </a:lnTo>
                  <a:lnTo>
                    <a:pt x="109" y="754"/>
                  </a:lnTo>
                  <a:lnTo>
                    <a:pt x="109" y="779"/>
                  </a:lnTo>
                  <a:lnTo>
                    <a:pt x="112" y="803"/>
                  </a:lnTo>
                  <a:lnTo>
                    <a:pt x="114" y="827"/>
                  </a:lnTo>
                  <a:lnTo>
                    <a:pt x="114" y="852"/>
                  </a:lnTo>
                  <a:lnTo>
                    <a:pt x="117" y="876"/>
                  </a:lnTo>
                  <a:lnTo>
                    <a:pt x="117" y="900"/>
                  </a:lnTo>
                  <a:lnTo>
                    <a:pt x="117" y="925"/>
                  </a:lnTo>
                  <a:lnTo>
                    <a:pt x="119" y="952"/>
                  </a:lnTo>
                  <a:lnTo>
                    <a:pt x="119" y="976"/>
                  </a:lnTo>
                  <a:lnTo>
                    <a:pt x="119" y="998"/>
                  </a:lnTo>
                  <a:lnTo>
                    <a:pt x="122" y="1025"/>
                  </a:lnTo>
                  <a:lnTo>
                    <a:pt x="122" y="1046"/>
                  </a:lnTo>
                  <a:lnTo>
                    <a:pt x="124" y="1073"/>
                  </a:lnTo>
                  <a:lnTo>
                    <a:pt x="124" y="1095"/>
                  </a:lnTo>
                  <a:lnTo>
                    <a:pt x="127" y="1122"/>
                  </a:lnTo>
                  <a:lnTo>
                    <a:pt x="127" y="1146"/>
                  </a:lnTo>
                  <a:lnTo>
                    <a:pt x="127" y="1171"/>
                  </a:lnTo>
                  <a:lnTo>
                    <a:pt x="127" y="1195"/>
                  </a:lnTo>
                  <a:lnTo>
                    <a:pt x="127" y="1219"/>
                  </a:lnTo>
                  <a:lnTo>
                    <a:pt x="127" y="1244"/>
                  </a:lnTo>
                  <a:lnTo>
                    <a:pt x="129" y="1268"/>
                  </a:lnTo>
                  <a:lnTo>
                    <a:pt x="129" y="1293"/>
                  </a:lnTo>
                  <a:lnTo>
                    <a:pt x="129" y="1317"/>
                  </a:lnTo>
                  <a:lnTo>
                    <a:pt x="129" y="1341"/>
                  </a:lnTo>
                  <a:lnTo>
                    <a:pt x="129" y="1366"/>
                  </a:lnTo>
                  <a:lnTo>
                    <a:pt x="129" y="1393"/>
                  </a:lnTo>
                  <a:lnTo>
                    <a:pt x="132" y="1417"/>
                  </a:lnTo>
                  <a:lnTo>
                    <a:pt x="132" y="1441"/>
                  </a:lnTo>
                  <a:lnTo>
                    <a:pt x="132" y="1466"/>
                  </a:lnTo>
                  <a:lnTo>
                    <a:pt x="132" y="1490"/>
                  </a:lnTo>
                  <a:lnTo>
                    <a:pt x="132" y="1514"/>
                  </a:lnTo>
                  <a:lnTo>
                    <a:pt x="132" y="1541"/>
                  </a:lnTo>
                  <a:lnTo>
                    <a:pt x="134" y="1566"/>
                  </a:lnTo>
                  <a:lnTo>
                    <a:pt x="134" y="2442"/>
                  </a:lnTo>
                  <a:lnTo>
                    <a:pt x="127" y="2842"/>
                  </a:lnTo>
                  <a:lnTo>
                    <a:pt x="124" y="2845"/>
                  </a:lnTo>
                  <a:lnTo>
                    <a:pt x="124" y="2850"/>
                  </a:lnTo>
                  <a:lnTo>
                    <a:pt x="122" y="2853"/>
                  </a:lnTo>
                  <a:lnTo>
                    <a:pt x="122" y="2856"/>
                  </a:lnTo>
                  <a:lnTo>
                    <a:pt x="119" y="2864"/>
                  </a:lnTo>
                  <a:lnTo>
                    <a:pt x="114" y="2869"/>
                  </a:lnTo>
                  <a:lnTo>
                    <a:pt x="109" y="2872"/>
                  </a:lnTo>
                  <a:lnTo>
                    <a:pt x="104" y="2875"/>
                  </a:lnTo>
                  <a:lnTo>
                    <a:pt x="99" y="2877"/>
                  </a:lnTo>
                  <a:lnTo>
                    <a:pt x="92" y="2880"/>
                  </a:lnTo>
                  <a:lnTo>
                    <a:pt x="87" y="2877"/>
                  </a:lnTo>
                  <a:lnTo>
                    <a:pt x="79" y="2875"/>
                  </a:lnTo>
                  <a:lnTo>
                    <a:pt x="74" y="2872"/>
                  </a:lnTo>
                  <a:lnTo>
                    <a:pt x="69" y="2869"/>
                  </a:lnTo>
                  <a:lnTo>
                    <a:pt x="64" y="2864"/>
                  </a:lnTo>
                  <a:lnTo>
                    <a:pt x="62" y="2856"/>
                  </a:lnTo>
                  <a:lnTo>
                    <a:pt x="62" y="2853"/>
                  </a:lnTo>
                  <a:lnTo>
                    <a:pt x="59" y="2850"/>
                  </a:lnTo>
                  <a:lnTo>
                    <a:pt x="59" y="2845"/>
                  </a:lnTo>
                  <a:lnTo>
                    <a:pt x="59" y="2842"/>
                  </a:lnTo>
                  <a:lnTo>
                    <a:pt x="59" y="2799"/>
                  </a:lnTo>
                  <a:lnTo>
                    <a:pt x="59" y="2753"/>
                  </a:lnTo>
                  <a:lnTo>
                    <a:pt x="57" y="2710"/>
                  </a:lnTo>
                  <a:lnTo>
                    <a:pt x="57" y="2669"/>
                  </a:lnTo>
                  <a:lnTo>
                    <a:pt x="57" y="2623"/>
                  </a:lnTo>
                  <a:lnTo>
                    <a:pt x="57" y="2580"/>
                  </a:lnTo>
                  <a:lnTo>
                    <a:pt x="57" y="2536"/>
                  </a:lnTo>
                  <a:lnTo>
                    <a:pt x="57" y="2493"/>
                  </a:lnTo>
                  <a:lnTo>
                    <a:pt x="57" y="2447"/>
                  </a:lnTo>
                  <a:lnTo>
                    <a:pt x="57" y="2404"/>
                  </a:lnTo>
                  <a:lnTo>
                    <a:pt x="57" y="2361"/>
                  </a:lnTo>
                  <a:lnTo>
                    <a:pt x="57" y="2315"/>
                  </a:lnTo>
                  <a:lnTo>
                    <a:pt x="57" y="2271"/>
                  </a:lnTo>
                  <a:lnTo>
                    <a:pt x="59" y="2225"/>
                  </a:lnTo>
                  <a:lnTo>
                    <a:pt x="59" y="2182"/>
                  </a:lnTo>
                  <a:lnTo>
                    <a:pt x="59" y="2136"/>
                  </a:lnTo>
                  <a:lnTo>
                    <a:pt x="59" y="2093"/>
                  </a:lnTo>
                  <a:lnTo>
                    <a:pt x="62" y="2050"/>
                  </a:lnTo>
                  <a:lnTo>
                    <a:pt x="62" y="2004"/>
                  </a:lnTo>
                  <a:lnTo>
                    <a:pt x="62" y="1960"/>
                  </a:lnTo>
                  <a:lnTo>
                    <a:pt x="62" y="1914"/>
                  </a:lnTo>
                  <a:lnTo>
                    <a:pt x="64" y="1871"/>
                  </a:lnTo>
                  <a:lnTo>
                    <a:pt x="64" y="1825"/>
                  </a:lnTo>
                  <a:lnTo>
                    <a:pt x="64" y="1782"/>
                  </a:lnTo>
                  <a:lnTo>
                    <a:pt x="64" y="1736"/>
                  </a:lnTo>
                  <a:lnTo>
                    <a:pt x="67" y="1690"/>
                  </a:lnTo>
                  <a:lnTo>
                    <a:pt x="67" y="1644"/>
                  </a:lnTo>
                  <a:lnTo>
                    <a:pt x="69" y="1601"/>
                  </a:lnTo>
                  <a:lnTo>
                    <a:pt x="69" y="1555"/>
                  </a:lnTo>
                  <a:lnTo>
                    <a:pt x="69" y="1512"/>
                  </a:lnTo>
                  <a:lnTo>
                    <a:pt x="69" y="1466"/>
                  </a:lnTo>
                  <a:lnTo>
                    <a:pt x="69" y="1422"/>
                  </a:lnTo>
                  <a:lnTo>
                    <a:pt x="69" y="1376"/>
                  </a:lnTo>
                  <a:lnTo>
                    <a:pt x="69" y="1333"/>
                  </a:lnTo>
                  <a:lnTo>
                    <a:pt x="69" y="1287"/>
                  </a:lnTo>
                  <a:lnTo>
                    <a:pt x="69" y="1241"/>
                  </a:lnTo>
                  <a:lnTo>
                    <a:pt x="69" y="1195"/>
                  </a:lnTo>
                  <a:lnTo>
                    <a:pt x="69" y="1152"/>
                  </a:lnTo>
                  <a:lnTo>
                    <a:pt x="69" y="1106"/>
                  </a:lnTo>
                  <a:lnTo>
                    <a:pt x="69" y="1063"/>
                  </a:lnTo>
                  <a:lnTo>
                    <a:pt x="69" y="1017"/>
                  </a:lnTo>
                  <a:lnTo>
                    <a:pt x="67" y="973"/>
                  </a:lnTo>
                  <a:lnTo>
                    <a:pt x="64" y="927"/>
                  </a:lnTo>
                  <a:lnTo>
                    <a:pt x="64" y="884"/>
                  </a:lnTo>
                  <a:lnTo>
                    <a:pt x="64" y="838"/>
                  </a:lnTo>
                  <a:lnTo>
                    <a:pt x="62" y="795"/>
                  </a:lnTo>
                  <a:lnTo>
                    <a:pt x="62" y="752"/>
                  </a:lnTo>
                  <a:lnTo>
                    <a:pt x="59" y="706"/>
                  </a:lnTo>
                  <a:lnTo>
                    <a:pt x="57" y="662"/>
                  </a:lnTo>
                  <a:lnTo>
                    <a:pt x="54" y="616"/>
                  </a:lnTo>
                  <a:lnTo>
                    <a:pt x="52" y="573"/>
                  </a:lnTo>
                  <a:lnTo>
                    <a:pt x="49" y="527"/>
                  </a:lnTo>
                  <a:lnTo>
                    <a:pt x="47" y="484"/>
                  </a:lnTo>
                  <a:lnTo>
                    <a:pt x="44" y="441"/>
                  </a:lnTo>
                  <a:lnTo>
                    <a:pt x="39" y="397"/>
                  </a:lnTo>
                  <a:lnTo>
                    <a:pt x="37" y="354"/>
                  </a:lnTo>
                  <a:lnTo>
                    <a:pt x="32" y="308"/>
                  </a:lnTo>
                  <a:lnTo>
                    <a:pt x="27" y="265"/>
                  </a:lnTo>
                  <a:lnTo>
                    <a:pt x="25" y="222"/>
                  </a:lnTo>
                  <a:lnTo>
                    <a:pt x="20" y="178"/>
                  </a:lnTo>
                  <a:lnTo>
                    <a:pt x="15" y="135"/>
                  </a:lnTo>
                  <a:lnTo>
                    <a:pt x="10" y="92"/>
                  </a:lnTo>
                  <a:lnTo>
                    <a:pt x="5" y="49"/>
                  </a:lnTo>
                  <a:lnTo>
                    <a:pt x="0" y="8"/>
                  </a:lnTo>
                  <a:lnTo>
                    <a:pt x="35" y="0"/>
                  </a:lnTo>
                  <a:lnTo>
                    <a:pt x="35" y="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96" name="Freeform 204"/>
            <p:cNvSpPr>
              <a:spLocks/>
            </p:cNvSpPr>
            <p:nvPr/>
          </p:nvSpPr>
          <p:spPr bwMode="auto">
            <a:xfrm>
              <a:off x="11390" y="5946"/>
              <a:ext cx="117" cy="971"/>
            </a:xfrm>
            <a:custGeom>
              <a:avLst/>
              <a:gdLst/>
              <a:ahLst/>
              <a:cxnLst>
                <a:cxn ang="0">
                  <a:pos x="70" y="59"/>
                </a:cxn>
                <a:cxn ang="0">
                  <a:pos x="77" y="95"/>
                </a:cxn>
                <a:cxn ang="0">
                  <a:pos x="82" y="130"/>
                </a:cxn>
                <a:cxn ang="0">
                  <a:pos x="89" y="162"/>
                </a:cxn>
                <a:cxn ang="0">
                  <a:pos x="94" y="195"/>
                </a:cxn>
                <a:cxn ang="0">
                  <a:pos x="99" y="227"/>
                </a:cxn>
                <a:cxn ang="0">
                  <a:pos x="104" y="257"/>
                </a:cxn>
                <a:cxn ang="0">
                  <a:pos x="107" y="289"/>
                </a:cxn>
                <a:cxn ang="0">
                  <a:pos x="109" y="319"/>
                </a:cxn>
                <a:cxn ang="0">
                  <a:pos x="114" y="351"/>
                </a:cxn>
                <a:cxn ang="0">
                  <a:pos x="114" y="387"/>
                </a:cxn>
                <a:cxn ang="0">
                  <a:pos x="117" y="422"/>
                </a:cxn>
                <a:cxn ang="0">
                  <a:pos x="117" y="462"/>
                </a:cxn>
                <a:cxn ang="0">
                  <a:pos x="117" y="503"/>
                </a:cxn>
                <a:cxn ang="0">
                  <a:pos x="114" y="541"/>
                </a:cxn>
                <a:cxn ang="0">
                  <a:pos x="114" y="579"/>
                </a:cxn>
                <a:cxn ang="0">
                  <a:pos x="114" y="611"/>
                </a:cxn>
                <a:cxn ang="0">
                  <a:pos x="112" y="646"/>
                </a:cxn>
                <a:cxn ang="0">
                  <a:pos x="109" y="681"/>
                </a:cxn>
                <a:cxn ang="0">
                  <a:pos x="107" y="714"/>
                </a:cxn>
                <a:cxn ang="0">
                  <a:pos x="107" y="746"/>
                </a:cxn>
                <a:cxn ang="0">
                  <a:pos x="104" y="781"/>
                </a:cxn>
                <a:cxn ang="0">
                  <a:pos x="102" y="817"/>
                </a:cxn>
                <a:cxn ang="0">
                  <a:pos x="99" y="852"/>
                </a:cxn>
                <a:cxn ang="0">
                  <a:pos x="99" y="892"/>
                </a:cxn>
                <a:cxn ang="0">
                  <a:pos x="97" y="930"/>
                </a:cxn>
                <a:cxn ang="0">
                  <a:pos x="89" y="952"/>
                </a:cxn>
                <a:cxn ang="0">
                  <a:pos x="67" y="968"/>
                </a:cxn>
                <a:cxn ang="0">
                  <a:pos x="50" y="968"/>
                </a:cxn>
                <a:cxn ang="0">
                  <a:pos x="25" y="955"/>
                </a:cxn>
                <a:cxn ang="0">
                  <a:pos x="17" y="933"/>
                </a:cxn>
                <a:cxn ang="0">
                  <a:pos x="17" y="898"/>
                </a:cxn>
                <a:cxn ang="0">
                  <a:pos x="17" y="857"/>
                </a:cxn>
                <a:cxn ang="0">
                  <a:pos x="17" y="819"/>
                </a:cxn>
                <a:cxn ang="0">
                  <a:pos x="17" y="787"/>
                </a:cxn>
                <a:cxn ang="0">
                  <a:pos x="17" y="752"/>
                </a:cxn>
                <a:cxn ang="0">
                  <a:pos x="15" y="719"/>
                </a:cxn>
                <a:cxn ang="0">
                  <a:pos x="15" y="687"/>
                </a:cxn>
                <a:cxn ang="0">
                  <a:pos x="15" y="652"/>
                </a:cxn>
                <a:cxn ang="0">
                  <a:pos x="12" y="619"/>
                </a:cxn>
                <a:cxn ang="0">
                  <a:pos x="12" y="587"/>
                </a:cxn>
                <a:cxn ang="0">
                  <a:pos x="10" y="549"/>
                </a:cxn>
                <a:cxn ang="0">
                  <a:pos x="10" y="511"/>
                </a:cxn>
                <a:cxn ang="0">
                  <a:pos x="10" y="470"/>
                </a:cxn>
                <a:cxn ang="0">
                  <a:pos x="10" y="433"/>
                </a:cxn>
                <a:cxn ang="0">
                  <a:pos x="10" y="397"/>
                </a:cxn>
                <a:cxn ang="0">
                  <a:pos x="12" y="365"/>
                </a:cxn>
                <a:cxn ang="0">
                  <a:pos x="15" y="333"/>
                </a:cxn>
                <a:cxn ang="0">
                  <a:pos x="15" y="300"/>
                </a:cxn>
                <a:cxn ang="0">
                  <a:pos x="15" y="270"/>
                </a:cxn>
                <a:cxn ang="0">
                  <a:pos x="17" y="241"/>
                </a:cxn>
                <a:cxn ang="0">
                  <a:pos x="17" y="211"/>
                </a:cxn>
                <a:cxn ang="0">
                  <a:pos x="15" y="178"/>
                </a:cxn>
                <a:cxn ang="0">
                  <a:pos x="15" y="149"/>
                </a:cxn>
                <a:cxn ang="0">
                  <a:pos x="10" y="114"/>
                </a:cxn>
                <a:cxn ang="0">
                  <a:pos x="7" y="81"/>
                </a:cxn>
                <a:cxn ang="0">
                  <a:pos x="0" y="46"/>
                </a:cxn>
                <a:cxn ang="0">
                  <a:pos x="2" y="22"/>
                </a:cxn>
                <a:cxn ang="0">
                  <a:pos x="25" y="0"/>
                </a:cxn>
                <a:cxn ang="0">
                  <a:pos x="52" y="8"/>
                </a:cxn>
                <a:cxn ang="0">
                  <a:pos x="65" y="30"/>
                </a:cxn>
              </a:cxnLst>
              <a:rect l="0" t="0" r="r" b="b"/>
              <a:pathLst>
                <a:path w="117" h="971">
                  <a:moveTo>
                    <a:pt x="65" y="30"/>
                  </a:moveTo>
                  <a:lnTo>
                    <a:pt x="65" y="38"/>
                  </a:lnTo>
                  <a:lnTo>
                    <a:pt x="67" y="43"/>
                  </a:lnTo>
                  <a:lnTo>
                    <a:pt x="67" y="51"/>
                  </a:lnTo>
                  <a:lnTo>
                    <a:pt x="70" y="59"/>
                  </a:lnTo>
                  <a:lnTo>
                    <a:pt x="72" y="65"/>
                  </a:lnTo>
                  <a:lnTo>
                    <a:pt x="72" y="73"/>
                  </a:lnTo>
                  <a:lnTo>
                    <a:pt x="74" y="78"/>
                  </a:lnTo>
                  <a:lnTo>
                    <a:pt x="77" y="86"/>
                  </a:lnTo>
                  <a:lnTo>
                    <a:pt x="77" y="95"/>
                  </a:lnTo>
                  <a:lnTo>
                    <a:pt x="77" y="100"/>
                  </a:lnTo>
                  <a:lnTo>
                    <a:pt x="79" y="108"/>
                  </a:lnTo>
                  <a:lnTo>
                    <a:pt x="79" y="114"/>
                  </a:lnTo>
                  <a:lnTo>
                    <a:pt x="82" y="122"/>
                  </a:lnTo>
                  <a:lnTo>
                    <a:pt x="82" y="130"/>
                  </a:lnTo>
                  <a:lnTo>
                    <a:pt x="82" y="135"/>
                  </a:lnTo>
                  <a:lnTo>
                    <a:pt x="87" y="143"/>
                  </a:lnTo>
                  <a:lnTo>
                    <a:pt x="87" y="149"/>
                  </a:lnTo>
                  <a:lnTo>
                    <a:pt x="87" y="154"/>
                  </a:lnTo>
                  <a:lnTo>
                    <a:pt x="89" y="162"/>
                  </a:lnTo>
                  <a:lnTo>
                    <a:pt x="89" y="168"/>
                  </a:lnTo>
                  <a:lnTo>
                    <a:pt x="89" y="173"/>
                  </a:lnTo>
                  <a:lnTo>
                    <a:pt x="92" y="181"/>
                  </a:lnTo>
                  <a:lnTo>
                    <a:pt x="92" y="187"/>
                  </a:lnTo>
                  <a:lnTo>
                    <a:pt x="94" y="195"/>
                  </a:lnTo>
                  <a:lnTo>
                    <a:pt x="97" y="200"/>
                  </a:lnTo>
                  <a:lnTo>
                    <a:pt x="97" y="205"/>
                  </a:lnTo>
                  <a:lnTo>
                    <a:pt x="97" y="211"/>
                  </a:lnTo>
                  <a:lnTo>
                    <a:pt x="99" y="219"/>
                  </a:lnTo>
                  <a:lnTo>
                    <a:pt x="99" y="227"/>
                  </a:lnTo>
                  <a:lnTo>
                    <a:pt x="99" y="232"/>
                  </a:lnTo>
                  <a:lnTo>
                    <a:pt x="102" y="238"/>
                  </a:lnTo>
                  <a:lnTo>
                    <a:pt x="104" y="243"/>
                  </a:lnTo>
                  <a:lnTo>
                    <a:pt x="104" y="251"/>
                  </a:lnTo>
                  <a:lnTo>
                    <a:pt x="104" y="257"/>
                  </a:lnTo>
                  <a:lnTo>
                    <a:pt x="104" y="262"/>
                  </a:lnTo>
                  <a:lnTo>
                    <a:pt x="107" y="270"/>
                  </a:lnTo>
                  <a:lnTo>
                    <a:pt x="107" y="276"/>
                  </a:lnTo>
                  <a:lnTo>
                    <a:pt x="107" y="281"/>
                  </a:lnTo>
                  <a:lnTo>
                    <a:pt x="107" y="289"/>
                  </a:lnTo>
                  <a:lnTo>
                    <a:pt x="109" y="295"/>
                  </a:lnTo>
                  <a:lnTo>
                    <a:pt x="109" y="300"/>
                  </a:lnTo>
                  <a:lnTo>
                    <a:pt x="109" y="308"/>
                  </a:lnTo>
                  <a:lnTo>
                    <a:pt x="109" y="314"/>
                  </a:lnTo>
                  <a:lnTo>
                    <a:pt x="109" y="319"/>
                  </a:lnTo>
                  <a:lnTo>
                    <a:pt x="109" y="327"/>
                  </a:lnTo>
                  <a:lnTo>
                    <a:pt x="112" y="333"/>
                  </a:lnTo>
                  <a:lnTo>
                    <a:pt x="112" y="341"/>
                  </a:lnTo>
                  <a:lnTo>
                    <a:pt x="114" y="346"/>
                  </a:lnTo>
                  <a:lnTo>
                    <a:pt x="114" y="351"/>
                  </a:lnTo>
                  <a:lnTo>
                    <a:pt x="114" y="360"/>
                  </a:lnTo>
                  <a:lnTo>
                    <a:pt x="114" y="368"/>
                  </a:lnTo>
                  <a:lnTo>
                    <a:pt x="114" y="373"/>
                  </a:lnTo>
                  <a:lnTo>
                    <a:pt x="114" y="379"/>
                  </a:lnTo>
                  <a:lnTo>
                    <a:pt x="114" y="387"/>
                  </a:lnTo>
                  <a:lnTo>
                    <a:pt x="114" y="395"/>
                  </a:lnTo>
                  <a:lnTo>
                    <a:pt x="117" y="403"/>
                  </a:lnTo>
                  <a:lnTo>
                    <a:pt x="117" y="408"/>
                  </a:lnTo>
                  <a:lnTo>
                    <a:pt x="117" y="416"/>
                  </a:lnTo>
                  <a:lnTo>
                    <a:pt x="117" y="422"/>
                  </a:lnTo>
                  <a:lnTo>
                    <a:pt x="117" y="430"/>
                  </a:lnTo>
                  <a:lnTo>
                    <a:pt x="117" y="438"/>
                  </a:lnTo>
                  <a:lnTo>
                    <a:pt x="117" y="446"/>
                  </a:lnTo>
                  <a:lnTo>
                    <a:pt x="117" y="454"/>
                  </a:lnTo>
                  <a:lnTo>
                    <a:pt x="117" y="462"/>
                  </a:lnTo>
                  <a:lnTo>
                    <a:pt x="117" y="470"/>
                  </a:lnTo>
                  <a:lnTo>
                    <a:pt x="117" y="479"/>
                  </a:lnTo>
                  <a:lnTo>
                    <a:pt x="117" y="487"/>
                  </a:lnTo>
                  <a:lnTo>
                    <a:pt x="117" y="495"/>
                  </a:lnTo>
                  <a:lnTo>
                    <a:pt x="117" y="503"/>
                  </a:lnTo>
                  <a:lnTo>
                    <a:pt x="117" y="511"/>
                  </a:lnTo>
                  <a:lnTo>
                    <a:pt x="117" y="519"/>
                  </a:lnTo>
                  <a:lnTo>
                    <a:pt x="117" y="527"/>
                  </a:lnTo>
                  <a:lnTo>
                    <a:pt x="114" y="533"/>
                  </a:lnTo>
                  <a:lnTo>
                    <a:pt x="114" y="541"/>
                  </a:lnTo>
                  <a:lnTo>
                    <a:pt x="114" y="549"/>
                  </a:lnTo>
                  <a:lnTo>
                    <a:pt x="114" y="557"/>
                  </a:lnTo>
                  <a:lnTo>
                    <a:pt x="114" y="562"/>
                  </a:lnTo>
                  <a:lnTo>
                    <a:pt x="114" y="571"/>
                  </a:lnTo>
                  <a:lnTo>
                    <a:pt x="114" y="579"/>
                  </a:lnTo>
                  <a:lnTo>
                    <a:pt x="114" y="587"/>
                  </a:lnTo>
                  <a:lnTo>
                    <a:pt x="114" y="592"/>
                  </a:lnTo>
                  <a:lnTo>
                    <a:pt x="114" y="600"/>
                  </a:lnTo>
                  <a:lnTo>
                    <a:pt x="114" y="606"/>
                  </a:lnTo>
                  <a:lnTo>
                    <a:pt x="114" y="611"/>
                  </a:lnTo>
                  <a:lnTo>
                    <a:pt x="114" y="619"/>
                  </a:lnTo>
                  <a:lnTo>
                    <a:pt x="112" y="627"/>
                  </a:lnTo>
                  <a:lnTo>
                    <a:pt x="112" y="633"/>
                  </a:lnTo>
                  <a:lnTo>
                    <a:pt x="112" y="641"/>
                  </a:lnTo>
                  <a:lnTo>
                    <a:pt x="112" y="646"/>
                  </a:lnTo>
                  <a:lnTo>
                    <a:pt x="109" y="654"/>
                  </a:lnTo>
                  <a:lnTo>
                    <a:pt x="109" y="660"/>
                  </a:lnTo>
                  <a:lnTo>
                    <a:pt x="109" y="668"/>
                  </a:lnTo>
                  <a:lnTo>
                    <a:pt x="109" y="673"/>
                  </a:lnTo>
                  <a:lnTo>
                    <a:pt x="109" y="681"/>
                  </a:lnTo>
                  <a:lnTo>
                    <a:pt x="109" y="687"/>
                  </a:lnTo>
                  <a:lnTo>
                    <a:pt x="109" y="695"/>
                  </a:lnTo>
                  <a:lnTo>
                    <a:pt x="109" y="700"/>
                  </a:lnTo>
                  <a:lnTo>
                    <a:pt x="107" y="708"/>
                  </a:lnTo>
                  <a:lnTo>
                    <a:pt x="107" y="714"/>
                  </a:lnTo>
                  <a:lnTo>
                    <a:pt x="107" y="719"/>
                  </a:lnTo>
                  <a:lnTo>
                    <a:pt x="107" y="727"/>
                  </a:lnTo>
                  <a:lnTo>
                    <a:pt x="107" y="733"/>
                  </a:lnTo>
                  <a:lnTo>
                    <a:pt x="107" y="741"/>
                  </a:lnTo>
                  <a:lnTo>
                    <a:pt x="107" y="746"/>
                  </a:lnTo>
                  <a:lnTo>
                    <a:pt x="107" y="754"/>
                  </a:lnTo>
                  <a:lnTo>
                    <a:pt x="104" y="760"/>
                  </a:lnTo>
                  <a:lnTo>
                    <a:pt x="104" y="768"/>
                  </a:lnTo>
                  <a:lnTo>
                    <a:pt x="104" y="776"/>
                  </a:lnTo>
                  <a:lnTo>
                    <a:pt x="104" y="781"/>
                  </a:lnTo>
                  <a:lnTo>
                    <a:pt x="104" y="787"/>
                  </a:lnTo>
                  <a:lnTo>
                    <a:pt x="104" y="795"/>
                  </a:lnTo>
                  <a:lnTo>
                    <a:pt x="104" y="803"/>
                  </a:lnTo>
                  <a:lnTo>
                    <a:pt x="102" y="809"/>
                  </a:lnTo>
                  <a:lnTo>
                    <a:pt x="102" y="817"/>
                  </a:lnTo>
                  <a:lnTo>
                    <a:pt x="102" y="822"/>
                  </a:lnTo>
                  <a:lnTo>
                    <a:pt x="102" y="830"/>
                  </a:lnTo>
                  <a:lnTo>
                    <a:pt x="99" y="838"/>
                  </a:lnTo>
                  <a:lnTo>
                    <a:pt x="99" y="846"/>
                  </a:lnTo>
                  <a:lnTo>
                    <a:pt x="99" y="852"/>
                  </a:lnTo>
                  <a:lnTo>
                    <a:pt x="99" y="860"/>
                  </a:lnTo>
                  <a:lnTo>
                    <a:pt x="99" y="868"/>
                  </a:lnTo>
                  <a:lnTo>
                    <a:pt x="99" y="876"/>
                  </a:lnTo>
                  <a:lnTo>
                    <a:pt x="99" y="884"/>
                  </a:lnTo>
                  <a:lnTo>
                    <a:pt x="99" y="892"/>
                  </a:lnTo>
                  <a:lnTo>
                    <a:pt x="99" y="900"/>
                  </a:lnTo>
                  <a:lnTo>
                    <a:pt x="99" y="909"/>
                  </a:lnTo>
                  <a:lnTo>
                    <a:pt x="99" y="917"/>
                  </a:lnTo>
                  <a:lnTo>
                    <a:pt x="99" y="928"/>
                  </a:lnTo>
                  <a:lnTo>
                    <a:pt x="97" y="930"/>
                  </a:lnTo>
                  <a:lnTo>
                    <a:pt x="97" y="936"/>
                  </a:lnTo>
                  <a:lnTo>
                    <a:pt x="97" y="941"/>
                  </a:lnTo>
                  <a:lnTo>
                    <a:pt x="94" y="946"/>
                  </a:lnTo>
                  <a:lnTo>
                    <a:pt x="92" y="949"/>
                  </a:lnTo>
                  <a:lnTo>
                    <a:pt x="89" y="952"/>
                  </a:lnTo>
                  <a:lnTo>
                    <a:pt x="87" y="957"/>
                  </a:lnTo>
                  <a:lnTo>
                    <a:pt x="84" y="960"/>
                  </a:lnTo>
                  <a:lnTo>
                    <a:pt x="77" y="963"/>
                  </a:lnTo>
                  <a:lnTo>
                    <a:pt x="72" y="968"/>
                  </a:lnTo>
                  <a:lnTo>
                    <a:pt x="67" y="968"/>
                  </a:lnTo>
                  <a:lnTo>
                    <a:pt x="65" y="971"/>
                  </a:lnTo>
                  <a:lnTo>
                    <a:pt x="60" y="971"/>
                  </a:lnTo>
                  <a:lnTo>
                    <a:pt x="57" y="971"/>
                  </a:lnTo>
                  <a:lnTo>
                    <a:pt x="52" y="971"/>
                  </a:lnTo>
                  <a:lnTo>
                    <a:pt x="50" y="968"/>
                  </a:lnTo>
                  <a:lnTo>
                    <a:pt x="45" y="968"/>
                  </a:lnTo>
                  <a:lnTo>
                    <a:pt x="42" y="968"/>
                  </a:lnTo>
                  <a:lnTo>
                    <a:pt x="35" y="963"/>
                  </a:lnTo>
                  <a:lnTo>
                    <a:pt x="30" y="957"/>
                  </a:lnTo>
                  <a:lnTo>
                    <a:pt x="25" y="955"/>
                  </a:lnTo>
                  <a:lnTo>
                    <a:pt x="25" y="952"/>
                  </a:lnTo>
                  <a:lnTo>
                    <a:pt x="22" y="946"/>
                  </a:lnTo>
                  <a:lnTo>
                    <a:pt x="22" y="941"/>
                  </a:lnTo>
                  <a:lnTo>
                    <a:pt x="17" y="938"/>
                  </a:lnTo>
                  <a:lnTo>
                    <a:pt x="17" y="933"/>
                  </a:lnTo>
                  <a:lnTo>
                    <a:pt x="17" y="928"/>
                  </a:lnTo>
                  <a:lnTo>
                    <a:pt x="17" y="922"/>
                  </a:lnTo>
                  <a:lnTo>
                    <a:pt x="17" y="914"/>
                  </a:lnTo>
                  <a:lnTo>
                    <a:pt x="17" y="906"/>
                  </a:lnTo>
                  <a:lnTo>
                    <a:pt x="17" y="898"/>
                  </a:lnTo>
                  <a:lnTo>
                    <a:pt x="17" y="890"/>
                  </a:lnTo>
                  <a:lnTo>
                    <a:pt x="17" y="879"/>
                  </a:lnTo>
                  <a:lnTo>
                    <a:pt x="17" y="873"/>
                  </a:lnTo>
                  <a:lnTo>
                    <a:pt x="17" y="865"/>
                  </a:lnTo>
                  <a:lnTo>
                    <a:pt x="17" y="857"/>
                  </a:lnTo>
                  <a:lnTo>
                    <a:pt x="17" y="849"/>
                  </a:lnTo>
                  <a:lnTo>
                    <a:pt x="17" y="844"/>
                  </a:lnTo>
                  <a:lnTo>
                    <a:pt x="17" y="836"/>
                  </a:lnTo>
                  <a:lnTo>
                    <a:pt x="17" y="827"/>
                  </a:lnTo>
                  <a:lnTo>
                    <a:pt x="17" y="819"/>
                  </a:lnTo>
                  <a:lnTo>
                    <a:pt x="17" y="814"/>
                  </a:lnTo>
                  <a:lnTo>
                    <a:pt x="17" y="806"/>
                  </a:lnTo>
                  <a:lnTo>
                    <a:pt x="17" y="800"/>
                  </a:lnTo>
                  <a:lnTo>
                    <a:pt x="17" y="792"/>
                  </a:lnTo>
                  <a:lnTo>
                    <a:pt x="17" y="787"/>
                  </a:lnTo>
                  <a:lnTo>
                    <a:pt x="17" y="779"/>
                  </a:lnTo>
                  <a:lnTo>
                    <a:pt x="17" y="771"/>
                  </a:lnTo>
                  <a:lnTo>
                    <a:pt x="17" y="765"/>
                  </a:lnTo>
                  <a:lnTo>
                    <a:pt x="17" y="757"/>
                  </a:lnTo>
                  <a:lnTo>
                    <a:pt x="17" y="752"/>
                  </a:lnTo>
                  <a:lnTo>
                    <a:pt x="17" y="746"/>
                  </a:lnTo>
                  <a:lnTo>
                    <a:pt x="15" y="738"/>
                  </a:lnTo>
                  <a:lnTo>
                    <a:pt x="15" y="730"/>
                  </a:lnTo>
                  <a:lnTo>
                    <a:pt x="15" y="725"/>
                  </a:lnTo>
                  <a:lnTo>
                    <a:pt x="15" y="719"/>
                  </a:lnTo>
                  <a:lnTo>
                    <a:pt x="15" y="711"/>
                  </a:lnTo>
                  <a:lnTo>
                    <a:pt x="15" y="706"/>
                  </a:lnTo>
                  <a:lnTo>
                    <a:pt x="15" y="700"/>
                  </a:lnTo>
                  <a:lnTo>
                    <a:pt x="15" y="692"/>
                  </a:lnTo>
                  <a:lnTo>
                    <a:pt x="15" y="687"/>
                  </a:lnTo>
                  <a:lnTo>
                    <a:pt x="15" y="679"/>
                  </a:lnTo>
                  <a:lnTo>
                    <a:pt x="15" y="673"/>
                  </a:lnTo>
                  <a:lnTo>
                    <a:pt x="15" y="668"/>
                  </a:lnTo>
                  <a:lnTo>
                    <a:pt x="15" y="660"/>
                  </a:lnTo>
                  <a:lnTo>
                    <a:pt x="15" y="652"/>
                  </a:lnTo>
                  <a:lnTo>
                    <a:pt x="15" y="646"/>
                  </a:lnTo>
                  <a:lnTo>
                    <a:pt x="15" y="641"/>
                  </a:lnTo>
                  <a:lnTo>
                    <a:pt x="15" y="633"/>
                  </a:lnTo>
                  <a:lnTo>
                    <a:pt x="15" y="627"/>
                  </a:lnTo>
                  <a:lnTo>
                    <a:pt x="12" y="619"/>
                  </a:lnTo>
                  <a:lnTo>
                    <a:pt x="12" y="611"/>
                  </a:lnTo>
                  <a:lnTo>
                    <a:pt x="12" y="603"/>
                  </a:lnTo>
                  <a:lnTo>
                    <a:pt x="12" y="598"/>
                  </a:lnTo>
                  <a:lnTo>
                    <a:pt x="12" y="592"/>
                  </a:lnTo>
                  <a:lnTo>
                    <a:pt x="12" y="587"/>
                  </a:lnTo>
                  <a:lnTo>
                    <a:pt x="12" y="579"/>
                  </a:lnTo>
                  <a:lnTo>
                    <a:pt x="12" y="571"/>
                  </a:lnTo>
                  <a:lnTo>
                    <a:pt x="12" y="562"/>
                  </a:lnTo>
                  <a:lnTo>
                    <a:pt x="12" y="557"/>
                  </a:lnTo>
                  <a:lnTo>
                    <a:pt x="10" y="549"/>
                  </a:lnTo>
                  <a:lnTo>
                    <a:pt x="10" y="541"/>
                  </a:lnTo>
                  <a:lnTo>
                    <a:pt x="10" y="533"/>
                  </a:lnTo>
                  <a:lnTo>
                    <a:pt x="10" y="527"/>
                  </a:lnTo>
                  <a:lnTo>
                    <a:pt x="10" y="519"/>
                  </a:lnTo>
                  <a:lnTo>
                    <a:pt x="10" y="511"/>
                  </a:lnTo>
                  <a:lnTo>
                    <a:pt x="10" y="503"/>
                  </a:lnTo>
                  <a:lnTo>
                    <a:pt x="10" y="495"/>
                  </a:lnTo>
                  <a:lnTo>
                    <a:pt x="10" y="487"/>
                  </a:lnTo>
                  <a:lnTo>
                    <a:pt x="10" y="479"/>
                  </a:lnTo>
                  <a:lnTo>
                    <a:pt x="10" y="470"/>
                  </a:lnTo>
                  <a:lnTo>
                    <a:pt x="10" y="462"/>
                  </a:lnTo>
                  <a:lnTo>
                    <a:pt x="10" y="454"/>
                  </a:lnTo>
                  <a:lnTo>
                    <a:pt x="10" y="449"/>
                  </a:lnTo>
                  <a:lnTo>
                    <a:pt x="10" y="441"/>
                  </a:lnTo>
                  <a:lnTo>
                    <a:pt x="10" y="433"/>
                  </a:lnTo>
                  <a:lnTo>
                    <a:pt x="10" y="427"/>
                  </a:lnTo>
                  <a:lnTo>
                    <a:pt x="10" y="419"/>
                  </a:lnTo>
                  <a:lnTo>
                    <a:pt x="10" y="411"/>
                  </a:lnTo>
                  <a:lnTo>
                    <a:pt x="10" y="403"/>
                  </a:lnTo>
                  <a:lnTo>
                    <a:pt x="10" y="397"/>
                  </a:lnTo>
                  <a:lnTo>
                    <a:pt x="10" y="389"/>
                  </a:lnTo>
                  <a:lnTo>
                    <a:pt x="10" y="384"/>
                  </a:lnTo>
                  <a:lnTo>
                    <a:pt x="12" y="379"/>
                  </a:lnTo>
                  <a:lnTo>
                    <a:pt x="12" y="370"/>
                  </a:lnTo>
                  <a:lnTo>
                    <a:pt x="12" y="365"/>
                  </a:lnTo>
                  <a:lnTo>
                    <a:pt x="12" y="360"/>
                  </a:lnTo>
                  <a:lnTo>
                    <a:pt x="15" y="351"/>
                  </a:lnTo>
                  <a:lnTo>
                    <a:pt x="15" y="343"/>
                  </a:lnTo>
                  <a:lnTo>
                    <a:pt x="15" y="338"/>
                  </a:lnTo>
                  <a:lnTo>
                    <a:pt x="15" y="333"/>
                  </a:lnTo>
                  <a:lnTo>
                    <a:pt x="15" y="327"/>
                  </a:lnTo>
                  <a:lnTo>
                    <a:pt x="15" y="319"/>
                  </a:lnTo>
                  <a:lnTo>
                    <a:pt x="15" y="314"/>
                  </a:lnTo>
                  <a:lnTo>
                    <a:pt x="15" y="308"/>
                  </a:lnTo>
                  <a:lnTo>
                    <a:pt x="15" y="300"/>
                  </a:lnTo>
                  <a:lnTo>
                    <a:pt x="15" y="295"/>
                  </a:lnTo>
                  <a:lnTo>
                    <a:pt x="15" y="289"/>
                  </a:lnTo>
                  <a:lnTo>
                    <a:pt x="15" y="281"/>
                  </a:lnTo>
                  <a:lnTo>
                    <a:pt x="15" y="278"/>
                  </a:lnTo>
                  <a:lnTo>
                    <a:pt x="15" y="270"/>
                  </a:lnTo>
                  <a:lnTo>
                    <a:pt x="17" y="265"/>
                  </a:lnTo>
                  <a:lnTo>
                    <a:pt x="17" y="260"/>
                  </a:lnTo>
                  <a:lnTo>
                    <a:pt x="17" y="251"/>
                  </a:lnTo>
                  <a:lnTo>
                    <a:pt x="17" y="246"/>
                  </a:lnTo>
                  <a:lnTo>
                    <a:pt x="17" y="241"/>
                  </a:lnTo>
                  <a:lnTo>
                    <a:pt x="17" y="235"/>
                  </a:lnTo>
                  <a:lnTo>
                    <a:pt x="17" y="230"/>
                  </a:lnTo>
                  <a:lnTo>
                    <a:pt x="17" y="222"/>
                  </a:lnTo>
                  <a:lnTo>
                    <a:pt x="17" y="216"/>
                  </a:lnTo>
                  <a:lnTo>
                    <a:pt x="17" y="211"/>
                  </a:lnTo>
                  <a:lnTo>
                    <a:pt x="17" y="203"/>
                  </a:lnTo>
                  <a:lnTo>
                    <a:pt x="17" y="197"/>
                  </a:lnTo>
                  <a:lnTo>
                    <a:pt x="17" y="192"/>
                  </a:lnTo>
                  <a:lnTo>
                    <a:pt x="15" y="184"/>
                  </a:lnTo>
                  <a:lnTo>
                    <a:pt x="15" y="178"/>
                  </a:lnTo>
                  <a:lnTo>
                    <a:pt x="15" y="173"/>
                  </a:lnTo>
                  <a:lnTo>
                    <a:pt x="15" y="168"/>
                  </a:lnTo>
                  <a:lnTo>
                    <a:pt x="15" y="159"/>
                  </a:lnTo>
                  <a:lnTo>
                    <a:pt x="15" y="154"/>
                  </a:lnTo>
                  <a:lnTo>
                    <a:pt x="15" y="149"/>
                  </a:lnTo>
                  <a:lnTo>
                    <a:pt x="15" y="141"/>
                  </a:lnTo>
                  <a:lnTo>
                    <a:pt x="15" y="135"/>
                  </a:lnTo>
                  <a:lnTo>
                    <a:pt x="12" y="127"/>
                  </a:lnTo>
                  <a:lnTo>
                    <a:pt x="12" y="122"/>
                  </a:lnTo>
                  <a:lnTo>
                    <a:pt x="10" y="114"/>
                  </a:lnTo>
                  <a:lnTo>
                    <a:pt x="10" y="108"/>
                  </a:lnTo>
                  <a:lnTo>
                    <a:pt x="10" y="103"/>
                  </a:lnTo>
                  <a:lnTo>
                    <a:pt x="7" y="95"/>
                  </a:lnTo>
                  <a:lnTo>
                    <a:pt x="7" y="89"/>
                  </a:lnTo>
                  <a:lnTo>
                    <a:pt x="7" y="81"/>
                  </a:lnTo>
                  <a:lnTo>
                    <a:pt x="7" y="73"/>
                  </a:lnTo>
                  <a:lnTo>
                    <a:pt x="5" y="68"/>
                  </a:lnTo>
                  <a:lnTo>
                    <a:pt x="5" y="59"/>
                  </a:lnTo>
                  <a:lnTo>
                    <a:pt x="2" y="51"/>
                  </a:lnTo>
                  <a:lnTo>
                    <a:pt x="0" y="46"/>
                  </a:lnTo>
                  <a:lnTo>
                    <a:pt x="0" y="40"/>
                  </a:lnTo>
                  <a:lnTo>
                    <a:pt x="0" y="38"/>
                  </a:lnTo>
                  <a:lnTo>
                    <a:pt x="0" y="32"/>
                  </a:lnTo>
                  <a:lnTo>
                    <a:pt x="0" y="27"/>
                  </a:lnTo>
                  <a:lnTo>
                    <a:pt x="2" y="22"/>
                  </a:lnTo>
                  <a:lnTo>
                    <a:pt x="5" y="13"/>
                  </a:lnTo>
                  <a:lnTo>
                    <a:pt x="7" y="11"/>
                  </a:lnTo>
                  <a:lnTo>
                    <a:pt x="15" y="5"/>
                  </a:lnTo>
                  <a:lnTo>
                    <a:pt x="20" y="3"/>
                  </a:lnTo>
                  <a:lnTo>
                    <a:pt x="25" y="0"/>
                  </a:lnTo>
                  <a:lnTo>
                    <a:pt x="32" y="0"/>
                  </a:lnTo>
                  <a:lnTo>
                    <a:pt x="37" y="0"/>
                  </a:lnTo>
                  <a:lnTo>
                    <a:pt x="42" y="0"/>
                  </a:lnTo>
                  <a:lnTo>
                    <a:pt x="50" y="3"/>
                  </a:lnTo>
                  <a:lnTo>
                    <a:pt x="52" y="8"/>
                  </a:lnTo>
                  <a:lnTo>
                    <a:pt x="60" y="11"/>
                  </a:lnTo>
                  <a:lnTo>
                    <a:pt x="60" y="13"/>
                  </a:lnTo>
                  <a:lnTo>
                    <a:pt x="62" y="19"/>
                  </a:lnTo>
                  <a:lnTo>
                    <a:pt x="62" y="24"/>
                  </a:lnTo>
                  <a:lnTo>
                    <a:pt x="65" y="30"/>
                  </a:lnTo>
                  <a:lnTo>
                    <a:pt x="65" y="3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97" name="Freeform 205"/>
            <p:cNvSpPr>
              <a:spLocks/>
            </p:cNvSpPr>
            <p:nvPr/>
          </p:nvSpPr>
          <p:spPr bwMode="auto">
            <a:xfrm>
              <a:off x="11295" y="5881"/>
              <a:ext cx="1058" cy="138"/>
            </a:xfrm>
            <a:custGeom>
              <a:avLst/>
              <a:gdLst/>
              <a:ahLst/>
              <a:cxnLst>
                <a:cxn ang="0">
                  <a:pos x="1046" y="51"/>
                </a:cxn>
                <a:cxn ang="0">
                  <a:pos x="1003" y="54"/>
                </a:cxn>
                <a:cxn ang="0">
                  <a:pos x="961" y="54"/>
                </a:cxn>
                <a:cxn ang="0">
                  <a:pos x="916" y="57"/>
                </a:cxn>
                <a:cxn ang="0">
                  <a:pos x="866" y="62"/>
                </a:cxn>
                <a:cxn ang="0">
                  <a:pos x="814" y="68"/>
                </a:cxn>
                <a:cxn ang="0">
                  <a:pos x="762" y="73"/>
                </a:cxn>
                <a:cxn ang="0">
                  <a:pos x="707" y="78"/>
                </a:cxn>
                <a:cxn ang="0">
                  <a:pos x="650" y="84"/>
                </a:cxn>
                <a:cxn ang="0">
                  <a:pos x="595" y="89"/>
                </a:cxn>
                <a:cxn ang="0">
                  <a:pos x="535" y="97"/>
                </a:cxn>
                <a:cxn ang="0">
                  <a:pos x="481" y="103"/>
                </a:cxn>
                <a:cxn ang="0">
                  <a:pos x="423" y="108"/>
                </a:cxn>
                <a:cxn ang="0">
                  <a:pos x="371" y="116"/>
                </a:cxn>
                <a:cxn ang="0">
                  <a:pos x="316" y="119"/>
                </a:cxn>
                <a:cxn ang="0">
                  <a:pos x="267" y="127"/>
                </a:cxn>
                <a:cxn ang="0">
                  <a:pos x="219" y="130"/>
                </a:cxn>
                <a:cxn ang="0">
                  <a:pos x="174" y="135"/>
                </a:cxn>
                <a:cxn ang="0">
                  <a:pos x="132" y="135"/>
                </a:cxn>
                <a:cxn ang="0">
                  <a:pos x="95" y="138"/>
                </a:cxn>
                <a:cxn ang="0">
                  <a:pos x="60" y="138"/>
                </a:cxn>
                <a:cxn ang="0">
                  <a:pos x="33" y="138"/>
                </a:cxn>
                <a:cxn ang="0">
                  <a:pos x="13" y="133"/>
                </a:cxn>
                <a:cxn ang="0">
                  <a:pos x="3" y="122"/>
                </a:cxn>
                <a:cxn ang="0">
                  <a:pos x="0" y="108"/>
                </a:cxn>
                <a:cxn ang="0">
                  <a:pos x="5" y="95"/>
                </a:cxn>
                <a:cxn ang="0">
                  <a:pos x="18" y="84"/>
                </a:cxn>
                <a:cxn ang="0">
                  <a:pos x="40" y="70"/>
                </a:cxn>
                <a:cxn ang="0">
                  <a:pos x="77" y="57"/>
                </a:cxn>
                <a:cxn ang="0">
                  <a:pos x="117" y="46"/>
                </a:cxn>
                <a:cxn ang="0">
                  <a:pos x="157" y="35"/>
                </a:cxn>
                <a:cxn ang="0">
                  <a:pos x="204" y="27"/>
                </a:cxn>
                <a:cxn ang="0">
                  <a:pos x="252" y="19"/>
                </a:cxn>
                <a:cxn ang="0">
                  <a:pos x="306" y="14"/>
                </a:cxn>
                <a:cxn ang="0">
                  <a:pos x="359" y="8"/>
                </a:cxn>
                <a:cxn ang="0">
                  <a:pos x="413" y="5"/>
                </a:cxn>
                <a:cxn ang="0">
                  <a:pos x="471" y="3"/>
                </a:cxn>
                <a:cxn ang="0">
                  <a:pos x="528" y="3"/>
                </a:cxn>
                <a:cxn ang="0">
                  <a:pos x="585" y="0"/>
                </a:cxn>
                <a:cxn ang="0">
                  <a:pos x="642" y="0"/>
                </a:cxn>
                <a:cxn ang="0">
                  <a:pos x="697" y="0"/>
                </a:cxn>
                <a:cxn ang="0">
                  <a:pos x="754" y="0"/>
                </a:cxn>
                <a:cxn ang="0">
                  <a:pos x="807" y="0"/>
                </a:cxn>
                <a:cxn ang="0">
                  <a:pos x="856" y="0"/>
                </a:cxn>
                <a:cxn ang="0">
                  <a:pos x="906" y="3"/>
                </a:cxn>
                <a:cxn ang="0">
                  <a:pos x="953" y="3"/>
                </a:cxn>
                <a:cxn ang="0">
                  <a:pos x="993" y="3"/>
                </a:cxn>
                <a:cxn ang="0">
                  <a:pos x="1036" y="3"/>
                </a:cxn>
                <a:cxn ang="0">
                  <a:pos x="1058" y="5"/>
                </a:cxn>
              </a:cxnLst>
              <a:rect l="0" t="0" r="r" b="b"/>
              <a:pathLst>
                <a:path w="1058" h="138">
                  <a:moveTo>
                    <a:pt x="1058" y="5"/>
                  </a:moveTo>
                  <a:lnTo>
                    <a:pt x="1058" y="51"/>
                  </a:lnTo>
                  <a:lnTo>
                    <a:pt x="1046" y="51"/>
                  </a:lnTo>
                  <a:lnTo>
                    <a:pt x="1031" y="51"/>
                  </a:lnTo>
                  <a:lnTo>
                    <a:pt x="1018" y="51"/>
                  </a:lnTo>
                  <a:lnTo>
                    <a:pt x="1003" y="54"/>
                  </a:lnTo>
                  <a:lnTo>
                    <a:pt x="991" y="54"/>
                  </a:lnTo>
                  <a:lnTo>
                    <a:pt x="976" y="54"/>
                  </a:lnTo>
                  <a:lnTo>
                    <a:pt x="961" y="54"/>
                  </a:lnTo>
                  <a:lnTo>
                    <a:pt x="946" y="57"/>
                  </a:lnTo>
                  <a:lnTo>
                    <a:pt x="931" y="57"/>
                  </a:lnTo>
                  <a:lnTo>
                    <a:pt x="916" y="57"/>
                  </a:lnTo>
                  <a:lnTo>
                    <a:pt x="899" y="60"/>
                  </a:lnTo>
                  <a:lnTo>
                    <a:pt x="881" y="60"/>
                  </a:lnTo>
                  <a:lnTo>
                    <a:pt x="866" y="62"/>
                  </a:lnTo>
                  <a:lnTo>
                    <a:pt x="849" y="62"/>
                  </a:lnTo>
                  <a:lnTo>
                    <a:pt x="831" y="65"/>
                  </a:lnTo>
                  <a:lnTo>
                    <a:pt x="814" y="68"/>
                  </a:lnTo>
                  <a:lnTo>
                    <a:pt x="797" y="68"/>
                  </a:lnTo>
                  <a:lnTo>
                    <a:pt x="779" y="70"/>
                  </a:lnTo>
                  <a:lnTo>
                    <a:pt x="762" y="73"/>
                  </a:lnTo>
                  <a:lnTo>
                    <a:pt x="742" y="73"/>
                  </a:lnTo>
                  <a:lnTo>
                    <a:pt x="724" y="76"/>
                  </a:lnTo>
                  <a:lnTo>
                    <a:pt x="707" y="78"/>
                  </a:lnTo>
                  <a:lnTo>
                    <a:pt x="687" y="78"/>
                  </a:lnTo>
                  <a:lnTo>
                    <a:pt x="670" y="84"/>
                  </a:lnTo>
                  <a:lnTo>
                    <a:pt x="650" y="84"/>
                  </a:lnTo>
                  <a:lnTo>
                    <a:pt x="632" y="87"/>
                  </a:lnTo>
                  <a:lnTo>
                    <a:pt x="610" y="87"/>
                  </a:lnTo>
                  <a:lnTo>
                    <a:pt x="595" y="89"/>
                  </a:lnTo>
                  <a:lnTo>
                    <a:pt x="573" y="92"/>
                  </a:lnTo>
                  <a:lnTo>
                    <a:pt x="558" y="95"/>
                  </a:lnTo>
                  <a:lnTo>
                    <a:pt x="535" y="97"/>
                  </a:lnTo>
                  <a:lnTo>
                    <a:pt x="518" y="100"/>
                  </a:lnTo>
                  <a:lnTo>
                    <a:pt x="498" y="103"/>
                  </a:lnTo>
                  <a:lnTo>
                    <a:pt x="481" y="103"/>
                  </a:lnTo>
                  <a:lnTo>
                    <a:pt x="461" y="105"/>
                  </a:lnTo>
                  <a:lnTo>
                    <a:pt x="443" y="108"/>
                  </a:lnTo>
                  <a:lnTo>
                    <a:pt x="423" y="108"/>
                  </a:lnTo>
                  <a:lnTo>
                    <a:pt x="406" y="111"/>
                  </a:lnTo>
                  <a:lnTo>
                    <a:pt x="389" y="114"/>
                  </a:lnTo>
                  <a:lnTo>
                    <a:pt x="371" y="116"/>
                  </a:lnTo>
                  <a:lnTo>
                    <a:pt x="351" y="116"/>
                  </a:lnTo>
                  <a:lnTo>
                    <a:pt x="334" y="119"/>
                  </a:lnTo>
                  <a:lnTo>
                    <a:pt x="316" y="119"/>
                  </a:lnTo>
                  <a:lnTo>
                    <a:pt x="301" y="124"/>
                  </a:lnTo>
                  <a:lnTo>
                    <a:pt x="284" y="124"/>
                  </a:lnTo>
                  <a:lnTo>
                    <a:pt x="267" y="127"/>
                  </a:lnTo>
                  <a:lnTo>
                    <a:pt x="249" y="127"/>
                  </a:lnTo>
                  <a:lnTo>
                    <a:pt x="234" y="130"/>
                  </a:lnTo>
                  <a:lnTo>
                    <a:pt x="219" y="130"/>
                  </a:lnTo>
                  <a:lnTo>
                    <a:pt x="202" y="133"/>
                  </a:lnTo>
                  <a:lnTo>
                    <a:pt x="187" y="133"/>
                  </a:lnTo>
                  <a:lnTo>
                    <a:pt x="174" y="135"/>
                  </a:lnTo>
                  <a:lnTo>
                    <a:pt x="157" y="135"/>
                  </a:lnTo>
                  <a:lnTo>
                    <a:pt x="145" y="135"/>
                  </a:lnTo>
                  <a:lnTo>
                    <a:pt x="132" y="135"/>
                  </a:lnTo>
                  <a:lnTo>
                    <a:pt x="120" y="138"/>
                  </a:lnTo>
                  <a:lnTo>
                    <a:pt x="105" y="138"/>
                  </a:lnTo>
                  <a:lnTo>
                    <a:pt x="95" y="138"/>
                  </a:lnTo>
                  <a:lnTo>
                    <a:pt x="82" y="138"/>
                  </a:lnTo>
                  <a:lnTo>
                    <a:pt x="72" y="138"/>
                  </a:lnTo>
                  <a:lnTo>
                    <a:pt x="60" y="138"/>
                  </a:lnTo>
                  <a:lnTo>
                    <a:pt x="50" y="138"/>
                  </a:lnTo>
                  <a:lnTo>
                    <a:pt x="40" y="138"/>
                  </a:lnTo>
                  <a:lnTo>
                    <a:pt x="33" y="138"/>
                  </a:lnTo>
                  <a:lnTo>
                    <a:pt x="25" y="135"/>
                  </a:lnTo>
                  <a:lnTo>
                    <a:pt x="20" y="135"/>
                  </a:lnTo>
                  <a:lnTo>
                    <a:pt x="13" y="133"/>
                  </a:lnTo>
                  <a:lnTo>
                    <a:pt x="10" y="130"/>
                  </a:lnTo>
                  <a:lnTo>
                    <a:pt x="8" y="127"/>
                  </a:lnTo>
                  <a:lnTo>
                    <a:pt x="3" y="122"/>
                  </a:lnTo>
                  <a:lnTo>
                    <a:pt x="3" y="116"/>
                  </a:lnTo>
                  <a:lnTo>
                    <a:pt x="3" y="114"/>
                  </a:lnTo>
                  <a:lnTo>
                    <a:pt x="0" y="108"/>
                  </a:lnTo>
                  <a:lnTo>
                    <a:pt x="0" y="105"/>
                  </a:lnTo>
                  <a:lnTo>
                    <a:pt x="3" y="100"/>
                  </a:lnTo>
                  <a:lnTo>
                    <a:pt x="5" y="95"/>
                  </a:lnTo>
                  <a:lnTo>
                    <a:pt x="8" y="92"/>
                  </a:lnTo>
                  <a:lnTo>
                    <a:pt x="10" y="87"/>
                  </a:lnTo>
                  <a:lnTo>
                    <a:pt x="18" y="84"/>
                  </a:lnTo>
                  <a:lnTo>
                    <a:pt x="23" y="81"/>
                  </a:lnTo>
                  <a:lnTo>
                    <a:pt x="30" y="76"/>
                  </a:lnTo>
                  <a:lnTo>
                    <a:pt x="40" y="70"/>
                  </a:lnTo>
                  <a:lnTo>
                    <a:pt x="53" y="65"/>
                  </a:lnTo>
                  <a:lnTo>
                    <a:pt x="65" y="62"/>
                  </a:lnTo>
                  <a:lnTo>
                    <a:pt x="77" y="57"/>
                  </a:lnTo>
                  <a:lnTo>
                    <a:pt x="90" y="51"/>
                  </a:lnTo>
                  <a:lnTo>
                    <a:pt x="102" y="49"/>
                  </a:lnTo>
                  <a:lnTo>
                    <a:pt x="117" y="46"/>
                  </a:lnTo>
                  <a:lnTo>
                    <a:pt x="130" y="41"/>
                  </a:lnTo>
                  <a:lnTo>
                    <a:pt x="145" y="38"/>
                  </a:lnTo>
                  <a:lnTo>
                    <a:pt x="157" y="35"/>
                  </a:lnTo>
                  <a:lnTo>
                    <a:pt x="174" y="32"/>
                  </a:lnTo>
                  <a:lnTo>
                    <a:pt x="189" y="27"/>
                  </a:lnTo>
                  <a:lnTo>
                    <a:pt x="204" y="27"/>
                  </a:lnTo>
                  <a:lnTo>
                    <a:pt x="222" y="24"/>
                  </a:lnTo>
                  <a:lnTo>
                    <a:pt x="239" y="22"/>
                  </a:lnTo>
                  <a:lnTo>
                    <a:pt x="252" y="19"/>
                  </a:lnTo>
                  <a:lnTo>
                    <a:pt x="269" y="16"/>
                  </a:lnTo>
                  <a:lnTo>
                    <a:pt x="286" y="16"/>
                  </a:lnTo>
                  <a:lnTo>
                    <a:pt x="306" y="14"/>
                  </a:lnTo>
                  <a:lnTo>
                    <a:pt x="324" y="11"/>
                  </a:lnTo>
                  <a:lnTo>
                    <a:pt x="341" y="8"/>
                  </a:lnTo>
                  <a:lnTo>
                    <a:pt x="359" y="8"/>
                  </a:lnTo>
                  <a:lnTo>
                    <a:pt x="379" y="8"/>
                  </a:lnTo>
                  <a:lnTo>
                    <a:pt x="396" y="5"/>
                  </a:lnTo>
                  <a:lnTo>
                    <a:pt x="413" y="5"/>
                  </a:lnTo>
                  <a:lnTo>
                    <a:pt x="433" y="3"/>
                  </a:lnTo>
                  <a:lnTo>
                    <a:pt x="451" y="3"/>
                  </a:lnTo>
                  <a:lnTo>
                    <a:pt x="471" y="3"/>
                  </a:lnTo>
                  <a:lnTo>
                    <a:pt x="488" y="3"/>
                  </a:lnTo>
                  <a:lnTo>
                    <a:pt x="508" y="3"/>
                  </a:lnTo>
                  <a:lnTo>
                    <a:pt x="528" y="3"/>
                  </a:lnTo>
                  <a:lnTo>
                    <a:pt x="545" y="0"/>
                  </a:lnTo>
                  <a:lnTo>
                    <a:pt x="565" y="0"/>
                  </a:lnTo>
                  <a:lnTo>
                    <a:pt x="585" y="0"/>
                  </a:lnTo>
                  <a:lnTo>
                    <a:pt x="605" y="0"/>
                  </a:lnTo>
                  <a:lnTo>
                    <a:pt x="622" y="0"/>
                  </a:lnTo>
                  <a:lnTo>
                    <a:pt x="642" y="0"/>
                  </a:lnTo>
                  <a:lnTo>
                    <a:pt x="660" y="0"/>
                  </a:lnTo>
                  <a:lnTo>
                    <a:pt x="680" y="0"/>
                  </a:lnTo>
                  <a:lnTo>
                    <a:pt x="697" y="0"/>
                  </a:lnTo>
                  <a:lnTo>
                    <a:pt x="717" y="0"/>
                  </a:lnTo>
                  <a:lnTo>
                    <a:pt x="734" y="0"/>
                  </a:lnTo>
                  <a:lnTo>
                    <a:pt x="754" y="0"/>
                  </a:lnTo>
                  <a:lnTo>
                    <a:pt x="772" y="0"/>
                  </a:lnTo>
                  <a:lnTo>
                    <a:pt x="789" y="0"/>
                  </a:lnTo>
                  <a:lnTo>
                    <a:pt x="807" y="0"/>
                  </a:lnTo>
                  <a:lnTo>
                    <a:pt x="824" y="0"/>
                  </a:lnTo>
                  <a:lnTo>
                    <a:pt x="839" y="0"/>
                  </a:lnTo>
                  <a:lnTo>
                    <a:pt x="856" y="0"/>
                  </a:lnTo>
                  <a:lnTo>
                    <a:pt x="874" y="0"/>
                  </a:lnTo>
                  <a:lnTo>
                    <a:pt x="891" y="3"/>
                  </a:lnTo>
                  <a:lnTo>
                    <a:pt x="906" y="3"/>
                  </a:lnTo>
                  <a:lnTo>
                    <a:pt x="921" y="3"/>
                  </a:lnTo>
                  <a:lnTo>
                    <a:pt x="936" y="3"/>
                  </a:lnTo>
                  <a:lnTo>
                    <a:pt x="953" y="3"/>
                  </a:lnTo>
                  <a:lnTo>
                    <a:pt x="966" y="3"/>
                  </a:lnTo>
                  <a:lnTo>
                    <a:pt x="981" y="3"/>
                  </a:lnTo>
                  <a:lnTo>
                    <a:pt x="993" y="3"/>
                  </a:lnTo>
                  <a:lnTo>
                    <a:pt x="1008" y="3"/>
                  </a:lnTo>
                  <a:lnTo>
                    <a:pt x="1021" y="3"/>
                  </a:lnTo>
                  <a:lnTo>
                    <a:pt x="1036" y="3"/>
                  </a:lnTo>
                  <a:lnTo>
                    <a:pt x="1046" y="3"/>
                  </a:lnTo>
                  <a:lnTo>
                    <a:pt x="1058" y="5"/>
                  </a:lnTo>
                  <a:lnTo>
                    <a:pt x="1058" y="5"/>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98" name="Freeform 206"/>
            <p:cNvSpPr>
              <a:spLocks/>
            </p:cNvSpPr>
            <p:nvPr/>
          </p:nvSpPr>
          <p:spPr bwMode="auto">
            <a:xfrm>
              <a:off x="10800" y="6911"/>
              <a:ext cx="132" cy="225"/>
            </a:xfrm>
            <a:custGeom>
              <a:avLst/>
              <a:gdLst/>
              <a:ahLst/>
              <a:cxnLst>
                <a:cxn ang="0">
                  <a:pos x="124" y="38"/>
                </a:cxn>
                <a:cxn ang="0">
                  <a:pos x="112" y="44"/>
                </a:cxn>
                <a:cxn ang="0">
                  <a:pos x="102" y="52"/>
                </a:cxn>
                <a:cxn ang="0">
                  <a:pos x="92" y="63"/>
                </a:cxn>
                <a:cxn ang="0">
                  <a:pos x="85" y="73"/>
                </a:cxn>
                <a:cxn ang="0">
                  <a:pos x="80" y="87"/>
                </a:cxn>
                <a:cxn ang="0">
                  <a:pos x="75" y="103"/>
                </a:cxn>
                <a:cxn ang="0">
                  <a:pos x="75" y="114"/>
                </a:cxn>
                <a:cxn ang="0">
                  <a:pos x="75" y="122"/>
                </a:cxn>
                <a:cxn ang="0">
                  <a:pos x="82" y="136"/>
                </a:cxn>
                <a:cxn ang="0">
                  <a:pos x="92" y="157"/>
                </a:cxn>
                <a:cxn ang="0">
                  <a:pos x="100" y="173"/>
                </a:cxn>
                <a:cxn ang="0">
                  <a:pos x="105" y="187"/>
                </a:cxn>
                <a:cxn ang="0">
                  <a:pos x="107" y="200"/>
                </a:cxn>
                <a:cxn ang="0">
                  <a:pos x="107" y="211"/>
                </a:cxn>
                <a:cxn ang="0">
                  <a:pos x="105" y="219"/>
                </a:cxn>
                <a:cxn ang="0">
                  <a:pos x="95" y="225"/>
                </a:cxn>
                <a:cxn ang="0">
                  <a:pos x="82" y="222"/>
                </a:cxn>
                <a:cxn ang="0">
                  <a:pos x="75" y="219"/>
                </a:cxn>
                <a:cxn ang="0">
                  <a:pos x="67" y="214"/>
                </a:cxn>
                <a:cxn ang="0">
                  <a:pos x="57" y="209"/>
                </a:cxn>
                <a:cxn ang="0">
                  <a:pos x="47" y="200"/>
                </a:cxn>
                <a:cxn ang="0">
                  <a:pos x="40" y="192"/>
                </a:cxn>
                <a:cxn ang="0">
                  <a:pos x="30" y="184"/>
                </a:cxn>
                <a:cxn ang="0">
                  <a:pos x="22" y="173"/>
                </a:cxn>
                <a:cxn ang="0">
                  <a:pos x="15" y="160"/>
                </a:cxn>
                <a:cxn ang="0">
                  <a:pos x="10" y="146"/>
                </a:cxn>
                <a:cxn ang="0">
                  <a:pos x="5" y="136"/>
                </a:cxn>
                <a:cxn ang="0">
                  <a:pos x="0" y="122"/>
                </a:cxn>
                <a:cxn ang="0">
                  <a:pos x="0" y="111"/>
                </a:cxn>
                <a:cxn ang="0">
                  <a:pos x="0" y="98"/>
                </a:cxn>
                <a:cxn ang="0">
                  <a:pos x="5" y="84"/>
                </a:cxn>
                <a:cxn ang="0">
                  <a:pos x="10" y="71"/>
                </a:cxn>
                <a:cxn ang="0">
                  <a:pos x="17" y="57"/>
                </a:cxn>
                <a:cxn ang="0">
                  <a:pos x="30" y="46"/>
                </a:cxn>
                <a:cxn ang="0">
                  <a:pos x="45" y="33"/>
                </a:cxn>
                <a:cxn ang="0">
                  <a:pos x="62" y="22"/>
                </a:cxn>
                <a:cxn ang="0">
                  <a:pos x="85" y="14"/>
                </a:cxn>
                <a:cxn ang="0">
                  <a:pos x="110" y="3"/>
                </a:cxn>
                <a:cxn ang="0">
                  <a:pos x="132" y="36"/>
                </a:cxn>
              </a:cxnLst>
              <a:rect l="0" t="0" r="r" b="b"/>
              <a:pathLst>
                <a:path w="132" h="225">
                  <a:moveTo>
                    <a:pt x="132" y="36"/>
                  </a:moveTo>
                  <a:lnTo>
                    <a:pt x="124" y="38"/>
                  </a:lnTo>
                  <a:lnTo>
                    <a:pt x="119" y="41"/>
                  </a:lnTo>
                  <a:lnTo>
                    <a:pt x="112" y="44"/>
                  </a:lnTo>
                  <a:lnTo>
                    <a:pt x="107" y="46"/>
                  </a:lnTo>
                  <a:lnTo>
                    <a:pt x="102" y="52"/>
                  </a:lnTo>
                  <a:lnTo>
                    <a:pt x="97" y="57"/>
                  </a:lnTo>
                  <a:lnTo>
                    <a:pt x="92" y="63"/>
                  </a:lnTo>
                  <a:lnTo>
                    <a:pt x="90" y="68"/>
                  </a:lnTo>
                  <a:lnTo>
                    <a:pt x="85" y="73"/>
                  </a:lnTo>
                  <a:lnTo>
                    <a:pt x="82" y="81"/>
                  </a:lnTo>
                  <a:lnTo>
                    <a:pt x="80" y="87"/>
                  </a:lnTo>
                  <a:lnTo>
                    <a:pt x="77" y="95"/>
                  </a:lnTo>
                  <a:lnTo>
                    <a:pt x="75" y="103"/>
                  </a:lnTo>
                  <a:lnTo>
                    <a:pt x="75" y="111"/>
                  </a:lnTo>
                  <a:lnTo>
                    <a:pt x="75" y="114"/>
                  </a:lnTo>
                  <a:lnTo>
                    <a:pt x="75" y="117"/>
                  </a:lnTo>
                  <a:lnTo>
                    <a:pt x="75" y="122"/>
                  </a:lnTo>
                  <a:lnTo>
                    <a:pt x="75" y="125"/>
                  </a:lnTo>
                  <a:lnTo>
                    <a:pt x="82" y="136"/>
                  </a:lnTo>
                  <a:lnTo>
                    <a:pt x="87" y="146"/>
                  </a:lnTo>
                  <a:lnTo>
                    <a:pt x="92" y="157"/>
                  </a:lnTo>
                  <a:lnTo>
                    <a:pt x="97" y="165"/>
                  </a:lnTo>
                  <a:lnTo>
                    <a:pt x="100" y="173"/>
                  </a:lnTo>
                  <a:lnTo>
                    <a:pt x="102" y="182"/>
                  </a:lnTo>
                  <a:lnTo>
                    <a:pt x="105" y="187"/>
                  </a:lnTo>
                  <a:lnTo>
                    <a:pt x="107" y="195"/>
                  </a:lnTo>
                  <a:lnTo>
                    <a:pt x="107" y="200"/>
                  </a:lnTo>
                  <a:lnTo>
                    <a:pt x="107" y="206"/>
                  </a:lnTo>
                  <a:lnTo>
                    <a:pt x="107" y="211"/>
                  </a:lnTo>
                  <a:lnTo>
                    <a:pt x="107" y="214"/>
                  </a:lnTo>
                  <a:lnTo>
                    <a:pt x="105" y="219"/>
                  </a:lnTo>
                  <a:lnTo>
                    <a:pt x="100" y="225"/>
                  </a:lnTo>
                  <a:lnTo>
                    <a:pt x="95" y="225"/>
                  </a:lnTo>
                  <a:lnTo>
                    <a:pt x="87" y="225"/>
                  </a:lnTo>
                  <a:lnTo>
                    <a:pt x="82" y="222"/>
                  </a:lnTo>
                  <a:lnTo>
                    <a:pt x="80" y="222"/>
                  </a:lnTo>
                  <a:lnTo>
                    <a:pt x="75" y="219"/>
                  </a:lnTo>
                  <a:lnTo>
                    <a:pt x="72" y="217"/>
                  </a:lnTo>
                  <a:lnTo>
                    <a:pt x="67" y="214"/>
                  </a:lnTo>
                  <a:lnTo>
                    <a:pt x="62" y="211"/>
                  </a:lnTo>
                  <a:lnTo>
                    <a:pt x="57" y="209"/>
                  </a:lnTo>
                  <a:lnTo>
                    <a:pt x="52" y="206"/>
                  </a:lnTo>
                  <a:lnTo>
                    <a:pt x="47" y="200"/>
                  </a:lnTo>
                  <a:lnTo>
                    <a:pt x="45" y="198"/>
                  </a:lnTo>
                  <a:lnTo>
                    <a:pt x="40" y="192"/>
                  </a:lnTo>
                  <a:lnTo>
                    <a:pt x="35" y="190"/>
                  </a:lnTo>
                  <a:lnTo>
                    <a:pt x="30" y="184"/>
                  </a:lnTo>
                  <a:lnTo>
                    <a:pt x="27" y="176"/>
                  </a:lnTo>
                  <a:lnTo>
                    <a:pt x="22" y="173"/>
                  </a:lnTo>
                  <a:lnTo>
                    <a:pt x="20" y="165"/>
                  </a:lnTo>
                  <a:lnTo>
                    <a:pt x="15" y="160"/>
                  </a:lnTo>
                  <a:lnTo>
                    <a:pt x="15" y="155"/>
                  </a:lnTo>
                  <a:lnTo>
                    <a:pt x="10" y="146"/>
                  </a:lnTo>
                  <a:lnTo>
                    <a:pt x="7" y="144"/>
                  </a:lnTo>
                  <a:lnTo>
                    <a:pt x="5" y="136"/>
                  </a:lnTo>
                  <a:lnTo>
                    <a:pt x="2" y="130"/>
                  </a:lnTo>
                  <a:lnTo>
                    <a:pt x="0" y="122"/>
                  </a:lnTo>
                  <a:lnTo>
                    <a:pt x="0" y="117"/>
                  </a:lnTo>
                  <a:lnTo>
                    <a:pt x="0" y="111"/>
                  </a:lnTo>
                  <a:lnTo>
                    <a:pt x="0" y="103"/>
                  </a:lnTo>
                  <a:lnTo>
                    <a:pt x="0" y="98"/>
                  </a:lnTo>
                  <a:lnTo>
                    <a:pt x="2" y="90"/>
                  </a:lnTo>
                  <a:lnTo>
                    <a:pt x="5" y="84"/>
                  </a:lnTo>
                  <a:lnTo>
                    <a:pt x="7" y="76"/>
                  </a:lnTo>
                  <a:lnTo>
                    <a:pt x="10" y="71"/>
                  </a:lnTo>
                  <a:lnTo>
                    <a:pt x="15" y="65"/>
                  </a:lnTo>
                  <a:lnTo>
                    <a:pt x="17" y="57"/>
                  </a:lnTo>
                  <a:lnTo>
                    <a:pt x="25" y="52"/>
                  </a:lnTo>
                  <a:lnTo>
                    <a:pt x="30" y="46"/>
                  </a:lnTo>
                  <a:lnTo>
                    <a:pt x="37" y="41"/>
                  </a:lnTo>
                  <a:lnTo>
                    <a:pt x="45" y="33"/>
                  </a:lnTo>
                  <a:lnTo>
                    <a:pt x="52" y="27"/>
                  </a:lnTo>
                  <a:lnTo>
                    <a:pt x="62" y="22"/>
                  </a:lnTo>
                  <a:lnTo>
                    <a:pt x="75" y="17"/>
                  </a:lnTo>
                  <a:lnTo>
                    <a:pt x="85" y="14"/>
                  </a:lnTo>
                  <a:lnTo>
                    <a:pt x="97" y="8"/>
                  </a:lnTo>
                  <a:lnTo>
                    <a:pt x="110" y="3"/>
                  </a:lnTo>
                  <a:lnTo>
                    <a:pt x="127" y="0"/>
                  </a:lnTo>
                  <a:lnTo>
                    <a:pt x="132" y="36"/>
                  </a:lnTo>
                  <a:lnTo>
                    <a:pt x="132" y="36"/>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99" name="Freeform 207"/>
            <p:cNvSpPr>
              <a:spLocks/>
            </p:cNvSpPr>
            <p:nvPr/>
          </p:nvSpPr>
          <p:spPr bwMode="auto">
            <a:xfrm>
              <a:off x="10857" y="5443"/>
              <a:ext cx="1513" cy="195"/>
            </a:xfrm>
            <a:custGeom>
              <a:avLst/>
              <a:gdLst/>
              <a:ahLst/>
              <a:cxnLst>
                <a:cxn ang="0">
                  <a:pos x="72" y="111"/>
                </a:cxn>
                <a:cxn ang="0">
                  <a:pos x="135" y="86"/>
                </a:cxn>
                <a:cxn ang="0">
                  <a:pos x="192" y="65"/>
                </a:cxn>
                <a:cxn ang="0">
                  <a:pos x="252" y="46"/>
                </a:cxn>
                <a:cxn ang="0">
                  <a:pos x="304" y="35"/>
                </a:cxn>
                <a:cxn ang="0">
                  <a:pos x="359" y="22"/>
                </a:cxn>
                <a:cxn ang="0">
                  <a:pos x="413" y="13"/>
                </a:cxn>
                <a:cxn ang="0">
                  <a:pos x="468" y="8"/>
                </a:cxn>
                <a:cxn ang="0">
                  <a:pos x="525" y="5"/>
                </a:cxn>
                <a:cxn ang="0">
                  <a:pos x="585" y="3"/>
                </a:cxn>
                <a:cxn ang="0">
                  <a:pos x="645" y="0"/>
                </a:cxn>
                <a:cxn ang="0">
                  <a:pos x="712" y="0"/>
                </a:cxn>
                <a:cxn ang="0">
                  <a:pos x="782" y="0"/>
                </a:cxn>
                <a:cxn ang="0">
                  <a:pos x="824" y="0"/>
                </a:cxn>
                <a:cxn ang="0">
                  <a:pos x="879" y="3"/>
                </a:cxn>
                <a:cxn ang="0">
                  <a:pos x="936" y="5"/>
                </a:cxn>
                <a:cxn ang="0">
                  <a:pos x="1001" y="11"/>
                </a:cxn>
                <a:cxn ang="0">
                  <a:pos x="1070" y="16"/>
                </a:cxn>
                <a:cxn ang="0">
                  <a:pos x="1138" y="24"/>
                </a:cxn>
                <a:cxn ang="0">
                  <a:pos x="1207" y="30"/>
                </a:cxn>
                <a:cxn ang="0">
                  <a:pos x="1274" y="38"/>
                </a:cxn>
                <a:cxn ang="0">
                  <a:pos x="1334" y="43"/>
                </a:cxn>
                <a:cxn ang="0">
                  <a:pos x="1391" y="51"/>
                </a:cxn>
                <a:cxn ang="0">
                  <a:pos x="1436" y="54"/>
                </a:cxn>
                <a:cxn ang="0">
                  <a:pos x="1474" y="59"/>
                </a:cxn>
                <a:cxn ang="0">
                  <a:pos x="1498" y="62"/>
                </a:cxn>
                <a:cxn ang="0">
                  <a:pos x="1513" y="84"/>
                </a:cxn>
                <a:cxn ang="0">
                  <a:pos x="1493" y="97"/>
                </a:cxn>
                <a:cxn ang="0">
                  <a:pos x="1469" y="97"/>
                </a:cxn>
                <a:cxn ang="0">
                  <a:pos x="1434" y="95"/>
                </a:cxn>
                <a:cxn ang="0">
                  <a:pos x="1391" y="92"/>
                </a:cxn>
                <a:cxn ang="0">
                  <a:pos x="1342" y="86"/>
                </a:cxn>
                <a:cxn ang="0">
                  <a:pos x="1287" y="86"/>
                </a:cxn>
                <a:cxn ang="0">
                  <a:pos x="1227" y="84"/>
                </a:cxn>
                <a:cxn ang="0">
                  <a:pos x="1165" y="81"/>
                </a:cxn>
                <a:cxn ang="0">
                  <a:pos x="1100" y="78"/>
                </a:cxn>
                <a:cxn ang="0">
                  <a:pos x="1038" y="76"/>
                </a:cxn>
                <a:cxn ang="0">
                  <a:pos x="978" y="76"/>
                </a:cxn>
                <a:cxn ang="0">
                  <a:pos x="924" y="73"/>
                </a:cxn>
                <a:cxn ang="0">
                  <a:pos x="874" y="73"/>
                </a:cxn>
                <a:cxn ang="0">
                  <a:pos x="831" y="73"/>
                </a:cxn>
                <a:cxn ang="0">
                  <a:pos x="762" y="73"/>
                </a:cxn>
                <a:cxn ang="0">
                  <a:pos x="695" y="73"/>
                </a:cxn>
                <a:cxn ang="0">
                  <a:pos x="632" y="73"/>
                </a:cxn>
                <a:cxn ang="0">
                  <a:pos x="570" y="76"/>
                </a:cxn>
                <a:cxn ang="0">
                  <a:pos x="513" y="78"/>
                </a:cxn>
                <a:cxn ang="0">
                  <a:pos x="456" y="84"/>
                </a:cxn>
                <a:cxn ang="0">
                  <a:pos x="398" y="92"/>
                </a:cxn>
                <a:cxn ang="0">
                  <a:pos x="339" y="100"/>
                </a:cxn>
                <a:cxn ang="0">
                  <a:pos x="281" y="114"/>
                </a:cxn>
                <a:cxn ang="0">
                  <a:pos x="222" y="127"/>
                </a:cxn>
                <a:cxn ang="0">
                  <a:pos x="162" y="146"/>
                </a:cxn>
                <a:cxn ang="0">
                  <a:pos x="97" y="170"/>
                </a:cxn>
                <a:cxn ang="0">
                  <a:pos x="40" y="195"/>
                </a:cxn>
                <a:cxn ang="0">
                  <a:pos x="13" y="184"/>
                </a:cxn>
                <a:cxn ang="0">
                  <a:pos x="0" y="157"/>
                </a:cxn>
                <a:cxn ang="0">
                  <a:pos x="18" y="135"/>
                </a:cxn>
              </a:cxnLst>
              <a:rect l="0" t="0" r="r" b="b"/>
              <a:pathLst>
                <a:path w="1513" h="195">
                  <a:moveTo>
                    <a:pt x="18" y="135"/>
                  </a:moveTo>
                  <a:lnTo>
                    <a:pt x="33" y="127"/>
                  </a:lnTo>
                  <a:lnTo>
                    <a:pt x="45" y="122"/>
                  </a:lnTo>
                  <a:lnTo>
                    <a:pt x="60" y="116"/>
                  </a:lnTo>
                  <a:lnTo>
                    <a:pt x="72" y="111"/>
                  </a:lnTo>
                  <a:lnTo>
                    <a:pt x="85" y="105"/>
                  </a:lnTo>
                  <a:lnTo>
                    <a:pt x="97" y="100"/>
                  </a:lnTo>
                  <a:lnTo>
                    <a:pt x="110" y="95"/>
                  </a:lnTo>
                  <a:lnTo>
                    <a:pt x="122" y="92"/>
                  </a:lnTo>
                  <a:lnTo>
                    <a:pt x="135" y="86"/>
                  </a:lnTo>
                  <a:lnTo>
                    <a:pt x="145" y="81"/>
                  </a:lnTo>
                  <a:lnTo>
                    <a:pt x="160" y="76"/>
                  </a:lnTo>
                  <a:lnTo>
                    <a:pt x="169" y="73"/>
                  </a:lnTo>
                  <a:lnTo>
                    <a:pt x="182" y="68"/>
                  </a:lnTo>
                  <a:lnTo>
                    <a:pt x="192" y="65"/>
                  </a:lnTo>
                  <a:lnTo>
                    <a:pt x="207" y="62"/>
                  </a:lnTo>
                  <a:lnTo>
                    <a:pt x="217" y="57"/>
                  </a:lnTo>
                  <a:lnTo>
                    <a:pt x="227" y="54"/>
                  </a:lnTo>
                  <a:lnTo>
                    <a:pt x="239" y="51"/>
                  </a:lnTo>
                  <a:lnTo>
                    <a:pt x="252" y="46"/>
                  </a:lnTo>
                  <a:lnTo>
                    <a:pt x="262" y="46"/>
                  </a:lnTo>
                  <a:lnTo>
                    <a:pt x="272" y="43"/>
                  </a:lnTo>
                  <a:lnTo>
                    <a:pt x="284" y="38"/>
                  </a:lnTo>
                  <a:lnTo>
                    <a:pt x="294" y="35"/>
                  </a:lnTo>
                  <a:lnTo>
                    <a:pt x="304" y="35"/>
                  </a:lnTo>
                  <a:lnTo>
                    <a:pt x="316" y="32"/>
                  </a:lnTo>
                  <a:lnTo>
                    <a:pt x="329" y="30"/>
                  </a:lnTo>
                  <a:lnTo>
                    <a:pt x="339" y="27"/>
                  </a:lnTo>
                  <a:lnTo>
                    <a:pt x="349" y="24"/>
                  </a:lnTo>
                  <a:lnTo>
                    <a:pt x="359" y="22"/>
                  </a:lnTo>
                  <a:lnTo>
                    <a:pt x="371" y="22"/>
                  </a:lnTo>
                  <a:lnTo>
                    <a:pt x="381" y="22"/>
                  </a:lnTo>
                  <a:lnTo>
                    <a:pt x="393" y="19"/>
                  </a:lnTo>
                  <a:lnTo>
                    <a:pt x="403" y="16"/>
                  </a:lnTo>
                  <a:lnTo>
                    <a:pt x="413" y="13"/>
                  </a:lnTo>
                  <a:lnTo>
                    <a:pt x="423" y="13"/>
                  </a:lnTo>
                  <a:lnTo>
                    <a:pt x="436" y="13"/>
                  </a:lnTo>
                  <a:lnTo>
                    <a:pt x="446" y="11"/>
                  </a:lnTo>
                  <a:lnTo>
                    <a:pt x="458" y="8"/>
                  </a:lnTo>
                  <a:lnTo>
                    <a:pt x="468" y="8"/>
                  </a:lnTo>
                  <a:lnTo>
                    <a:pt x="478" y="8"/>
                  </a:lnTo>
                  <a:lnTo>
                    <a:pt x="491" y="5"/>
                  </a:lnTo>
                  <a:lnTo>
                    <a:pt x="500" y="5"/>
                  </a:lnTo>
                  <a:lnTo>
                    <a:pt x="513" y="5"/>
                  </a:lnTo>
                  <a:lnTo>
                    <a:pt x="525" y="5"/>
                  </a:lnTo>
                  <a:lnTo>
                    <a:pt x="538" y="3"/>
                  </a:lnTo>
                  <a:lnTo>
                    <a:pt x="548" y="3"/>
                  </a:lnTo>
                  <a:lnTo>
                    <a:pt x="560" y="3"/>
                  </a:lnTo>
                  <a:lnTo>
                    <a:pt x="570" y="3"/>
                  </a:lnTo>
                  <a:lnTo>
                    <a:pt x="585" y="3"/>
                  </a:lnTo>
                  <a:lnTo>
                    <a:pt x="595" y="3"/>
                  </a:lnTo>
                  <a:lnTo>
                    <a:pt x="607" y="0"/>
                  </a:lnTo>
                  <a:lnTo>
                    <a:pt x="620" y="0"/>
                  </a:lnTo>
                  <a:lnTo>
                    <a:pt x="632" y="0"/>
                  </a:lnTo>
                  <a:lnTo>
                    <a:pt x="645" y="0"/>
                  </a:lnTo>
                  <a:lnTo>
                    <a:pt x="657" y="0"/>
                  </a:lnTo>
                  <a:lnTo>
                    <a:pt x="670" y="0"/>
                  </a:lnTo>
                  <a:lnTo>
                    <a:pt x="685" y="0"/>
                  </a:lnTo>
                  <a:lnTo>
                    <a:pt x="697" y="0"/>
                  </a:lnTo>
                  <a:lnTo>
                    <a:pt x="712" y="0"/>
                  </a:lnTo>
                  <a:lnTo>
                    <a:pt x="724" y="0"/>
                  </a:lnTo>
                  <a:lnTo>
                    <a:pt x="739" y="0"/>
                  </a:lnTo>
                  <a:lnTo>
                    <a:pt x="752" y="0"/>
                  </a:lnTo>
                  <a:lnTo>
                    <a:pt x="767" y="0"/>
                  </a:lnTo>
                  <a:lnTo>
                    <a:pt x="782" y="0"/>
                  </a:lnTo>
                  <a:lnTo>
                    <a:pt x="789" y="0"/>
                  </a:lnTo>
                  <a:lnTo>
                    <a:pt x="797" y="0"/>
                  </a:lnTo>
                  <a:lnTo>
                    <a:pt x="807" y="0"/>
                  </a:lnTo>
                  <a:lnTo>
                    <a:pt x="817" y="0"/>
                  </a:lnTo>
                  <a:lnTo>
                    <a:pt x="824" y="0"/>
                  </a:lnTo>
                  <a:lnTo>
                    <a:pt x="834" y="0"/>
                  </a:lnTo>
                  <a:lnTo>
                    <a:pt x="844" y="0"/>
                  </a:lnTo>
                  <a:lnTo>
                    <a:pt x="856" y="3"/>
                  </a:lnTo>
                  <a:lnTo>
                    <a:pt x="866" y="3"/>
                  </a:lnTo>
                  <a:lnTo>
                    <a:pt x="879" y="3"/>
                  </a:lnTo>
                  <a:lnTo>
                    <a:pt x="889" y="3"/>
                  </a:lnTo>
                  <a:lnTo>
                    <a:pt x="901" y="3"/>
                  </a:lnTo>
                  <a:lnTo>
                    <a:pt x="914" y="5"/>
                  </a:lnTo>
                  <a:lnTo>
                    <a:pt x="926" y="5"/>
                  </a:lnTo>
                  <a:lnTo>
                    <a:pt x="936" y="5"/>
                  </a:lnTo>
                  <a:lnTo>
                    <a:pt x="951" y="8"/>
                  </a:lnTo>
                  <a:lnTo>
                    <a:pt x="963" y="8"/>
                  </a:lnTo>
                  <a:lnTo>
                    <a:pt x="976" y="8"/>
                  </a:lnTo>
                  <a:lnTo>
                    <a:pt x="988" y="8"/>
                  </a:lnTo>
                  <a:lnTo>
                    <a:pt x="1001" y="11"/>
                  </a:lnTo>
                  <a:lnTo>
                    <a:pt x="1016" y="13"/>
                  </a:lnTo>
                  <a:lnTo>
                    <a:pt x="1028" y="13"/>
                  </a:lnTo>
                  <a:lnTo>
                    <a:pt x="1043" y="13"/>
                  </a:lnTo>
                  <a:lnTo>
                    <a:pt x="1055" y="16"/>
                  </a:lnTo>
                  <a:lnTo>
                    <a:pt x="1070" y="16"/>
                  </a:lnTo>
                  <a:lnTo>
                    <a:pt x="1083" y="16"/>
                  </a:lnTo>
                  <a:lnTo>
                    <a:pt x="1098" y="19"/>
                  </a:lnTo>
                  <a:lnTo>
                    <a:pt x="1110" y="22"/>
                  </a:lnTo>
                  <a:lnTo>
                    <a:pt x="1125" y="22"/>
                  </a:lnTo>
                  <a:lnTo>
                    <a:pt x="1138" y="24"/>
                  </a:lnTo>
                  <a:lnTo>
                    <a:pt x="1153" y="24"/>
                  </a:lnTo>
                  <a:lnTo>
                    <a:pt x="1167" y="27"/>
                  </a:lnTo>
                  <a:lnTo>
                    <a:pt x="1180" y="27"/>
                  </a:lnTo>
                  <a:lnTo>
                    <a:pt x="1195" y="27"/>
                  </a:lnTo>
                  <a:lnTo>
                    <a:pt x="1207" y="30"/>
                  </a:lnTo>
                  <a:lnTo>
                    <a:pt x="1220" y="32"/>
                  </a:lnTo>
                  <a:lnTo>
                    <a:pt x="1235" y="32"/>
                  </a:lnTo>
                  <a:lnTo>
                    <a:pt x="1247" y="35"/>
                  </a:lnTo>
                  <a:lnTo>
                    <a:pt x="1260" y="35"/>
                  </a:lnTo>
                  <a:lnTo>
                    <a:pt x="1274" y="38"/>
                  </a:lnTo>
                  <a:lnTo>
                    <a:pt x="1287" y="38"/>
                  </a:lnTo>
                  <a:lnTo>
                    <a:pt x="1299" y="38"/>
                  </a:lnTo>
                  <a:lnTo>
                    <a:pt x="1312" y="40"/>
                  </a:lnTo>
                  <a:lnTo>
                    <a:pt x="1322" y="43"/>
                  </a:lnTo>
                  <a:lnTo>
                    <a:pt x="1334" y="43"/>
                  </a:lnTo>
                  <a:lnTo>
                    <a:pt x="1347" y="46"/>
                  </a:lnTo>
                  <a:lnTo>
                    <a:pt x="1357" y="46"/>
                  </a:lnTo>
                  <a:lnTo>
                    <a:pt x="1369" y="46"/>
                  </a:lnTo>
                  <a:lnTo>
                    <a:pt x="1379" y="49"/>
                  </a:lnTo>
                  <a:lnTo>
                    <a:pt x="1391" y="51"/>
                  </a:lnTo>
                  <a:lnTo>
                    <a:pt x="1401" y="51"/>
                  </a:lnTo>
                  <a:lnTo>
                    <a:pt x="1411" y="51"/>
                  </a:lnTo>
                  <a:lnTo>
                    <a:pt x="1419" y="54"/>
                  </a:lnTo>
                  <a:lnTo>
                    <a:pt x="1429" y="54"/>
                  </a:lnTo>
                  <a:lnTo>
                    <a:pt x="1436" y="54"/>
                  </a:lnTo>
                  <a:lnTo>
                    <a:pt x="1446" y="57"/>
                  </a:lnTo>
                  <a:lnTo>
                    <a:pt x="1451" y="57"/>
                  </a:lnTo>
                  <a:lnTo>
                    <a:pt x="1461" y="57"/>
                  </a:lnTo>
                  <a:lnTo>
                    <a:pt x="1466" y="57"/>
                  </a:lnTo>
                  <a:lnTo>
                    <a:pt x="1474" y="59"/>
                  </a:lnTo>
                  <a:lnTo>
                    <a:pt x="1479" y="62"/>
                  </a:lnTo>
                  <a:lnTo>
                    <a:pt x="1486" y="62"/>
                  </a:lnTo>
                  <a:lnTo>
                    <a:pt x="1489" y="62"/>
                  </a:lnTo>
                  <a:lnTo>
                    <a:pt x="1496" y="62"/>
                  </a:lnTo>
                  <a:lnTo>
                    <a:pt x="1498" y="62"/>
                  </a:lnTo>
                  <a:lnTo>
                    <a:pt x="1503" y="65"/>
                  </a:lnTo>
                  <a:lnTo>
                    <a:pt x="1506" y="68"/>
                  </a:lnTo>
                  <a:lnTo>
                    <a:pt x="1511" y="70"/>
                  </a:lnTo>
                  <a:lnTo>
                    <a:pt x="1513" y="76"/>
                  </a:lnTo>
                  <a:lnTo>
                    <a:pt x="1513" y="84"/>
                  </a:lnTo>
                  <a:lnTo>
                    <a:pt x="1511" y="92"/>
                  </a:lnTo>
                  <a:lnTo>
                    <a:pt x="1506" y="97"/>
                  </a:lnTo>
                  <a:lnTo>
                    <a:pt x="1501" y="97"/>
                  </a:lnTo>
                  <a:lnTo>
                    <a:pt x="1498" y="97"/>
                  </a:lnTo>
                  <a:lnTo>
                    <a:pt x="1493" y="97"/>
                  </a:lnTo>
                  <a:lnTo>
                    <a:pt x="1489" y="100"/>
                  </a:lnTo>
                  <a:lnTo>
                    <a:pt x="1486" y="97"/>
                  </a:lnTo>
                  <a:lnTo>
                    <a:pt x="1479" y="97"/>
                  </a:lnTo>
                  <a:lnTo>
                    <a:pt x="1476" y="97"/>
                  </a:lnTo>
                  <a:lnTo>
                    <a:pt x="1469" y="97"/>
                  </a:lnTo>
                  <a:lnTo>
                    <a:pt x="1464" y="97"/>
                  </a:lnTo>
                  <a:lnTo>
                    <a:pt x="1456" y="95"/>
                  </a:lnTo>
                  <a:lnTo>
                    <a:pt x="1449" y="95"/>
                  </a:lnTo>
                  <a:lnTo>
                    <a:pt x="1444" y="95"/>
                  </a:lnTo>
                  <a:lnTo>
                    <a:pt x="1434" y="95"/>
                  </a:lnTo>
                  <a:lnTo>
                    <a:pt x="1426" y="92"/>
                  </a:lnTo>
                  <a:lnTo>
                    <a:pt x="1419" y="92"/>
                  </a:lnTo>
                  <a:lnTo>
                    <a:pt x="1411" y="92"/>
                  </a:lnTo>
                  <a:lnTo>
                    <a:pt x="1401" y="92"/>
                  </a:lnTo>
                  <a:lnTo>
                    <a:pt x="1391" y="92"/>
                  </a:lnTo>
                  <a:lnTo>
                    <a:pt x="1381" y="89"/>
                  </a:lnTo>
                  <a:lnTo>
                    <a:pt x="1374" y="89"/>
                  </a:lnTo>
                  <a:lnTo>
                    <a:pt x="1364" y="89"/>
                  </a:lnTo>
                  <a:lnTo>
                    <a:pt x="1352" y="89"/>
                  </a:lnTo>
                  <a:lnTo>
                    <a:pt x="1342" y="86"/>
                  </a:lnTo>
                  <a:lnTo>
                    <a:pt x="1332" y="86"/>
                  </a:lnTo>
                  <a:lnTo>
                    <a:pt x="1319" y="86"/>
                  </a:lnTo>
                  <a:lnTo>
                    <a:pt x="1309" y="86"/>
                  </a:lnTo>
                  <a:lnTo>
                    <a:pt x="1297" y="86"/>
                  </a:lnTo>
                  <a:lnTo>
                    <a:pt x="1287" y="86"/>
                  </a:lnTo>
                  <a:lnTo>
                    <a:pt x="1274" y="84"/>
                  </a:lnTo>
                  <a:lnTo>
                    <a:pt x="1262" y="84"/>
                  </a:lnTo>
                  <a:lnTo>
                    <a:pt x="1250" y="84"/>
                  </a:lnTo>
                  <a:lnTo>
                    <a:pt x="1237" y="84"/>
                  </a:lnTo>
                  <a:lnTo>
                    <a:pt x="1227" y="84"/>
                  </a:lnTo>
                  <a:lnTo>
                    <a:pt x="1212" y="81"/>
                  </a:lnTo>
                  <a:lnTo>
                    <a:pt x="1202" y="81"/>
                  </a:lnTo>
                  <a:lnTo>
                    <a:pt x="1190" y="81"/>
                  </a:lnTo>
                  <a:lnTo>
                    <a:pt x="1175" y="81"/>
                  </a:lnTo>
                  <a:lnTo>
                    <a:pt x="1165" y="81"/>
                  </a:lnTo>
                  <a:lnTo>
                    <a:pt x="1153" y="81"/>
                  </a:lnTo>
                  <a:lnTo>
                    <a:pt x="1138" y="81"/>
                  </a:lnTo>
                  <a:lnTo>
                    <a:pt x="1125" y="81"/>
                  </a:lnTo>
                  <a:lnTo>
                    <a:pt x="1115" y="78"/>
                  </a:lnTo>
                  <a:lnTo>
                    <a:pt x="1100" y="78"/>
                  </a:lnTo>
                  <a:lnTo>
                    <a:pt x="1088" y="78"/>
                  </a:lnTo>
                  <a:lnTo>
                    <a:pt x="1075" y="76"/>
                  </a:lnTo>
                  <a:lnTo>
                    <a:pt x="1063" y="76"/>
                  </a:lnTo>
                  <a:lnTo>
                    <a:pt x="1050" y="76"/>
                  </a:lnTo>
                  <a:lnTo>
                    <a:pt x="1038" y="76"/>
                  </a:lnTo>
                  <a:lnTo>
                    <a:pt x="1026" y="76"/>
                  </a:lnTo>
                  <a:lnTo>
                    <a:pt x="1016" y="76"/>
                  </a:lnTo>
                  <a:lnTo>
                    <a:pt x="1001" y="76"/>
                  </a:lnTo>
                  <a:lnTo>
                    <a:pt x="991" y="76"/>
                  </a:lnTo>
                  <a:lnTo>
                    <a:pt x="978" y="76"/>
                  </a:lnTo>
                  <a:lnTo>
                    <a:pt x="968" y="76"/>
                  </a:lnTo>
                  <a:lnTo>
                    <a:pt x="956" y="76"/>
                  </a:lnTo>
                  <a:lnTo>
                    <a:pt x="946" y="76"/>
                  </a:lnTo>
                  <a:lnTo>
                    <a:pt x="934" y="73"/>
                  </a:lnTo>
                  <a:lnTo>
                    <a:pt x="924" y="73"/>
                  </a:lnTo>
                  <a:lnTo>
                    <a:pt x="914" y="73"/>
                  </a:lnTo>
                  <a:lnTo>
                    <a:pt x="901" y="73"/>
                  </a:lnTo>
                  <a:lnTo>
                    <a:pt x="891" y="73"/>
                  </a:lnTo>
                  <a:lnTo>
                    <a:pt x="881" y="73"/>
                  </a:lnTo>
                  <a:lnTo>
                    <a:pt x="874" y="73"/>
                  </a:lnTo>
                  <a:lnTo>
                    <a:pt x="864" y="73"/>
                  </a:lnTo>
                  <a:lnTo>
                    <a:pt x="854" y="73"/>
                  </a:lnTo>
                  <a:lnTo>
                    <a:pt x="846" y="73"/>
                  </a:lnTo>
                  <a:lnTo>
                    <a:pt x="839" y="73"/>
                  </a:lnTo>
                  <a:lnTo>
                    <a:pt x="831" y="73"/>
                  </a:lnTo>
                  <a:lnTo>
                    <a:pt x="817" y="73"/>
                  </a:lnTo>
                  <a:lnTo>
                    <a:pt x="804" y="73"/>
                  </a:lnTo>
                  <a:lnTo>
                    <a:pt x="789" y="73"/>
                  </a:lnTo>
                  <a:lnTo>
                    <a:pt x="777" y="73"/>
                  </a:lnTo>
                  <a:lnTo>
                    <a:pt x="762" y="73"/>
                  </a:lnTo>
                  <a:lnTo>
                    <a:pt x="749" y="73"/>
                  </a:lnTo>
                  <a:lnTo>
                    <a:pt x="734" y="73"/>
                  </a:lnTo>
                  <a:lnTo>
                    <a:pt x="722" y="73"/>
                  </a:lnTo>
                  <a:lnTo>
                    <a:pt x="707" y="73"/>
                  </a:lnTo>
                  <a:lnTo>
                    <a:pt x="695" y="73"/>
                  </a:lnTo>
                  <a:lnTo>
                    <a:pt x="682" y="73"/>
                  </a:lnTo>
                  <a:lnTo>
                    <a:pt x="670" y="73"/>
                  </a:lnTo>
                  <a:lnTo>
                    <a:pt x="657" y="73"/>
                  </a:lnTo>
                  <a:lnTo>
                    <a:pt x="645" y="73"/>
                  </a:lnTo>
                  <a:lnTo>
                    <a:pt x="632" y="73"/>
                  </a:lnTo>
                  <a:lnTo>
                    <a:pt x="620" y="76"/>
                  </a:lnTo>
                  <a:lnTo>
                    <a:pt x="607" y="76"/>
                  </a:lnTo>
                  <a:lnTo>
                    <a:pt x="595" y="76"/>
                  </a:lnTo>
                  <a:lnTo>
                    <a:pt x="585" y="76"/>
                  </a:lnTo>
                  <a:lnTo>
                    <a:pt x="570" y="76"/>
                  </a:lnTo>
                  <a:lnTo>
                    <a:pt x="560" y="76"/>
                  </a:lnTo>
                  <a:lnTo>
                    <a:pt x="548" y="76"/>
                  </a:lnTo>
                  <a:lnTo>
                    <a:pt x="538" y="76"/>
                  </a:lnTo>
                  <a:lnTo>
                    <a:pt x="525" y="78"/>
                  </a:lnTo>
                  <a:lnTo>
                    <a:pt x="513" y="78"/>
                  </a:lnTo>
                  <a:lnTo>
                    <a:pt x="500" y="81"/>
                  </a:lnTo>
                  <a:lnTo>
                    <a:pt x="491" y="81"/>
                  </a:lnTo>
                  <a:lnTo>
                    <a:pt x="478" y="81"/>
                  </a:lnTo>
                  <a:lnTo>
                    <a:pt x="466" y="84"/>
                  </a:lnTo>
                  <a:lnTo>
                    <a:pt x="456" y="84"/>
                  </a:lnTo>
                  <a:lnTo>
                    <a:pt x="443" y="84"/>
                  </a:lnTo>
                  <a:lnTo>
                    <a:pt x="431" y="86"/>
                  </a:lnTo>
                  <a:lnTo>
                    <a:pt x="421" y="86"/>
                  </a:lnTo>
                  <a:lnTo>
                    <a:pt x="408" y="89"/>
                  </a:lnTo>
                  <a:lnTo>
                    <a:pt x="398" y="92"/>
                  </a:lnTo>
                  <a:lnTo>
                    <a:pt x="386" y="92"/>
                  </a:lnTo>
                  <a:lnTo>
                    <a:pt x="374" y="95"/>
                  </a:lnTo>
                  <a:lnTo>
                    <a:pt x="364" y="97"/>
                  </a:lnTo>
                  <a:lnTo>
                    <a:pt x="351" y="97"/>
                  </a:lnTo>
                  <a:lnTo>
                    <a:pt x="339" y="100"/>
                  </a:lnTo>
                  <a:lnTo>
                    <a:pt x="329" y="103"/>
                  </a:lnTo>
                  <a:lnTo>
                    <a:pt x="316" y="105"/>
                  </a:lnTo>
                  <a:lnTo>
                    <a:pt x="304" y="105"/>
                  </a:lnTo>
                  <a:lnTo>
                    <a:pt x="291" y="111"/>
                  </a:lnTo>
                  <a:lnTo>
                    <a:pt x="281" y="114"/>
                  </a:lnTo>
                  <a:lnTo>
                    <a:pt x="269" y="114"/>
                  </a:lnTo>
                  <a:lnTo>
                    <a:pt x="257" y="116"/>
                  </a:lnTo>
                  <a:lnTo>
                    <a:pt x="247" y="122"/>
                  </a:lnTo>
                  <a:lnTo>
                    <a:pt x="234" y="124"/>
                  </a:lnTo>
                  <a:lnTo>
                    <a:pt x="222" y="127"/>
                  </a:lnTo>
                  <a:lnTo>
                    <a:pt x="209" y="130"/>
                  </a:lnTo>
                  <a:lnTo>
                    <a:pt x="199" y="135"/>
                  </a:lnTo>
                  <a:lnTo>
                    <a:pt x="184" y="138"/>
                  </a:lnTo>
                  <a:lnTo>
                    <a:pt x="172" y="143"/>
                  </a:lnTo>
                  <a:lnTo>
                    <a:pt x="162" y="146"/>
                  </a:lnTo>
                  <a:lnTo>
                    <a:pt x="147" y="151"/>
                  </a:lnTo>
                  <a:lnTo>
                    <a:pt x="135" y="154"/>
                  </a:lnTo>
                  <a:lnTo>
                    <a:pt x="125" y="159"/>
                  </a:lnTo>
                  <a:lnTo>
                    <a:pt x="110" y="165"/>
                  </a:lnTo>
                  <a:lnTo>
                    <a:pt x="97" y="170"/>
                  </a:lnTo>
                  <a:lnTo>
                    <a:pt x="85" y="176"/>
                  </a:lnTo>
                  <a:lnTo>
                    <a:pt x="72" y="181"/>
                  </a:lnTo>
                  <a:lnTo>
                    <a:pt x="60" y="187"/>
                  </a:lnTo>
                  <a:lnTo>
                    <a:pt x="48" y="192"/>
                  </a:lnTo>
                  <a:lnTo>
                    <a:pt x="40" y="195"/>
                  </a:lnTo>
                  <a:lnTo>
                    <a:pt x="33" y="195"/>
                  </a:lnTo>
                  <a:lnTo>
                    <a:pt x="28" y="195"/>
                  </a:lnTo>
                  <a:lnTo>
                    <a:pt x="23" y="192"/>
                  </a:lnTo>
                  <a:lnTo>
                    <a:pt x="15" y="187"/>
                  </a:lnTo>
                  <a:lnTo>
                    <a:pt x="13" y="184"/>
                  </a:lnTo>
                  <a:lnTo>
                    <a:pt x="8" y="181"/>
                  </a:lnTo>
                  <a:lnTo>
                    <a:pt x="5" y="176"/>
                  </a:lnTo>
                  <a:lnTo>
                    <a:pt x="3" y="168"/>
                  </a:lnTo>
                  <a:lnTo>
                    <a:pt x="0" y="162"/>
                  </a:lnTo>
                  <a:lnTo>
                    <a:pt x="0" y="157"/>
                  </a:lnTo>
                  <a:lnTo>
                    <a:pt x="3" y="151"/>
                  </a:lnTo>
                  <a:lnTo>
                    <a:pt x="5" y="146"/>
                  </a:lnTo>
                  <a:lnTo>
                    <a:pt x="8" y="141"/>
                  </a:lnTo>
                  <a:lnTo>
                    <a:pt x="13" y="138"/>
                  </a:lnTo>
                  <a:lnTo>
                    <a:pt x="18" y="135"/>
                  </a:lnTo>
                  <a:lnTo>
                    <a:pt x="18" y="135"/>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00" name="Freeform 208"/>
            <p:cNvSpPr>
              <a:spLocks/>
            </p:cNvSpPr>
            <p:nvPr/>
          </p:nvSpPr>
          <p:spPr bwMode="auto">
            <a:xfrm>
              <a:off x="12253" y="5424"/>
              <a:ext cx="309" cy="368"/>
            </a:xfrm>
            <a:custGeom>
              <a:avLst/>
              <a:gdLst/>
              <a:ahLst/>
              <a:cxnLst>
                <a:cxn ang="0">
                  <a:pos x="35" y="8"/>
                </a:cxn>
                <a:cxn ang="0">
                  <a:pos x="55" y="22"/>
                </a:cxn>
                <a:cxn ang="0">
                  <a:pos x="75" y="35"/>
                </a:cxn>
                <a:cxn ang="0">
                  <a:pos x="90" y="49"/>
                </a:cxn>
                <a:cxn ang="0">
                  <a:pos x="107" y="62"/>
                </a:cxn>
                <a:cxn ang="0">
                  <a:pos x="120" y="76"/>
                </a:cxn>
                <a:cxn ang="0">
                  <a:pos x="135" y="92"/>
                </a:cxn>
                <a:cxn ang="0">
                  <a:pos x="147" y="103"/>
                </a:cxn>
                <a:cxn ang="0">
                  <a:pos x="162" y="116"/>
                </a:cxn>
                <a:cxn ang="0">
                  <a:pos x="172" y="133"/>
                </a:cxn>
                <a:cxn ang="0">
                  <a:pos x="185" y="146"/>
                </a:cxn>
                <a:cxn ang="0">
                  <a:pos x="195" y="162"/>
                </a:cxn>
                <a:cxn ang="0">
                  <a:pos x="207" y="176"/>
                </a:cxn>
                <a:cxn ang="0">
                  <a:pos x="217" y="192"/>
                </a:cxn>
                <a:cxn ang="0">
                  <a:pos x="227" y="208"/>
                </a:cxn>
                <a:cxn ang="0">
                  <a:pos x="237" y="224"/>
                </a:cxn>
                <a:cxn ang="0">
                  <a:pos x="249" y="243"/>
                </a:cxn>
                <a:cxn ang="0">
                  <a:pos x="262" y="262"/>
                </a:cxn>
                <a:cxn ang="0">
                  <a:pos x="274" y="281"/>
                </a:cxn>
                <a:cxn ang="0">
                  <a:pos x="284" y="300"/>
                </a:cxn>
                <a:cxn ang="0">
                  <a:pos x="299" y="322"/>
                </a:cxn>
                <a:cxn ang="0">
                  <a:pos x="272" y="368"/>
                </a:cxn>
                <a:cxn ang="0">
                  <a:pos x="264" y="354"/>
                </a:cxn>
                <a:cxn ang="0">
                  <a:pos x="254" y="341"/>
                </a:cxn>
                <a:cxn ang="0">
                  <a:pos x="244" y="325"/>
                </a:cxn>
                <a:cxn ang="0">
                  <a:pos x="234" y="311"/>
                </a:cxn>
                <a:cxn ang="0">
                  <a:pos x="219" y="292"/>
                </a:cxn>
                <a:cxn ang="0">
                  <a:pos x="207" y="276"/>
                </a:cxn>
                <a:cxn ang="0">
                  <a:pos x="195" y="257"/>
                </a:cxn>
                <a:cxn ang="0">
                  <a:pos x="180" y="241"/>
                </a:cxn>
                <a:cxn ang="0">
                  <a:pos x="165" y="222"/>
                </a:cxn>
                <a:cxn ang="0">
                  <a:pos x="152" y="203"/>
                </a:cxn>
                <a:cxn ang="0">
                  <a:pos x="137" y="184"/>
                </a:cxn>
                <a:cxn ang="0">
                  <a:pos x="125" y="168"/>
                </a:cxn>
                <a:cxn ang="0">
                  <a:pos x="107" y="149"/>
                </a:cxn>
                <a:cxn ang="0">
                  <a:pos x="93" y="133"/>
                </a:cxn>
                <a:cxn ang="0">
                  <a:pos x="80" y="116"/>
                </a:cxn>
                <a:cxn ang="0">
                  <a:pos x="65" y="103"/>
                </a:cxn>
                <a:cxn ang="0">
                  <a:pos x="53" y="87"/>
                </a:cxn>
                <a:cxn ang="0">
                  <a:pos x="38" y="73"/>
                </a:cxn>
                <a:cxn ang="0">
                  <a:pos x="25" y="62"/>
                </a:cxn>
                <a:cxn ang="0">
                  <a:pos x="15" y="51"/>
                </a:cxn>
                <a:cxn ang="0">
                  <a:pos x="23" y="0"/>
                </a:cxn>
              </a:cxnLst>
              <a:rect l="0" t="0" r="r" b="b"/>
              <a:pathLst>
                <a:path w="309" h="368">
                  <a:moveTo>
                    <a:pt x="23" y="0"/>
                  </a:moveTo>
                  <a:lnTo>
                    <a:pt x="28" y="3"/>
                  </a:lnTo>
                  <a:lnTo>
                    <a:pt x="35" y="8"/>
                  </a:lnTo>
                  <a:lnTo>
                    <a:pt x="43" y="11"/>
                  </a:lnTo>
                  <a:lnTo>
                    <a:pt x="50" y="16"/>
                  </a:lnTo>
                  <a:lnTo>
                    <a:pt x="55" y="22"/>
                  </a:lnTo>
                  <a:lnTo>
                    <a:pt x="63" y="24"/>
                  </a:lnTo>
                  <a:lnTo>
                    <a:pt x="68" y="30"/>
                  </a:lnTo>
                  <a:lnTo>
                    <a:pt x="75" y="35"/>
                  </a:lnTo>
                  <a:lnTo>
                    <a:pt x="80" y="41"/>
                  </a:lnTo>
                  <a:lnTo>
                    <a:pt x="85" y="43"/>
                  </a:lnTo>
                  <a:lnTo>
                    <a:pt x="90" y="49"/>
                  </a:lnTo>
                  <a:lnTo>
                    <a:pt x="97" y="54"/>
                  </a:lnTo>
                  <a:lnTo>
                    <a:pt x="100" y="57"/>
                  </a:lnTo>
                  <a:lnTo>
                    <a:pt x="107" y="62"/>
                  </a:lnTo>
                  <a:lnTo>
                    <a:pt x="112" y="68"/>
                  </a:lnTo>
                  <a:lnTo>
                    <a:pt x="117" y="73"/>
                  </a:lnTo>
                  <a:lnTo>
                    <a:pt x="120" y="76"/>
                  </a:lnTo>
                  <a:lnTo>
                    <a:pt x="127" y="81"/>
                  </a:lnTo>
                  <a:lnTo>
                    <a:pt x="130" y="84"/>
                  </a:lnTo>
                  <a:lnTo>
                    <a:pt x="135" y="92"/>
                  </a:lnTo>
                  <a:lnTo>
                    <a:pt x="140" y="95"/>
                  </a:lnTo>
                  <a:lnTo>
                    <a:pt x="145" y="100"/>
                  </a:lnTo>
                  <a:lnTo>
                    <a:pt x="147" y="103"/>
                  </a:lnTo>
                  <a:lnTo>
                    <a:pt x="152" y="108"/>
                  </a:lnTo>
                  <a:lnTo>
                    <a:pt x="157" y="114"/>
                  </a:lnTo>
                  <a:lnTo>
                    <a:pt x="162" y="116"/>
                  </a:lnTo>
                  <a:lnTo>
                    <a:pt x="165" y="122"/>
                  </a:lnTo>
                  <a:lnTo>
                    <a:pt x="170" y="127"/>
                  </a:lnTo>
                  <a:lnTo>
                    <a:pt x="172" y="133"/>
                  </a:lnTo>
                  <a:lnTo>
                    <a:pt x="177" y="135"/>
                  </a:lnTo>
                  <a:lnTo>
                    <a:pt x="180" y="141"/>
                  </a:lnTo>
                  <a:lnTo>
                    <a:pt x="185" y="146"/>
                  </a:lnTo>
                  <a:lnTo>
                    <a:pt x="190" y="151"/>
                  </a:lnTo>
                  <a:lnTo>
                    <a:pt x="192" y="157"/>
                  </a:lnTo>
                  <a:lnTo>
                    <a:pt x="195" y="162"/>
                  </a:lnTo>
                  <a:lnTo>
                    <a:pt x="200" y="165"/>
                  </a:lnTo>
                  <a:lnTo>
                    <a:pt x="202" y="170"/>
                  </a:lnTo>
                  <a:lnTo>
                    <a:pt x="207" y="176"/>
                  </a:lnTo>
                  <a:lnTo>
                    <a:pt x="209" y="181"/>
                  </a:lnTo>
                  <a:lnTo>
                    <a:pt x="212" y="187"/>
                  </a:lnTo>
                  <a:lnTo>
                    <a:pt x="217" y="192"/>
                  </a:lnTo>
                  <a:lnTo>
                    <a:pt x="219" y="197"/>
                  </a:lnTo>
                  <a:lnTo>
                    <a:pt x="222" y="203"/>
                  </a:lnTo>
                  <a:lnTo>
                    <a:pt x="227" y="208"/>
                  </a:lnTo>
                  <a:lnTo>
                    <a:pt x="229" y="214"/>
                  </a:lnTo>
                  <a:lnTo>
                    <a:pt x="234" y="219"/>
                  </a:lnTo>
                  <a:lnTo>
                    <a:pt x="237" y="224"/>
                  </a:lnTo>
                  <a:lnTo>
                    <a:pt x="242" y="233"/>
                  </a:lnTo>
                  <a:lnTo>
                    <a:pt x="244" y="235"/>
                  </a:lnTo>
                  <a:lnTo>
                    <a:pt x="249" y="243"/>
                  </a:lnTo>
                  <a:lnTo>
                    <a:pt x="252" y="249"/>
                  </a:lnTo>
                  <a:lnTo>
                    <a:pt x="257" y="254"/>
                  </a:lnTo>
                  <a:lnTo>
                    <a:pt x="262" y="262"/>
                  </a:lnTo>
                  <a:lnTo>
                    <a:pt x="264" y="268"/>
                  </a:lnTo>
                  <a:lnTo>
                    <a:pt x="267" y="273"/>
                  </a:lnTo>
                  <a:lnTo>
                    <a:pt x="274" y="281"/>
                  </a:lnTo>
                  <a:lnTo>
                    <a:pt x="277" y="287"/>
                  </a:lnTo>
                  <a:lnTo>
                    <a:pt x="282" y="292"/>
                  </a:lnTo>
                  <a:lnTo>
                    <a:pt x="284" y="300"/>
                  </a:lnTo>
                  <a:lnTo>
                    <a:pt x="289" y="306"/>
                  </a:lnTo>
                  <a:lnTo>
                    <a:pt x="294" y="314"/>
                  </a:lnTo>
                  <a:lnTo>
                    <a:pt x="299" y="322"/>
                  </a:lnTo>
                  <a:lnTo>
                    <a:pt x="302" y="330"/>
                  </a:lnTo>
                  <a:lnTo>
                    <a:pt x="309" y="335"/>
                  </a:lnTo>
                  <a:lnTo>
                    <a:pt x="272" y="368"/>
                  </a:lnTo>
                  <a:lnTo>
                    <a:pt x="269" y="362"/>
                  </a:lnTo>
                  <a:lnTo>
                    <a:pt x="267" y="360"/>
                  </a:lnTo>
                  <a:lnTo>
                    <a:pt x="264" y="354"/>
                  </a:lnTo>
                  <a:lnTo>
                    <a:pt x="262" y="352"/>
                  </a:lnTo>
                  <a:lnTo>
                    <a:pt x="257" y="346"/>
                  </a:lnTo>
                  <a:lnTo>
                    <a:pt x="254" y="341"/>
                  </a:lnTo>
                  <a:lnTo>
                    <a:pt x="249" y="335"/>
                  </a:lnTo>
                  <a:lnTo>
                    <a:pt x="247" y="333"/>
                  </a:lnTo>
                  <a:lnTo>
                    <a:pt x="244" y="325"/>
                  </a:lnTo>
                  <a:lnTo>
                    <a:pt x="239" y="322"/>
                  </a:lnTo>
                  <a:lnTo>
                    <a:pt x="237" y="314"/>
                  </a:lnTo>
                  <a:lnTo>
                    <a:pt x="234" y="311"/>
                  </a:lnTo>
                  <a:lnTo>
                    <a:pt x="229" y="306"/>
                  </a:lnTo>
                  <a:lnTo>
                    <a:pt x="224" y="300"/>
                  </a:lnTo>
                  <a:lnTo>
                    <a:pt x="219" y="292"/>
                  </a:lnTo>
                  <a:lnTo>
                    <a:pt x="217" y="287"/>
                  </a:lnTo>
                  <a:lnTo>
                    <a:pt x="212" y="281"/>
                  </a:lnTo>
                  <a:lnTo>
                    <a:pt x="207" y="276"/>
                  </a:lnTo>
                  <a:lnTo>
                    <a:pt x="202" y="270"/>
                  </a:lnTo>
                  <a:lnTo>
                    <a:pt x="200" y="265"/>
                  </a:lnTo>
                  <a:lnTo>
                    <a:pt x="195" y="257"/>
                  </a:lnTo>
                  <a:lnTo>
                    <a:pt x="190" y="251"/>
                  </a:lnTo>
                  <a:lnTo>
                    <a:pt x="185" y="246"/>
                  </a:lnTo>
                  <a:lnTo>
                    <a:pt x="180" y="241"/>
                  </a:lnTo>
                  <a:lnTo>
                    <a:pt x="175" y="233"/>
                  </a:lnTo>
                  <a:lnTo>
                    <a:pt x="172" y="227"/>
                  </a:lnTo>
                  <a:lnTo>
                    <a:pt x="165" y="222"/>
                  </a:lnTo>
                  <a:lnTo>
                    <a:pt x="162" y="216"/>
                  </a:lnTo>
                  <a:lnTo>
                    <a:pt x="157" y="208"/>
                  </a:lnTo>
                  <a:lnTo>
                    <a:pt x="152" y="203"/>
                  </a:lnTo>
                  <a:lnTo>
                    <a:pt x="147" y="197"/>
                  </a:lnTo>
                  <a:lnTo>
                    <a:pt x="142" y="192"/>
                  </a:lnTo>
                  <a:lnTo>
                    <a:pt x="137" y="184"/>
                  </a:lnTo>
                  <a:lnTo>
                    <a:pt x="135" y="178"/>
                  </a:lnTo>
                  <a:lnTo>
                    <a:pt x="127" y="173"/>
                  </a:lnTo>
                  <a:lnTo>
                    <a:pt x="125" y="168"/>
                  </a:lnTo>
                  <a:lnTo>
                    <a:pt x="117" y="162"/>
                  </a:lnTo>
                  <a:lnTo>
                    <a:pt x="115" y="154"/>
                  </a:lnTo>
                  <a:lnTo>
                    <a:pt x="107" y="149"/>
                  </a:lnTo>
                  <a:lnTo>
                    <a:pt x="102" y="143"/>
                  </a:lnTo>
                  <a:lnTo>
                    <a:pt x="97" y="138"/>
                  </a:lnTo>
                  <a:lnTo>
                    <a:pt x="93" y="133"/>
                  </a:lnTo>
                  <a:lnTo>
                    <a:pt x="90" y="127"/>
                  </a:lnTo>
                  <a:lnTo>
                    <a:pt x="83" y="122"/>
                  </a:lnTo>
                  <a:lnTo>
                    <a:pt x="80" y="116"/>
                  </a:lnTo>
                  <a:lnTo>
                    <a:pt x="75" y="111"/>
                  </a:lnTo>
                  <a:lnTo>
                    <a:pt x="70" y="105"/>
                  </a:lnTo>
                  <a:lnTo>
                    <a:pt x="65" y="103"/>
                  </a:lnTo>
                  <a:lnTo>
                    <a:pt x="60" y="95"/>
                  </a:lnTo>
                  <a:lnTo>
                    <a:pt x="55" y="92"/>
                  </a:lnTo>
                  <a:lnTo>
                    <a:pt x="53" y="87"/>
                  </a:lnTo>
                  <a:lnTo>
                    <a:pt x="48" y="81"/>
                  </a:lnTo>
                  <a:lnTo>
                    <a:pt x="43" y="76"/>
                  </a:lnTo>
                  <a:lnTo>
                    <a:pt x="38" y="73"/>
                  </a:lnTo>
                  <a:lnTo>
                    <a:pt x="35" y="70"/>
                  </a:lnTo>
                  <a:lnTo>
                    <a:pt x="30" y="65"/>
                  </a:lnTo>
                  <a:lnTo>
                    <a:pt x="25" y="62"/>
                  </a:lnTo>
                  <a:lnTo>
                    <a:pt x="23" y="57"/>
                  </a:lnTo>
                  <a:lnTo>
                    <a:pt x="18" y="54"/>
                  </a:lnTo>
                  <a:lnTo>
                    <a:pt x="15" y="51"/>
                  </a:lnTo>
                  <a:lnTo>
                    <a:pt x="8" y="46"/>
                  </a:lnTo>
                  <a:lnTo>
                    <a:pt x="0" y="41"/>
                  </a:lnTo>
                  <a:lnTo>
                    <a:pt x="23" y="0"/>
                  </a:lnTo>
                  <a:lnTo>
                    <a:pt x="23" y="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01" name="Freeform 209"/>
            <p:cNvSpPr>
              <a:spLocks/>
            </p:cNvSpPr>
            <p:nvPr/>
          </p:nvSpPr>
          <p:spPr bwMode="auto">
            <a:xfrm>
              <a:off x="11002" y="5657"/>
              <a:ext cx="1371" cy="202"/>
            </a:xfrm>
            <a:custGeom>
              <a:avLst/>
              <a:gdLst/>
              <a:ahLst/>
              <a:cxnLst>
                <a:cxn ang="0">
                  <a:pos x="1348" y="83"/>
                </a:cxn>
                <a:cxn ang="0">
                  <a:pos x="1311" y="92"/>
                </a:cxn>
                <a:cxn ang="0">
                  <a:pos x="1274" y="94"/>
                </a:cxn>
                <a:cxn ang="0">
                  <a:pos x="1236" y="97"/>
                </a:cxn>
                <a:cxn ang="0">
                  <a:pos x="1199" y="100"/>
                </a:cxn>
                <a:cxn ang="0">
                  <a:pos x="1164" y="105"/>
                </a:cxn>
                <a:cxn ang="0">
                  <a:pos x="1127" y="108"/>
                </a:cxn>
                <a:cxn ang="0">
                  <a:pos x="1090" y="110"/>
                </a:cxn>
                <a:cxn ang="0">
                  <a:pos x="1050" y="113"/>
                </a:cxn>
                <a:cxn ang="0">
                  <a:pos x="1015" y="116"/>
                </a:cxn>
                <a:cxn ang="0">
                  <a:pos x="978" y="116"/>
                </a:cxn>
                <a:cxn ang="0">
                  <a:pos x="940" y="119"/>
                </a:cxn>
                <a:cxn ang="0">
                  <a:pos x="903" y="119"/>
                </a:cxn>
                <a:cxn ang="0">
                  <a:pos x="858" y="119"/>
                </a:cxn>
                <a:cxn ang="0">
                  <a:pos x="811" y="116"/>
                </a:cxn>
                <a:cxn ang="0">
                  <a:pos x="766" y="113"/>
                </a:cxn>
                <a:cxn ang="0">
                  <a:pos x="719" y="113"/>
                </a:cxn>
                <a:cxn ang="0">
                  <a:pos x="672" y="110"/>
                </a:cxn>
                <a:cxn ang="0">
                  <a:pos x="624" y="108"/>
                </a:cxn>
                <a:cxn ang="0">
                  <a:pos x="579" y="108"/>
                </a:cxn>
                <a:cxn ang="0">
                  <a:pos x="532" y="108"/>
                </a:cxn>
                <a:cxn ang="0">
                  <a:pos x="485" y="108"/>
                </a:cxn>
                <a:cxn ang="0">
                  <a:pos x="440" y="108"/>
                </a:cxn>
                <a:cxn ang="0">
                  <a:pos x="393" y="110"/>
                </a:cxn>
                <a:cxn ang="0">
                  <a:pos x="346" y="116"/>
                </a:cxn>
                <a:cxn ang="0">
                  <a:pos x="301" y="124"/>
                </a:cxn>
                <a:cxn ang="0">
                  <a:pos x="278" y="127"/>
                </a:cxn>
                <a:cxn ang="0">
                  <a:pos x="258" y="132"/>
                </a:cxn>
                <a:cxn ang="0">
                  <a:pos x="236" y="137"/>
                </a:cxn>
                <a:cxn ang="0">
                  <a:pos x="216" y="143"/>
                </a:cxn>
                <a:cxn ang="0">
                  <a:pos x="194" y="151"/>
                </a:cxn>
                <a:cxn ang="0">
                  <a:pos x="174" y="159"/>
                </a:cxn>
                <a:cxn ang="0">
                  <a:pos x="154" y="167"/>
                </a:cxn>
                <a:cxn ang="0">
                  <a:pos x="134" y="175"/>
                </a:cxn>
                <a:cxn ang="0">
                  <a:pos x="112" y="183"/>
                </a:cxn>
                <a:cxn ang="0">
                  <a:pos x="92" y="189"/>
                </a:cxn>
                <a:cxn ang="0">
                  <a:pos x="72" y="194"/>
                </a:cxn>
                <a:cxn ang="0">
                  <a:pos x="54" y="200"/>
                </a:cxn>
                <a:cxn ang="0">
                  <a:pos x="34" y="202"/>
                </a:cxn>
                <a:cxn ang="0">
                  <a:pos x="15" y="197"/>
                </a:cxn>
                <a:cxn ang="0">
                  <a:pos x="0" y="175"/>
                </a:cxn>
                <a:cxn ang="0">
                  <a:pos x="10" y="148"/>
                </a:cxn>
                <a:cxn ang="0">
                  <a:pos x="54" y="116"/>
                </a:cxn>
                <a:cxn ang="0">
                  <a:pos x="129" y="81"/>
                </a:cxn>
                <a:cxn ang="0">
                  <a:pos x="224" y="54"/>
                </a:cxn>
                <a:cxn ang="0">
                  <a:pos x="333" y="32"/>
                </a:cxn>
                <a:cxn ang="0">
                  <a:pos x="453" y="18"/>
                </a:cxn>
                <a:cxn ang="0">
                  <a:pos x="579" y="8"/>
                </a:cxn>
                <a:cxn ang="0">
                  <a:pos x="709" y="0"/>
                </a:cxn>
                <a:cxn ang="0">
                  <a:pos x="838" y="0"/>
                </a:cxn>
                <a:cxn ang="0">
                  <a:pos x="965" y="0"/>
                </a:cxn>
                <a:cxn ang="0">
                  <a:pos x="1085" y="5"/>
                </a:cxn>
                <a:cxn ang="0">
                  <a:pos x="1192" y="13"/>
                </a:cxn>
                <a:cxn ang="0">
                  <a:pos x="1284" y="21"/>
                </a:cxn>
                <a:cxn ang="0">
                  <a:pos x="1358" y="32"/>
                </a:cxn>
              </a:cxnLst>
              <a:rect l="0" t="0" r="r" b="b"/>
              <a:pathLst>
                <a:path w="1371" h="202">
                  <a:moveTo>
                    <a:pt x="1371" y="37"/>
                  </a:moveTo>
                  <a:lnTo>
                    <a:pt x="1371" y="83"/>
                  </a:lnTo>
                  <a:lnTo>
                    <a:pt x="1361" y="83"/>
                  </a:lnTo>
                  <a:lnTo>
                    <a:pt x="1353" y="83"/>
                  </a:lnTo>
                  <a:lnTo>
                    <a:pt x="1348" y="83"/>
                  </a:lnTo>
                  <a:lnTo>
                    <a:pt x="1341" y="86"/>
                  </a:lnTo>
                  <a:lnTo>
                    <a:pt x="1334" y="89"/>
                  </a:lnTo>
                  <a:lnTo>
                    <a:pt x="1326" y="89"/>
                  </a:lnTo>
                  <a:lnTo>
                    <a:pt x="1319" y="89"/>
                  </a:lnTo>
                  <a:lnTo>
                    <a:pt x="1311" y="92"/>
                  </a:lnTo>
                  <a:lnTo>
                    <a:pt x="1304" y="92"/>
                  </a:lnTo>
                  <a:lnTo>
                    <a:pt x="1296" y="92"/>
                  </a:lnTo>
                  <a:lnTo>
                    <a:pt x="1289" y="92"/>
                  </a:lnTo>
                  <a:lnTo>
                    <a:pt x="1281" y="92"/>
                  </a:lnTo>
                  <a:lnTo>
                    <a:pt x="1274" y="94"/>
                  </a:lnTo>
                  <a:lnTo>
                    <a:pt x="1266" y="94"/>
                  </a:lnTo>
                  <a:lnTo>
                    <a:pt x="1259" y="97"/>
                  </a:lnTo>
                  <a:lnTo>
                    <a:pt x="1251" y="97"/>
                  </a:lnTo>
                  <a:lnTo>
                    <a:pt x="1244" y="97"/>
                  </a:lnTo>
                  <a:lnTo>
                    <a:pt x="1236" y="97"/>
                  </a:lnTo>
                  <a:lnTo>
                    <a:pt x="1229" y="100"/>
                  </a:lnTo>
                  <a:lnTo>
                    <a:pt x="1222" y="100"/>
                  </a:lnTo>
                  <a:lnTo>
                    <a:pt x="1214" y="100"/>
                  </a:lnTo>
                  <a:lnTo>
                    <a:pt x="1207" y="100"/>
                  </a:lnTo>
                  <a:lnTo>
                    <a:pt x="1199" y="100"/>
                  </a:lnTo>
                  <a:lnTo>
                    <a:pt x="1192" y="102"/>
                  </a:lnTo>
                  <a:lnTo>
                    <a:pt x="1184" y="102"/>
                  </a:lnTo>
                  <a:lnTo>
                    <a:pt x="1177" y="102"/>
                  </a:lnTo>
                  <a:lnTo>
                    <a:pt x="1169" y="102"/>
                  </a:lnTo>
                  <a:lnTo>
                    <a:pt x="1164" y="105"/>
                  </a:lnTo>
                  <a:lnTo>
                    <a:pt x="1154" y="105"/>
                  </a:lnTo>
                  <a:lnTo>
                    <a:pt x="1147" y="108"/>
                  </a:lnTo>
                  <a:lnTo>
                    <a:pt x="1139" y="108"/>
                  </a:lnTo>
                  <a:lnTo>
                    <a:pt x="1132" y="108"/>
                  </a:lnTo>
                  <a:lnTo>
                    <a:pt x="1127" y="108"/>
                  </a:lnTo>
                  <a:lnTo>
                    <a:pt x="1120" y="108"/>
                  </a:lnTo>
                  <a:lnTo>
                    <a:pt x="1110" y="108"/>
                  </a:lnTo>
                  <a:lnTo>
                    <a:pt x="1102" y="110"/>
                  </a:lnTo>
                  <a:lnTo>
                    <a:pt x="1095" y="110"/>
                  </a:lnTo>
                  <a:lnTo>
                    <a:pt x="1090" y="110"/>
                  </a:lnTo>
                  <a:lnTo>
                    <a:pt x="1082" y="110"/>
                  </a:lnTo>
                  <a:lnTo>
                    <a:pt x="1075" y="110"/>
                  </a:lnTo>
                  <a:lnTo>
                    <a:pt x="1065" y="110"/>
                  </a:lnTo>
                  <a:lnTo>
                    <a:pt x="1057" y="113"/>
                  </a:lnTo>
                  <a:lnTo>
                    <a:pt x="1050" y="113"/>
                  </a:lnTo>
                  <a:lnTo>
                    <a:pt x="1045" y="113"/>
                  </a:lnTo>
                  <a:lnTo>
                    <a:pt x="1037" y="113"/>
                  </a:lnTo>
                  <a:lnTo>
                    <a:pt x="1030" y="113"/>
                  </a:lnTo>
                  <a:lnTo>
                    <a:pt x="1022" y="113"/>
                  </a:lnTo>
                  <a:lnTo>
                    <a:pt x="1015" y="116"/>
                  </a:lnTo>
                  <a:lnTo>
                    <a:pt x="1008" y="116"/>
                  </a:lnTo>
                  <a:lnTo>
                    <a:pt x="1000" y="116"/>
                  </a:lnTo>
                  <a:lnTo>
                    <a:pt x="993" y="116"/>
                  </a:lnTo>
                  <a:lnTo>
                    <a:pt x="985" y="116"/>
                  </a:lnTo>
                  <a:lnTo>
                    <a:pt x="978" y="116"/>
                  </a:lnTo>
                  <a:lnTo>
                    <a:pt x="970" y="116"/>
                  </a:lnTo>
                  <a:lnTo>
                    <a:pt x="963" y="116"/>
                  </a:lnTo>
                  <a:lnTo>
                    <a:pt x="955" y="119"/>
                  </a:lnTo>
                  <a:lnTo>
                    <a:pt x="948" y="119"/>
                  </a:lnTo>
                  <a:lnTo>
                    <a:pt x="940" y="119"/>
                  </a:lnTo>
                  <a:lnTo>
                    <a:pt x="933" y="119"/>
                  </a:lnTo>
                  <a:lnTo>
                    <a:pt x="925" y="119"/>
                  </a:lnTo>
                  <a:lnTo>
                    <a:pt x="918" y="119"/>
                  </a:lnTo>
                  <a:lnTo>
                    <a:pt x="910" y="119"/>
                  </a:lnTo>
                  <a:lnTo>
                    <a:pt x="903" y="119"/>
                  </a:lnTo>
                  <a:lnTo>
                    <a:pt x="896" y="119"/>
                  </a:lnTo>
                  <a:lnTo>
                    <a:pt x="888" y="119"/>
                  </a:lnTo>
                  <a:lnTo>
                    <a:pt x="876" y="119"/>
                  </a:lnTo>
                  <a:lnTo>
                    <a:pt x="868" y="119"/>
                  </a:lnTo>
                  <a:lnTo>
                    <a:pt x="858" y="119"/>
                  </a:lnTo>
                  <a:lnTo>
                    <a:pt x="851" y="119"/>
                  </a:lnTo>
                  <a:lnTo>
                    <a:pt x="838" y="119"/>
                  </a:lnTo>
                  <a:lnTo>
                    <a:pt x="831" y="119"/>
                  </a:lnTo>
                  <a:lnTo>
                    <a:pt x="821" y="119"/>
                  </a:lnTo>
                  <a:lnTo>
                    <a:pt x="811" y="116"/>
                  </a:lnTo>
                  <a:lnTo>
                    <a:pt x="801" y="116"/>
                  </a:lnTo>
                  <a:lnTo>
                    <a:pt x="793" y="116"/>
                  </a:lnTo>
                  <a:lnTo>
                    <a:pt x="784" y="116"/>
                  </a:lnTo>
                  <a:lnTo>
                    <a:pt x="774" y="116"/>
                  </a:lnTo>
                  <a:lnTo>
                    <a:pt x="766" y="113"/>
                  </a:lnTo>
                  <a:lnTo>
                    <a:pt x="756" y="113"/>
                  </a:lnTo>
                  <a:lnTo>
                    <a:pt x="746" y="113"/>
                  </a:lnTo>
                  <a:lnTo>
                    <a:pt x="736" y="113"/>
                  </a:lnTo>
                  <a:lnTo>
                    <a:pt x="729" y="113"/>
                  </a:lnTo>
                  <a:lnTo>
                    <a:pt x="719" y="113"/>
                  </a:lnTo>
                  <a:lnTo>
                    <a:pt x="709" y="113"/>
                  </a:lnTo>
                  <a:lnTo>
                    <a:pt x="699" y="110"/>
                  </a:lnTo>
                  <a:lnTo>
                    <a:pt x="691" y="110"/>
                  </a:lnTo>
                  <a:lnTo>
                    <a:pt x="682" y="110"/>
                  </a:lnTo>
                  <a:lnTo>
                    <a:pt x="672" y="110"/>
                  </a:lnTo>
                  <a:lnTo>
                    <a:pt x="662" y="110"/>
                  </a:lnTo>
                  <a:lnTo>
                    <a:pt x="652" y="110"/>
                  </a:lnTo>
                  <a:lnTo>
                    <a:pt x="644" y="108"/>
                  </a:lnTo>
                  <a:lnTo>
                    <a:pt x="634" y="108"/>
                  </a:lnTo>
                  <a:lnTo>
                    <a:pt x="624" y="108"/>
                  </a:lnTo>
                  <a:lnTo>
                    <a:pt x="617" y="108"/>
                  </a:lnTo>
                  <a:lnTo>
                    <a:pt x="607" y="108"/>
                  </a:lnTo>
                  <a:lnTo>
                    <a:pt x="597" y="108"/>
                  </a:lnTo>
                  <a:lnTo>
                    <a:pt x="587" y="108"/>
                  </a:lnTo>
                  <a:lnTo>
                    <a:pt x="579" y="108"/>
                  </a:lnTo>
                  <a:lnTo>
                    <a:pt x="570" y="108"/>
                  </a:lnTo>
                  <a:lnTo>
                    <a:pt x="560" y="108"/>
                  </a:lnTo>
                  <a:lnTo>
                    <a:pt x="550" y="108"/>
                  </a:lnTo>
                  <a:lnTo>
                    <a:pt x="542" y="108"/>
                  </a:lnTo>
                  <a:lnTo>
                    <a:pt x="532" y="108"/>
                  </a:lnTo>
                  <a:lnTo>
                    <a:pt x="522" y="108"/>
                  </a:lnTo>
                  <a:lnTo>
                    <a:pt x="512" y="108"/>
                  </a:lnTo>
                  <a:lnTo>
                    <a:pt x="505" y="108"/>
                  </a:lnTo>
                  <a:lnTo>
                    <a:pt x="495" y="108"/>
                  </a:lnTo>
                  <a:lnTo>
                    <a:pt x="485" y="108"/>
                  </a:lnTo>
                  <a:lnTo>
                    <a:pt x="475" y="108"/>
                  </a:lnTo>
                  <a:lnTo>
                    <a:pt x="467" y="108"/>
                  </a:lnTo>
                  <a:lnTo>
                    <a:pt x="458" y="108"/>
                  </a:lnTo>
                  <a:lnTo>
                    <a:pt x="448" y="108"/>
                  </a:lnTo>
                  <a:lnTo>
                    <a:pt x="440" y="108"/>
                  </a:lnTo>
                  <a:lnTo>
                    <a:pt x="430" y="108"/>
                  </a:lnTo>
                  <a:lnTo>
                    <a:pt x="420" y="108"/>
                  </a:lnTo>
                  <a:lnTo>
                    <a:pt x="410" y="110"/>
                  </a:lnTo>
                  <a:lnTo>
                    <a:pt x="403" y="110"/>
                  </a:lnTo>
                  <a:lnTo>
                    <a:pt x="393" y="110"/>
                  </a:lnTo>
                  <a:lnTo>
                    <a:pt x="383" y="110"/>
                  </a:lnTo>
                  <a:lnTo>
                    <a:pt x="373" y="113"/>
                  </a:lnTo>
                  <a:lnTo>
                    <a:pt x="365" y="113"/>
                  </a:lnTo>
                  <a:lnTo>
                    <a:pt x="355" y="113"/>
                  </a:lnTo>
                  <a:lnTo>
                    <a:pt x="346" y="116"/>
                  </a:lnTo>
                  <a:lnTo>
                    <a:pt x="338" y="116"/>
                  </a:lnTo>
                  <a:lnTo>
                    <a:pt x="328" y="119"/>
                  </a:lnTo>
                  <a:lnTo>
                    <a:pt x="318" y="119"/>
                  </a:lnTo>
                  <a:lnTo>
                    <a:pt x="308" y="121"/>
                  </a:lnTo>
                  <a:lnTo>
                    <a:pt x="301" y="124"/>
                  </a:lnTo>
                  <a:lnTo>
                    <a:pt x="296" y="124"/>
                  </a:lnTo>
                  <a:lnTo>
                    <a:pt x="291" y="124"/>
                  </a:lnTo>
                  <a:lnTo>
                    <a:pt x="286" y="124"/>
                  </a:lnTo>
                  <a:lnTo>
                    <a:pt x="283" y="127"/>
                  </a:lnTo>
                  <a:lnTo>
                    <a:pt x="278" y="127"/>
                  </a:lnTo>
                  <a:lnTo>
                    <a:pt x="273" y="127"/>
                  </a:lnTo>
                  <a:lnTo>
                    <a:pt x="271" y="129"/>
                  </a:lnTo>
                  <a:lnTo>
                    <a:pt x="266" y="129"/>
                  </a:lnTo>
                  <a:lnTo>
                    <a:pt x="263" y="129"/>
                  </a:lnTo>
                  <a:lnTo>
                    <a:pt x="258" y="132"/>
                  </a:lnTo>
                  <a:lnTo>
                    <a:pt x="253" y="132"/>
                  </a:lnTo>
                  <a:lnTo>
                    <a:pt x="248" y="132"/>
                  </a:lnTo>
                  <a:lnTo>
                    <a:pt x="246" y="135"/>
                  </a:lnTo>
                  <a:lnTo>
                    <a:pt x="241" y="137"/>
                  </a:lnTo>
                  <a:lnTo>
                    <a:pt x="236" y="137"/>
                  </a:lnTo>
                  <a:lnTo>
                    <a:pt x="234" y="140"/>
                  </a:lnTo>
                  <a:lnTo>
                    <a:pt x="229" y="140"/>
                  </a:lnTo>
                  <a:lnTo>
                    <a:pt x="226" y="143"/>
                  </a:lnTo>
                  <a:lnTo>
                    <a:pt x="221" y="143"/>
                  </a:lnTo>
                  <a:lnTo>
                    <a:pt x="216" y="143"/>
                  </a:lnTo>
                  <a:lnTo>
                    <a:pt x="211" y="146"/>
                  </a:lnTo>
                  <a:lnTo>
                    <a:pt x="209" y="148"/>
                  </a:lnTo>
                  <a:lnTo>
                    <a:pt x="204" y="148"/>
                  </a:lnTo>
                  <a:lnTo>
                    <a:pt x="199" y="151"/>
                  </a:lnTo>
                  <a:lnTo>
                    <a:pt x="194" y="151"/>
                  </a:lnTo>
                  <a:lnTo>
                    <a:pt x="191" y="154"/>
                  </a:lnTo>
                  <a:lnTo>
                    <a:pt x="186" y="156"/>
                  </a:lnTo>
                  <a:lnTo>
                    <a:pt x="184" y="159"/>
                  </a:lnTo>
                  <a:lnTo>
                    <a:pt x="176" y="159"/>
                  </a:lnTo>
                  <a:lnTo>
                    <a:pt x="174" y="159"/>
                  </a:lnTo>
                  <a:lnTo>
                    <a:pt x="171" y="162"/>
                  </a:lnTo>
                  <a:lnTo>
                    <a:pt x="166" y="165"/>
                  </a:lnTo>
                  <a:lnTo>
                    <a:pt x="161" y="165"/>
                  </a:lnTo>
                  <a:lnTo>
                    <a:pt x="156" y="167"/>
                  </a:lnTo>
                  <a:lnTo>
                    <a:pt x="154" y="167"/>
                  </a:lnTo>
                  <a:lnTo>
                    <a:pt x="149" y="170"/>
                  </a:lnTo>
                  <a:lnTo>
                    <a:pt x="144" y="170"/>
                  </a:lnTo>
                  <a:lnTo>
                    <a:pt x="139" y="173"/>
                  </a:lnTo>
                  <a:lnTo>
                    <a:pt x="136" y="173"/>
                  </a:lnTo>
                  <a:lnTo>
                    <a:pt x="134" y="175"/>
                  </a:lnTo>
                  <a:lnTo>
                    <a:pt x="129" y="178"/>
                  </a:lnTo>
                  <a:lnTo>
                    <a:pt x="124" y="178"/>
                  </a:lnTo>
                  <a:lnTo>
                    <a:pt x="119" y="181"/>
                  </a:lnTo>
                  <a:lnTo>
                    <a:pt x="117" y="181"/>
                  </a:lnTo>
                  <a:lnTo>
                    <a:pt x="112" y="183"/>
                  </a:lnTo>
                  <a:lnTo>
                    <a:pt x="109" y="183"/>
                  </a:lnTo>
                  <a:lnTo>
                    <a:pt x="104" y="183"/>
                  </a:lnTo>
                  <a:lnTo>
                    <a:pt x="99" y="189"/>
                  </a:lnTo>
                  <a:lnTo>
                    <a:pt x="97" y="189"/>
                  </a:lnTo>
                  <a:lnTo>
                    <a:pt x="92" y="189"/>
                  </a:lnTo>
                  <a:lnTo>
                    <a:pt x="89" y="192"/>
                  </a:lnTo>
                  <a:lnTo>
                    <a:pt x="84" y="192"/>
                  </a:lnTo>
                  <a:lnTo>
                    <a:pt x="82" y="192"/>
                  </a:lnTo>
                  <a:lnTo>
                    <a:pt x="77" y="194"/>
                  </a:lnTo>
                  <a:lnTo>
                    <a:pt x="72" y="194"/>
                  </a:lnTo>
                  <a:lnTo>
                    <a:pt x="69" y="197"/>
                  </a:lnTo>
                  <a:lnTo>
                    <a:pt x="64" y="197"/>
                  </a:lnTo>
                  <a:lnTo>
                    <a:pt x="62" y="197"/>
                  </a:lnTo>
                  <a:lnTo>
                    <a:pt x="57" y="200"/>
                  </a:lnTo>
                  <a:lnTo>
                    <a:pt x="54" y="200"/>
                  </a:lnTo>
                  <a:lnTo>
                    <a:pt x="49" y="200"/>
                  </a:lnTo>
                  <a:lnTo>
                    <a:pt x="47" y="200"/>
                  </a:lnTo>
                  <a:lnTo>
                    <a:pt x="42" y="200"/>
                  </a:lnTo>
                  <a:lnTo>
                    <a:pt x="37" y="202"/>
                  </a:lnTo>
                  <a:lnTo>
                    <a:pt x="34" y="202"/>
                  </a:lnTo>
                  <a:lnTo>
                    <a:pt x="29" y="202"/>
                  </a:lnTo>
                  <a:lnTo>
                    <a:pt x="27" y="200"/>
                  </a:lnTo>
                  <a:lnTo>
                    <a:pt x="24" y="200"/>
                  </a:lnTo>
                  <a:lnTo>
                    <a:pt x="19" y="200"/>
                  </a:lnTo>
                  <a:lnTo>
                    <a:pt x="15" y="197"/>
                  </a:lnTo>
                  <a:lnTo>
                    <a:pt x="10" y="194"/>
                  </a:lnTo>
                  <a:lnTo>
                    <a:pt x="7" y="192"/>
                  </a:lnTo>
                  <a:lnTo>
                    <a:pt x="2" y="186"/>
                  </a:lnTo>
                  <a:lnTo>
                    <a:pt x="2" y="181"/>
                  </a:lnTo>
                  <a:lnTo>
                    <a:pt x="0" y="175"/>
                  </a:lnTo>
                  <a:lnTo>
                    <a:pt x="0" y="170"/>
                  </a:lnTo>
                  <a:lnTo>
                    <a:pt x="0" y="167"/>
                  </a:lnTo>
                  <a:lnTo>
                    <a:pt x="2" y="159"/>
                  </a:lnTo>
                  <a:lnTo>
                    <a:pt x="5" y="154"/>
                  </a:lnTo>
                  <a:lnTo>
                    <a:pt x="10" y="148"/>
                  </a:lnTo>
                  <a:lnTo>
                    <a:pt x="12" y="143"/>
                  </a:lnTo>
                  <a:lnTo>
                    <a:pt x="19" y="140"/>
                  </a:lnTo>
                  <a:lnTo>
                    <a:pt x="29" y="132"/>
                  </a:lnTo>
                  <a:lnTo>
                    <a:pt x="39" y="124"/>
                  </a:lnTo>
                  <a:lnTo>
                    <a:pt x="54" y="116"/>
                  </a:lnTo>
                  <a:lnTo>
                    <a:pt x="67" y="108"/>
                  </a:lnTo>
                  <a:lnTo>
                    <a:pt x="82" y="100"/>
                  </a:lnTo>
                  <a:lnTo>
                    <a:pt x="97" y="94"/>
                  </a:lnTo>
                  <a:lnTo>
                    <a:pt x="112" y="89"/>
                  </a:lnTo>
                  <a:lnTo>
                    <a:pt x="129" y="81"/>
                  </a:lnTo>
                  <a:lnTo>
                    <a:pt x="146" y="75"/>
                  </a:lnTo>
                  <a:lnTo>
                    <a:pt x="166" y="70"/>
                  </a:lnTo>
                  <a:lnTo>
                    <a:pt x="184" y="64"/>
                  </a:lnTo>
                  <a:lnTo>
                    <a:pt x="204" y="59"/>
                  </a:lnTo>
                  <a:lnTo>
                    <a:pt x="224" y="54"/>
                  </a:lnTo>
                  <a:lnTo>
                    <a:pt x="246" y="51"/>
                  </a:lnTo>
                  <a:lnTo>
                    <a:pt x="266" y="46"/>
                  </a:lnTo>
                  <a:lnTo>
                    <a:pt x="288" y="40"/>
                  </a:lnTo>
                  <a:lnTo>
                    <a:pt x="311" y="37"/>
                  </a:lnTo>
                  <a:lnTo>
                    <a:pt x="333" y="32"/>
                  </a:lnTo>
                  <a:lnTo>
                    <a:pt x="355" y="29"/>
                  </a:lnTo>
                  <a:lnTo>
                    <a:pt x="380" y="27"/>
                  </a:lnTo>
                  <a:lnTo>
                    <a:pt x="403" y="21"/>
                  </a:lnTo>
                  <a:lnTo>
                    <a:pt x="428" y="18"/>
                  </a:lnTo>
                  <a:lnTo>
                    <a:pt x="453" y="18"/>
                  </a:lnTo>
                  <a:lnTo>
                    <a:pt x="477" y="16"/>
                  </a:lnTo>
                  <a:lnTo>
                    <a:pt x="502" y="13"/>
                  </a:lnTo>
                  <a:lnTo>
                    <a:pt x="530" y="10"/>
                  </a:lnTo>
                  <a:lnTo>
                    <a:pt x="552" y="8"/>
                  </a:lnTo>
                  <a:lnTo>
                    <a:pt x="579" y="8"/>
                  </a:lnTo>
                  <a:lnTo>
                    <a:pt x="604" y="5"/>
                  </a:lnTo>
                  <a:lnTo>
                    <a:pt x="632" y="2"/>
                  </a:lnTo>
                  <a:lnTo>
                    <a:pt x="659" y="2"/>
                  </a:lnTo>
                  <a:lnTo>
                    <a:pt x="684" y="2"/>
                  </a:lnTo>
                  <a:lnTo>
                    <a:pt x="709" y="0"/>
                  </a:lnTo>
                  <a:lnTo>
                    <a:pt x="736" y="0"/>
                  </a:lnTo>
                  <a:lnTo>
                    <a:pt x="761" y="0"/>
                  </a:lnTo>
                  <a:lnTo>
                    <a:pt x="789" y="0"/>
                  </a:lnTo>
                  <a:lnTo>
                    <a:pt x="813" y="0"/>
                  </a:lnTo>
                  <a:lnTo>
                    <a:pt x="838" y="0"/>
                  </a:lnTo>
                  <a:lnTo>
                    <a:pt x="863" y="0"/>
                  </a:lnTo>
                  <a:lnTo>
                    <a:pt x="891" y="0"/>
                  </a:lnTo>
                  <a:lnTo>
                    <a:pt x="915" y="0"/>
                  </a:lnTo>
                  <a:lnTo>
                    <a:pt x="940" y="0"/>
                  </a:lnTo>
                  <a:lnTo>
                    <a:pt x="965" y="0"/>
                  </a:lnTo>
                  <a:lnTo>
                    <a:pt x="990" y="0"/>
                  </a:lnTo>
                  <a:lnTo>
                    <a:pt x="1013" y="0"/>
                  </a:lnTo>
                  <a:lnTo>
                    <a:pt x="1037" y="2"/>
                  </a:lnTo>
                  <a:lnTo>
                    <a:pt x="1062" y="2"/>
                  </a:lnTo>
                  <a:lnTo>
                    <a:pt x="1085" y="5"/>
                  </a:lnTo>
                  <a:lnTo>
                    <a:pt x="1105" y="8"/>
                  </a:lnTo>
                  <a:lnTo>
                    <a:pt x="1129" y="8"/>
                  </a:lnTo>
                  <a:lnTo>
                    <a:pt x="1149" y="8"/>
                  </a:lnTo>
                  <a:lnTo>
                    <a:pt x="1169" y="10"/>
                  </a:lnTo>
                  <a:lnTo>
                    <a:pt x="1192" y="13"/>
                  </a:lnTo>
                  <a:lnTo>
                    <a:pt x="1212" y="13"/>
                  </a:lnTo>
                  <a:lnTo>
                    <a:pt x="1229" y="16"/>
                  </a:lnTo>
                  <a:lnTo>
                    <a:pt x="1249" y="18"/>
                  </a:lnTo>
                  <a:lnTo>
                    <a:pt x="1266" y="21"/>
                  </a:lnTo>
                  <a:lnTo>
                    <a:pt x="1284" y="21"/>
                  </a:lnTo>
                  <a:lnTo>
                    <a:pt x="1301" y="24"/>
                  </a:lnTo>
                  <a:lnTo>
                    <a:pt x="1316" y="27"/>
                  </a:lnTo>
                  <a:lnTo>
                    <a:pt x="1331" y="29"/>
                  </a:lnTo>
                  <a:lnTo>
                    <a:pt x="1344" y="32"/>
                  </a:lnTo>
                  <a:lnTo>
                    <a:pt x="1358" y="32"/>
                  </a:lnTo>
                  <a:lnTo>
                    <a:pt x="1371" y="37"/>
                  </a:lnTo>
                  <a:lnTo>
                    <a:pt x="1371" y="37"/>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02" name="Freeform 210"/>
            <p:cNvSpPr>
              <a:spLocks/>
            </p:cNvSpPr>
            <p:nvPr/>
          </p:nvSpPr>
          <p:spPr bwMode="auto">
            <a:xfrm flipH="1">
              <a:off x="11280" y="6960"/>
              <a:ext cx="192" cy="240"/>
            </a:xfrm>
            <a:custGeom>
              <a:avLst/>
              <a:gdLst/>
              <a:ahLst/>
              <a:cxnLst>
                <a:cxn ang="0">
                  <a:pos x="0" y="897"/>
                </a:cxn>
                <a:cxn ang="0">
                  <a:pos x="5" y="859"/>
                </a:cxn>
                <a:cxn ang="0">
                  <a:pos x="23" y="815"/>
                </a:cxn>
                <a:cxn ang="0">
                  <a:pos x="47" y="764"/>
                </a:cxn>
                <a:cxn ang="0">
                  <a:pos x="74" y="709"/>
                </a:cxn>
                <a:cxn ang="0">
                  <a:pos x="104" y="654"/>
                </a:cxn>
                <a:cxn ang="0">
                  <a:pos x="133" y="601"/>
                </a:cxn>
                <a:cxn ang="0">
                  <a:pos x="159" y="555"/>
                </a:cxn>
                <a:cxn ang="0">
                  <a:pos x="180" y="515"/>
                </a:cxn>
                <a:cxn ang="0">
                  <a:pos x="194" y="487"/>
                </a:cxn>
                <a:cxn ang="0">
                  <a:pos x="192" y="460"/>
                </a:cxn>
                <a:cxn ang="0">
                  <a:pos x="175" y="422"/>
                </a:cxn>
                <a:cxn ang="0">
                  <a:pos x="159" y="390"/>
                </a:cxn>
                <a:cxn ang="0">
                  <a:pos x="146" y="352"/>
                </a:cxn>
                <a:cxn ang="0">
                  <a:pos x="137" y="310"/>
                </a:cxn>
                <a:cxn ang="0">
                  <a:pos x="131" y="264"/>
                </a:cxn>
                <a:cxn ang="0">
                  <a:pos x="133" y="217"/>
                </a:cxn>
                <a:cxn ang="0">
                  <a:pos x="144" y="169"/>
                </a:cxn>
                <a:cxn ang="0">
                  <a:pos x="169" y="124"/>
                </a:cxn>
                <a:cxn ang="0">
                  <a:pos x="207" y="78"/>
                </a:cxn>
                <a:cxn ang="0">
                  <a:pos x="256" y="38"/>
                </a:cxn>
                <a:cxn ang="0">
                  <a:pos x="312" y="13"/>
                </a:cxn>
                <a:cxn ang="0">
                  <a:pos x="370" y="0"/>
                </a:cxn>
                <a:cxn ang="0">
                  <a:pos x="427" y="0"/>
                </a:cxn>
                <a:cxn ang="0">
                  <a:pos x="485" y="11"/>
                </a:cxn>
                <a:cxn ang="0">
                  <a:pos x="538" y="34"/>
                </a:cxn>
                <a:cxn ang="0">
                  <a:pos x="587" y="65"/>
                </a:cxn>
                <a:cxn ang="0">
                  <a:pos x="627" y="106"/>
                </a:cxn>
                <a:cxn ang="0">
                  <a:pos x="659" y="156"/>
                </a:cxn>
                <a:cxn ang="0">
                  <a:pos x="678" y="213"/>
                </a:cxn>
                <a:cxn ang="0">
                  <a:pos x="684" y="278"/>
                </a:cxn>
                <a:cxn ang="0">
                  <a:pos x="678" y="336"/>
                </a:cxn>
                <a:cxn ang="0">
                  <a:pos x="665" y="384"/>
                </a:cxn>
                <a:cxn ang="0">
                  <a:pos x="644" y="422"/>
                </a:cxn>
                <a:cxn ang="0">
                  <a:pos x="621" y="450"/>
                </a:cxn>
                <a:cxn ang="0">
                  <a:pos x="595" y="473"/>
                </a:cxn>
                <a:cxn ang="0">
                  <a:pos x="570" y="488"/>
                </a:cxn>
                <a:cxn ang="0">
                  <a:pos x="532" y="508"/>
                </a:cxn>
                <a:cxn ang="0">
                  <a:pos x="502" y="528"/>
                </a:cxn>
                <a:cxn ang="0">
                  <a:pos x="500" y="557"/>
                </a:cxn>
                <a:cxn ang="0">
                  <a:pos x="504" y="591"/>
                </a:cxn>
                <a:cxn ang="0">
                  <a:pos x="507" y="635"/>
                </a:cxn>
                <a:cxn ang="0">
                  <a:pos x="511" y="690"/>
                </a:cxn>
                <a:cxn ang="0">
                  <a:pos x="515" y="747"/>
                </a:cxn>
                <a:cxn ang="0">
                  <a:pos x="517" y="808"/>
                </a:cxn>
                <a:cxn ang="0">
                  <a:pos x="517" y="867"/>
                </a:cxn>
                <a:cxn ang="0">
                  <a:pos x="515" y="922"/>
                </a:cxn>
                <a:cxn ang="0">
                  <a:pos x="509" y="966"/>
                </a:cxn>
                <a:cxn ang="0">
                  <a:pos x="502" y="1002"/>
                </a:cxn>
                <a:cxn ang="0">
                  <a:pos x="471" y="1026"/>
                </a:cxn>
                <a:cxn ang="0">
                  <a:pos x="435" y="1032"/>
                </a:cxn>
                <a:cxn ang="0">
                  <a:pos x="388" y="1034"/>
                </a:cxn>
                <a:cxn ang="0">
                  <a:pos x="331" y="1030"/>
                </a:cxn>
                <a:cxn ang="0">
                  <a:pos x="270" y="1021"/>
                </a:cxn>
                <a:cxn ang="0">
                  <a:pos x="207" y="1009"/>
                </a:cxn>
                <a:cxn ang="0">
                  <a:pos x="146" y="994"/>
                </a:cxn>
                <a:cxn ang="0">
                  <a:pos x="91" y="977"/>
                </a:cxn>
                <a:cxn ang="0">
                  <a:pos x="47" y="958"/>
                </a:cxn>
                <a:cxn ang="0">
                  <a:pos x="15" y="937"/>
                </a:cxn>
              </a:cxnLst>
              <a:rect l="0" t="0" r="r" b="b"/>
              <a:pathLst>
                <a:path w="686" h="1034">
                  <a:moveTo>
                    <a:pt x="4" y="922"/>
                  </a:moveTo>
                  <a:lnTo>
                    <a:pt x="0" y="916"/>
                  </a:lnTo>
                  <a:lnTo>
                    <a:pt x="0" y="914"/>
                  </a:lnTo>
                  <a:lnTo>
                    <a:pt x="0" y="909"/>
                  </a:lnTo>
                  <a:lnTo>
                    <a:pt x="0" y="903"/>
                  </a:lnTo>
                  <a:lnTo>
                    <a:pt x="0" y="897"/>
                  </a:lnTo>
                  <a:lnTo>
                    <a:pt x="0" y="891"/>
                  </a:lnTo>
                  <a:lnTo>
                    <a:pt x="0" y="886"/>
                  </a:lnTo>
                  <a:lnTo>
                    <a:pt x="2" y="880"/>
                  </a:lnTo>
                  <a:lnTo>
                    <a:pt x="2" y="872"/>
                  </a:lnTo>
                  <a:lnTo>
                    <a:pt x="4" y="867"/>
                  </a:lnTo>
                  <a:lnTo>
                    <a:pt x="5" y="859"/>
                  </a:lnTo>
                  <a:lnTo>
                    <a:pt x="7" y="853"/>
                  </a:lnTo>
                  <a:lnTo>
                    <a:pt x="11" y="846"/>
                  </a:lnTo>
                  <a:lnTo>
                    <a:pt x="13" y="840"/>
                  </a:lnTo>
                  <a:lnTo>
                    <a:pt x="15" y="831"/>
                  </a:lnTo>
                  <a:lnTo>
                    <a:pt x="21" y="823"/>
                  </a:lnTo>
                  <a:lnTo>
                    <a:pt x="23" y="815"/>
                  </a:lnTo>
                  <a:lnTo>
                    <a:pt x="26" y="806"/>
                  </a:lnTo>
                  <a:lnTo>
                    <a:pt x="30" y="798"/>
                  </a:lnTo>
                  <a:lnTo>
                    <a:pt x="34" y="791"/>
                  </a:lnTo>
                  <a:lnTo>
                    <a:pt x="38" y="781"/>
                  </a:lnTo>
                  <a:lnTo>
                    <a:pt x="42" y="772"/>
                  </a:lnTo>
                  <a:lnTo>
                    <a:pt x="47" y="764"/>
                  </a:lnTo>
                  <a:lnTo>
                    <a:pt x="51" y="755"/>
                  </a:lnTo>
                  <a:lnTo>
                    <a:pt x="57" y="745"/>
                  </a:lnTo>
                  <a:lnTo>
                    <a:pt x="61" y="736"/>
                  </a:lnTo>
                  <a:lnTo>
                    <a:pt x="64" y="728"/>
                  </a:lnTo>
                  <a:lnTo>
                    <a:pt x="70" y="718"/>
                  </a:lnTo>
                  <a:lnTo>
                    <a:pt x="74" y="709"/>
                  </a:lnTo>
                  <a:lnTo>
                    <a:pt x="80" y="701"/>
                  </a:lnTo>
                  <a:lnTo>
                    <a:pt x="83" y="692"/>
                  </a:lnTo>
                  <a:lnTo>
                    <a:pt x="89" y="682"/>
                  </a:lnTo>
                  <a:lnTo>
                    <a:pt x="95" y="673"/>
                  </a:lnTo>
                  <a:lnTo>
                    <a:pt x="99" y="663"/>
                  </a:lnTo>
                  <a:lnTo>
                    <a:pt x="104" y="654"/>
                  </a:lnTo>
                  <a:lnTo>
                    <a:pt x="110" y="646"/>
                  </a:lnTo>
                  <a:lnTo>
                    <a:pt x="114" y="637"/>
                  </a:lnTo>
                  <a:lnTo>
                    <a:pt x="120" y="627"/>
                  </a:lnTo>
                  <a:lnTo>
                    <a:pt x="123" y="620"/>
                  </a:lnTo>
                  <a:lnTo>
                    <a:pt x="129" y="612"/>
                  </a:lnTo>
                  <a:lnTo>
                    <a:pt x="133" y="601"/>
                  </a:lnTo>
                  <a:lnTo>
                    <a:pt x="139" y="593"/>
                  </a:lnTo>
                  <a:lnTo>
                    <a:pt x="142" y="584"/>
                  </a:lnTo>
                  <a:lnTo>
                    <a:pt x="148" y="578"/>
                  </a:lnTo>
                  <a:lnTo>
                    <a:pt x="152" y="570"/>
                  </a:lnTo>
                  <a:lnTo>
                    <a:pt x="156" y="563"/>
                  </a:lnTo>
                  <a:lnTo>
                    <a:pt x="159" y="555"/>
                  </a:lnTo>
                  <a:lnTo>
                    <a:pt x="165" y="549"/>
                  </a:lnTo>
                  <a:lnTo>
                    <a:pt x="167" y="542"/>
                  </a:lnTo>
                  <a:lnTo>
                    <a:pt x="171" y="534"/>
                  </a:lnTo>
                  <a:lnTo>
                    <a:pt x="175" y="527"/>
                  </a:lnTo>
                  <a:lnTo>
                    <a:pt x="177" y="521"/>
                  </a:lnTo>
                  <a:lnTo>
                    <a:pt x="180" y="515"/>
                  </a:lnTo>
                  <a:lnTo>
                    <a:pt x="184" y="511"/>
                  </a:lnTo>
                  <a:lnTo>
                    <a:pt x="186" y="506"/>
                  </a:lnTo>
                  <a:lnTo>
                    <a:pt x="190" y="502"/>
                  </a:lnTo>
                  <a:lnTo>
                    <a:pt x="192" y="496"/>
                  </a:lnTo>
                  <a:lnTo>
                    <a:pt x="192" y="492"/>
                  </a:lnTo>
                  <a:lnTo>
                    <a:pt x="194" y="487"/>
                  </a:lnTo>
                  <a:lnTo>
                    <a:pt x="196" y="485"/>
                  </a:lnTo>
                  <a:lnTo>
                    <a:pt x="196" y="479"/>
                  </a:lnTo>
                  <a:lnTo>
                    <a:pt x="197" y="475"/>
                  </a:lnTo>
                  <a:lnTo>
                    <a:pt x="194" y="471"/>
                  </a:lnTo>
                  <a:lnTo>
                    <a:pt x="192" y="466"/>
                  </a:lnTo>
                  <a:lnTo>
                    <a:pt x="192" y="460"/>
                  </a:lnTo>
                  <a:lnTo>
                    <a:pt x="188" y="454"/>
                  </a:lnTo>
                  <a:lnTo>
                    <a:pt x="184" y="445"/>
                  </a:lnTo>
                  <a:lnTo>
                    <a:pt x="180" y="437"/>
                  </a:lnTo>
                  <a:lnTo>
                    <a:pt x="177" y="431"/>
                  </a:lnTo>
                  <a:lnTo>
                    <a:pt x="177" y="428"/>
                  </a:lnTo>
                  <a:lnTo>
                    <a:pt x="175" y="422"/>
                  </a:lnTo>
                  <a:lnTo>
                    <a:pt x="173" y="418"/>
                  </a:lnTo>
                  <a:lnTo>
                    <a:pt x="169" y="412"/>
                  </a:lnTo>
                  <a:lnTo>
                    <a:pt x="167" y="407"/>
                  </a:lnTo>
                  <a:lnTo>
                    <a:pt x="165" y="401"/>
                  </a:lnTo>
                  <a:lnTo>
                    <a:pt x="161" y="397"/>
                  </a:lnTo>
                  <a:lnTo>
                    <a:pt x="159" y="390"/>
                  </a:lnTo>
                  <a:lnTo>
                    <a:pt x="158" y="382"/>
                  </a:lnTo>
                  <a:lnTo>
                    <a:pt x="156" y="376"/>
                  </a:lnTo>
                  <a:lnTo>
                    <a:pt x="154" y="373"/>
                  </a:lnTo>
                  <a:lnTo>
                    <a:pt x="152" y="365"/>
                  </a:lnTo>
                  <a:lnTo>
                    <a:pt x="148" y="359"/>
                  </a:lnTo>
                  <a:lnTo>
                    <a:pt x="146" y="352"/>
                  </a:lnTo>
                  <a:lnTo>
                    <a:pt x="144" y="346"/>
                  </a:lnTo>
                  <a:lnTo>
                    <a:pt x="142" y="338"/>
                  </a:lnTo>
                  <a:lnTo>
                    <a:pt x="140" y="331"/>
                  </a:lnTo>
                  <a:lnTo>
                    <a:pt x="139" y="325"/>
                  </a:lnTo>
                  <a:lnTo>
                    <a:pt x="139" y="319"/>
                  </a:lnTo>
                  <a:lnTo>
                    <a:pt x="137" y="310"/>
                  </a:lnTo>
                  <a:lnTo>
                    <a:pt x="137" y="302"/>
                  </a:lnTo>
                  <a:lnTo>
                    <a:pt x="135" y="295"/>
                  </a:lnTo>
                  <a:lnTo>
                    <a:pt x="133" y="287"/>
                  </a:lnTo>
                  <a:lnTo>
                    <a:pt x="133" y="279"/>
                  </a:lnTo>
                  <a:lnTo>
                    <a:pt x="131" y="272"/>
                  </a:lnTo>
                  <a:lnTo>
                    <a:pt x="131" y="264"/>
                  </a:lnTo>
                  <a:lnTo>
                    <a:pt x="131" y="257"/>
                  </a:lnTo>
                  <a:lnTo>
                    <a:pt x="131" y="249"/>
                  </a:lnTo>
                  <a:lnTo>
                    <a:pt x="131" y="241"/>
                  </a:lnTo>
                  <a:lnTo>
                    <a:pt x="131" y="232"/>
                  </a:lnTo>
                  <a:lnTo>
                    <a:pt x="133" y="226"/>
                  </a:lnTo>
                  <a:lnTo>
                    <a:pt x="133" y="217"/>
                  </a:lnTo>
                  <a:lnTo>
                    <a:pt x="135" y="209"/>
                  </a:lnTo>
                  <a:lnTo>
                    <a:pt x="137" y="201"/>
                  </a:lnTo>
                  <a:lnTo>
                    <a:pt x="139" y="194"/>
                  </a:lnTo>
                  <a:lnTo>
                    <a:pt x="140" y="186"/>
                  </a:lnTo>
                  <a:lnTo>
                    <a:pt x="142" y="179"/>
                  </a:lnTo>
                  <a:lnTo>
                    <a:pt x="144" y="169"/>
                  </a:lnTo>
                  <a:lnTo>
                    <a:pt x="148" y="162"/>
                  </a:lnTo>
                  <a:lnTo>
                    <a:pt x="152" y="154"/>
                  </a:lnTo>
                  <a:lnTo>
                    <a:pt x="156" y="146"/>
                  </a:lnTo>
                  <a:lnTo>
                    <a:pt x="159" y="139"/>
                  </a:lnTo>
                  <a:lnTo>
                    <a:pt x="165" y="131"/>
                  </a:lnTo>
                  <a:lnTo>
                    <a:pt x="169" y="124"/>
                  </a:lnTo>
                  <a:lnTo>
                    <a:pt x="175" y="116"/>
                  </a:lnTo>
                  <a:lnTo>
                    <a:pt x="178" y="108"/>
                  </a:lnTo>
                  <a:lnTo>
                    <a:pt x="186" y="101"/>
                  </a:lnTo>
                  <a:lnTo>
                    <a:pt x="192" y="93"/>
                  </a:lnTo>
                  <a:lnTo>
                    <a:pt x="201" y="86"/>
                  </a:lnTo>
                  <a:lnTo>
                    <a:pt x="207" y="78"/>
                  </a:lnTo>
                  <a:lnTo>
                    <a:pt x="216" y="72"/>
                  </a:lnTo>
                  <a:lnTo>
                    <a:pt x="222" y="63"/>
                  </a:lnTo>
                  <a:lnTo>
                    <a:pt x="232" y="57"/>
                  </a:lnTo>
                  <a:lnTo>
                    <a:pt x="239" y="51"/>
                  </a:lnTo>
                  <a:lnTo>
                    <a:pt x="249" y="46"/>
                  </a:lnTo>
                  <a:lnTo>
                    <a:pt x="256" y="38"/>
                  </a:lnTo>
                  <a:lnTo>
                    <a:pt x="266" y="34"/>
                  </a:lnTo>
                  <a:lnTo>
                    <a:pt x="275" y="29"/>
                  </a:lnTo>
                  <a:lnTo>
                    <a:pt x="285" y="25"/>
                  </a:lnTo>
                  <a:lnTo>
                    <a:pt x="293" y="21"/>
                  </a:lnTo>
                  <a:lnTo>
                    <a:pt x="302" y="17"/>
                  </a:lnTo>
                  <a:lnTo>
                    <a:pt x="312" y="13"/>
                  </a:lnTo>
                  <a:lnTo>
                    <a:pt x="321" y="10"/>
                  </a:lnTo>
                  <a:lnTo>
                    <a:pt x="331" y="8"/>
                  </a:lnTo>
                  <a:lnTo>
                    <a:pt x="342" y="6"/>
                  </a:lnTo>
                  <a:lnTo>
                    <a:pt x="351" y="4"/>
                  </a:lnTo>
                  <a:lnTo>
                    <a:pt x="361" y="4"/>
                  </a:lnTo>
                  <a:lnTo>
                    <a:pt x="370" y="0"/>
                  </a:lnTo>
                  <a:lnTo>
                    <a:pt x="380" y="0"/>
                  </a:lnTo>
                  <a:lnTo>
                    <a:pt x="389" y="0"/>
                  </a:lnTo>
                  <a:lnTo>
                    <a:pt x="401" y="0"/>
                  </a:lnTo>
                  <a:lnTo>
                    <a:pt x="408" y="0"/>
                  </a:lnTo>
                  <a:lnTo>
                    <a:pt x="418" y="0"/>
                  </a:lnTo>
                  <a:lnTo>
                    <a:pt x="427" y="0"/>
                  </a:lnTo>
                  <a:lnTo>
                    <a:pt x="437" y="2"/>
                  </a:lnTo>
                  <a:lnTo>
                    <a:pt x="446" y="2"/>
                  </a:lnTo>
                  <a:lnTo>
                    <a:pt x="456" y="4"/>
                  </a:lnTo>
                  <a:lnTo>
                    <a:pt x="465" y="6"/>
                  </a:lnTo>
                  <a:lnTo>
                    <a:pt x="475" y="10"/>
                  </a:lnTo>
                  <a:lnTo>
                    <a:pt x="485" y="11"/>
                  </a:lnTo>
                  <a:lnTo>
                    <a:pt x="494" y="13"/>
                  </a:lnTo>
                  <a:lnTo>
                    <a:pt x="504" y="17"/>
                  </a:lnTo>
                  <a:lnTo>
                    <a:pt x="513" y="21"/>
                  </a:lnTo>
                  <a:lnTo>
                    <a:pt x="521" y="25"/>
                  </a:lnTo>
                  <a:lnTo>
                    <a:pt x="530" y="29"/>
                  </a:lnTo>
                  <a:lnTo>
                    <a:pt x="538" y="34"/>
                  </a:lnTo>
                  <a:lnTo>
                    <a:pt x="547" y="38"/>
                  </a:lnTo>
                  <a:lnTo>
                    <a:pt x="555" y="44"/>
                  </a:lnTo>
                  <a:lnTo>
                    <a:pt x="562" y="48"/>
                  </a:lnTo>
                  <a:lnTo>
                    <a:pt x="570" y="53"/>
                  </a:lnTo>
                  <a:lnTo>
                    <a:pt x="580" y="59"/>
                  </a:lnTo>
                  <a:lnTo>
                    <a:pt x="587" y="65"/>
                  </a:lnTo>
                  <a:lnTo>
                    <a:pt x="595" y="70"/>
                  </a:lnTo>
                  <a:lnTo>
                    <a:pt x="600" y="78"/>
                  </a:lnTo>
                  <a:lnTo>
                    <a:pt x="608" y="84"/>
                  </a:lnTo>
                  <a:lnTo>
                    <a:pt x="614" y="91"/>
                  </a:lnTo>
                  <a:lnTo>
                    <a:pt x="621" y="99"/>
                  </a:lnTo>
                  <a:lnTo>
                    <a:pt x="627" y="106"/>
                  </a:lnTo>
                  <a:lnTo>
                    <a:pt x="635" y="114"/>
                  </a:lnTo>
                  <a:lnTo>
                    <a:pt x="640" y="122"/>
                  </a:lnTo>
                  <a:lnTo>
                    <a:pt x="644" y="129"/>
                  </a:lnTo>
                  <a:lnTo>
                    <a:pt x="650" y="137"/>
                  </a:lnTo>
                  <a:lnTo>
                    <a:pt x="654" y="146"/>
                  </a:lnTo>
                  <a:lnTo>
                    <a:pt x="659" y="156"/>
                  </a:lnTo>
                  <a:lnTo>
                    <a:pt x="663" y="165"/>
                  </a:lnTo>
                  <a:lnTo>
                    <a:pt x="667" y="175"/>
                  </a:lnTo>
                  <a:lnTo>
                    <a:pt x="671" y="184"/>
                  </a:lnTo>
                  <a:lnTo>
                    <a:pt x="673" y="194"/>
                  </a:lnTo>
                  <a:lnTo>
                    <a:pt x="676" y="203"/>
                  </a:lnTo>
                  <a:lnTo>
                    <a:pt x="678" y="213"/>
                  </a:lnTo>
                  <a:lnTo>
                    <a:pt x="680" y="224"/>
                  </a:lnTo>
                  <a:lnTo>
                    <a:pt x="682" y="234"/>
                  </a:lnTo>
                  <a:lnTo>
                    <a:pt x="682" y="247"/>
                  </a:lnTo>
                  <a:lnTo>
                    <a:pt x="684" y="257"/>
                  </a:lnTo>
                  <a:lnTo>
                    <a:pt x="686" y="268"/>
                  </a:lnTo>
                  <a:lnTo>
                    <a:pt x="684" y="278"/>
                  </a:lnTo>
                  <a:lnTo>
                    <a:pt x="684" y="289"/>
                  </a:lnTo>
                  <a:lnTo>
                    <a:pt x="684" y="300"/>
                  </a:lnTo>
                  <a:lnTo>
                    <a:pt x="682" y="310"/>
                  </a:lnTo>
                  <a:lnTo>
                    <a:pt x="682" y="319"/>
                  </a:lnTo>
                  <a:lnTo>
                    <a:pt x="680" y="327"/>
                  </a:lnTo>
                  <a:lnTo>
                    <a:pt x="678" y="336"/>
                  </a:lnTo>
                  <a:lnTo>
                    <a:pt x="678" y="346"/>
                  </a:lnTo>
                  <a:lnTo>
                    <a:pt x="675" y="354"/>
                  </a:lnTo>
                  <a:lnTo>
                    <a:pt x="673" y="361"/>
                  </a:lnTo>
                  <a:lnTo>
                    <a:pt x="671" y="369"/>
                  </a:lnTo>
                  <a:lnTo>
                    <a:pt x="669" y="376"/>
                  </a:lnTo>
                  <a:lnTo>
                    <a:pt x="665" y="384"/>
                  </a:lnTo>
                  <a:lnTo>
                    <a:pt x="661" y="390"/>
                  </a:lnTo>
                  <a:lnTo>
                    <a:pt x="659" y="399"/>
                  </a:lnTo>
                  <a:lnTo>
                    <a:pt x="657" y="405"/>
                  </a:lnTo>
                  <a:lnTo>
                    <a:pt x="652" y="411"/>
                  </a:lnTo>
                  <a:lnTo>
                    <a:pt x="650" y="416"/>
                  </a:lnTo>
                  <a:lnTo>
                    <a:pt x="644" y="422"/>
                  </a:lnTo>
                  <a:lnTo>
                    <a:pt x="642" y="428"/>
                  </a:lnTo>
                  <a:lnTo>
                    <a:pt x="638" y="431"/>
                  </a:lnTo>
                  <a:lnTo>
                    <a:pt x="635" y="437"/>
                  </a:lnTo>
                  <a:lnTo>
                    <a:pt x="631" y="441"/>
                  </a:lnTo>
                  <a:lnTo>
                    <a:pt x="627" y="447"/>
                  </a:lnTo>
                  <a:lnTo>
                    <a:pt x="621" y="450"/>
                  </a:lnTo>
                  <a:lnTo>
                    <a:pt x="618" y="454"/>
                  </a:lnTo>
                  <a:lnTo>
                    <a:pt x="612" y="458"/>
                  </a:lnTo>
                  <a:lnTo>
                    <a:pt x="608" y="462"/>
                  </a:lnTo>
                  <a:lnTo>
                    <a:pt x="604" y="466"/>
                  </a:lnTo>
                  <a:lnTo>
                    <a:pt x="600" y="469"/>
                  </a:lnTo>
                  <a:lnTo>
                    <a:pt x="595" y="473"/>
                  </a:lnTo>
                  <a:lnTo>
                    <a:pt x="591" y="477"/>
                  </a:lnTo>
                  <a:lnTo>
                    <a:pt x="587" y="479"/>
                  </a:lnTo>
                  <a:lnTo>
                    <a:pt x="581" y="481"/>
                  </a:lnTo>
                  <a:lnTo>
                    <a:pt x="578" y="483"/>
                  </a:lnTo>
                  <a:lnTo>
                    <a:pt x="574" y="487"/>
                  </a:lnTo>
                  <a:lnTo>
                    <a:pt x="570" y="488"/>
                  </a:lnTo>
                  <a:lnTo>
                    <a:pt x="564" y="492"/>
                  </a:lnTo>
                  <a:lnTo>
                    <a:pt x="561" y="494"/>
                  </a:lnTo>
                  <a:lnTo>
                    <a:pt x="557" y="496"/>
                  </a:lnTo>
                  <a:lnTo>
                    <a:pt x="547" y="500"/>
                  </a:lnTo>
                  <a:lnTo>
                    <a:pt x="540" y="504"/>
                  </a:lnTo>
                  <a:lnTo>
                    <a:pt x="532" y="508"/>
                  </a:lnTo>
                  <a:lnTo>
                    <a:pt x="526" y="511"/>
                  </a:lnTo>
                  <a:lnTo>
                    <a:pt x="519" y="513"/>
                  </a:lnTo>
                  <a:lnTo>
                    <a:pt x="515" y="519"/>
                  </a:lnTo>
                  <a:lnTo>
                    <a:pt x="509" y="521"/>
                  </a:lnTo>
                  <a:lnTo>
                    <a:pt x="505" y="525"/>
                  </a:lnTo>
                  <a:lnTo>
                    <a:pt x="502" y="528"/>
                  </a:lnTo>
                  <a:lnTo>
                    <a:pt x="500" y="532"/>
                  </a:lnTo>
                  <a:lnTo>
                    <a:pt x="498" y="536"/>
                  </a:lnTo>
                  <a:lnTo>
                    <a:pt x="500" y="542"/>
                  </a:lnTo>
                  <a:lnTo>
                    <a:pt x="500" y="546"/>
                  </a:lnTo>
                  <a:lnTo>
                    <a:pt x="500" y="553"/>
                  </a:lnTo>
                  <a:lnTo>
                    <a:pt x="500" y="557"/>
                  </a:lnTo>
                  <a:lnTo>
                    <a:pt x="500" y="561"/>
                  </a:lnTo>
                  <a:lnTo>
                    <a:pt x="502" y="566"/>
                  </a:lnTo>
                  <a:lnTo>
                    <a:pt x="502" y="572"/>
                  </a:lnTo>
                  <a:lnTo>
                    <a:pt x="502" y="576"/>
                  </a:lnTo>
                  <a:lnTo>
                    <a:pt x="504" y="584"/>
                  </a:lnTo>
                  <a:lnTo>
                    <a:pt x="504" y="591"/>
                  </a:lnTo>
                  <a:lnTo>
                    <a:pt x="505" y="597"/>
                  </a:lnTo>
                  <a:lnTo>
                    <a:pt x="505" y="604"/>
                  </a:lnTo>
                  <a:lnTo>
                    <a:pt x="505" y="612"/>
                  </a:lnTo>
                  <a:lnTo>
                    <a:pt x="505" y="620"/>
                  </a:lnTo>
                  <a:lnTo>
                    <a:pt x="507" y="629"/>
                  </a:lnTo>
                  <a:lnTo>
                    <a:pt x="507" y="635"/>
                  </a:lnTo>
                  <a:lnTo>
                    <a:pt x="507" y="644"/>
                  </a:lnTo>
                  <a:lnTo>
                    <a:pt x="509" y="652"/>
                  </a:lnTo>
                  <a:lnTo>
                    <a:pt x="509" y="661"/>
                  </a:lnTo>
                  <a:lnTo>
                    <a:pt x="509" y="671"/>
                  </a:lnTo>
                  <a:lnTo>
                    <a:pt x="511" y="680"/>
                  </a:lnTo>
                  <a:lnTo>
                    <a:pt x="511" y="690"/>
                  </a:lnTo>
                  <a:lnTo>
                    <a:pt x="513" y="699"/>
                  </a:lnTo>
                  <a:lnTo>
                    <a:pt x="513" y="709"/>
                  </a:lnTo>
                  <a:lnTo>
                    <a:pt x="513" y="718"/>
                  </a:lnTo>
                  <a:lnTo>
                    <a:pt x="513" y="728"/>
                  </a:lnTo>
                  <a:lnTo>
                    <a:pt x="515" y="737"/>
                  </a:lnTo>
                  <a:lnTo>
                    <a:pt x="515" y="747"/>
                  </a:lnTo>
                  <a:lnTo>
                    <a:pt x="515" y="758"/>
                  </a:lnTo>
                  <a:lnTo>
                    <a:pt x="517" y="768"/>
                  </a:lnTo>
                  <a:lnTo>
                    <a:pt x="517" y="779"/>
                  </a:lnTo>
                  <a:lnTo>
                    <a:pt x="517" y="789"/>
                  </a:lnTo>
                  <a:lnTo>
                    <a:pt x="517" y="798"/>
                  </a:lnTo>
                  <a:lnTo>
                    <a:pt x="517" y="808"/>
                  </a:lnTo>
                  <a:lnTo>
                    <a:pt x="517" y="817"/>
                  </a:lnTo>
                  <a:lnTo>
                    <a:pt x="517" y="827"/>
                  </a:lnTo>
                  <a:lnTo>
                    <a:pt x="517" y="838"/>
                  </a:lnTo>
                  <a:lnTo>
                    <a:pt x="517" y="848"/>
                  </a:lnTo>
                  <a:lnTo>
                    <a:pt x="517" y="857"/>
                  </a:lnTo>
                  <a:lnTo>
                    <a:pt x="517" y="867"/>
                  </a:lnTo>
                  <a:lnTo>
                    <a:pt x="517" y="876"/>
                  </a:lnTo>
                  <a:lnTo>
                    <a:pt x="517" y="886"/>
                  </a:lnTo>
                  <a:lnTo>
                    <a:pt x="517" y="893"/>
                  </a:lnTo>
                  <a:lnTo>
                    <a:pt x="517" y="903"/>
                  </a:lnTo>
                  <a:lnTo>
                    <a:pt x="517" y="914"/>
                  </a:lnTo>
                  <a:lnTo>
                    <a:pt x="515" y="922"/>
                  </a:lnTo>
                  <a:lnTo>
                    <a:pt x="515" y="929"/>
                  </a:lnTo>
                  <a:lnTo>
                    <a:pt x="513" y="937"/>
                  </a:lnTo>
                  <a:lnTo>
                    <a:pt x="513" y="945"/>
                  </a:lnTo>
                  <a:lnTo>
                    <a:pt x="513" y="952"/>
                  </a:lnTo>
                  <a:lnTo>
                    <a:pt x="511" y="960"/>
                  </a:lnTo>
                  <a:lnTo>
                    <a:pt x="509" y="966"/>
                  </a:lnTo>
                  <a:lnTo>
                    <a:pt x="509" y="973"/>
                  </a:lnTo>
                  <a:lnTo>
                    <a:pt x="507" y="979"/>
                  </a:lnTo>
                  <a:lnTo>
                    <a:pt x="507" y="986"/>
                  </a:lnTo>
                  <a:lnTo>
                    <a:pt x="505" y="990"/>
                  </a:lnTo>
                  <a:lnTo>
                    <a:pt x="504" y="996"/>
                  </a:lnTo>
                  <a:lnTo>
                    <a:pt x="502" y="1002"/>
                  </a:lnTo>
                  <a:lnTo>
                    <a:pt x="500" y="1005"/>
                  </a:lnTo>
                  <a:lnTo>
                    <a:pt x="496" y="1013"/>
                  </a:lnTo>
                  <a:lnTo>
                    <a:pt x="490" y="1019"/>
                  </a:lnTo>
                  <a:lnTo>
                    <a:pt x="485" y="1021"/>
                  </a:lnTo>
                  <a:lnTo>
                    <a:pt x="477" y="1026"/>
                  </a:lnTo>
                  <a:lnTo>
                    <a:pt x="471" y="1026"/>
                  </a:lnTo>
                  <a:lnTo>
                    <a:pt x="465" y="1028"/>
                  </a:lnTo>
                  <a:lnTo>
                    <a:pt x="462" y="1030"/>
                  </a:lnTo>
                  <a:lnTo>
                    <a:pt x="456" y="1032"/>
                  </a:lnTo>
                  <a:lnTo>
                    <a:pt x="448" y="1032"/>
                  </a:lnTo>
                  <a:lnTo>
                    <a:pt x="443" y="1032"/>
                  </a:lnTo>
                  <a:lnTo>
                    <a:pt x="435" y="1032"/>
                  </a:lnTo>
                  <a:lnTo>
                    <a:pt x="427" y="1034"/>
                  </a:lnTo>
                  <a:lnTo>
                    <a:pt x="420" y="1034"/>
                  </a:lnTo>
                  <a:lnTo>
                    <a:pt x="412" y="1034"/>
                  </a:lnTo>
                  <a:lnTo>
                    <a:pt x="405" y="1034"/>
                  </a:lnTo>
                  <a:lnTo>
                    <a:pt x="397" y="1034"/>
                  </a:lnTo>
                  <a:lnTo>
                    <a:pt x="388" y="1034"/>
                  </a:lnTo>
                  <a:lnTo>
                    <a:pt x="378" y="1032"/>
                  </a:lnTo>
                  <a:lnTo>
                    <a:pt x="369" y="1032"/>
                  </a:lnTo>
                  <a:lnTo>
                    <a:pt x="361" y="1032"/>
                  </a:lnTo>
                  <a:lnTo>
                    <a:pt x="350" y="1032"/>
                  </a:lnTo>
                  <a:lnTo>
                    <a:pt x="340" y="1030"/>
                  </a:lnTo>
                  <a:lnTo>
                    <a:pt x="331" y="1030"/>
                  </a:lnTo>
                  <a:lnTo>
                    <a:pt x="321" y="1028"/>
                  </a:lnTo>
                  <a:lnTo>
                    <a:pt x="310" y="1026"/>
                  </a:lnTo>
                  <a:lnTo>
                    <a:pt x="300" y="1026"/>
                  </a:lnTo>
                  <a:lnTo>
                    <a:pt x="291" y="1025"/>
                  </a:lnTo>
                  <a:lnTo>
                    <a:pt x="281" y="1023"/>
                  </a:lnTo>
                  <a:lnTo>
                    <a:pt x="270" y="1021"/>
                  </a:lnTo>
                  <a:lnTo>
                    <a:pt x="260" y="1021"/>
                  </a:lnTo>
                  <a:lnTo>
                    <a:pt x="249" y="1017"/>
                  </a:lnTo>
                  <a:lnTo>
                    <a:pt x="239" y="1017"/>
                  </a:lnTo>
                  <a:lnTo>
                    <a:pt x="228" y="1015"/>
                  </a:lnTo>
                  <a:lnTo>
                    <a:pt x="218" y="1013"/>
                  </a:lnTo>
                  <a:lnTo>
                    <a:pt x="207" y="1009"/>
                  </a:lnTo>
                  <a:lnTo>
                    <a:pt x="197" y="1007"/>
                  </a:lnTo>
                  <a:lnTo>
                    <a:pt x="186" y="1005"/>
                  </a:lnTo>
                  <a:lnTo>
                    <a:pt x="177" y="1004"/>
                  </a:lnTo>
                  <a:lnTo>
                    <a:pt x="165" y="1002"/>
                  </a:lnTo>
                  <a:lnTo>
                    <a:pt x="156" y="998"/>
                  </a:lnTo>
                  <a:lnTo>
                    <a:pt x="146" y="994"/>
                  </a:lnTo>
                  <a:lnTo>
                    <a:pt x="137" y="992"/>
                  </a:lnTo>
                  <a:lnTo>
                    <a:pt x="129" y="988"/>
                  </a:lnTo>
                  <a:lnTo>
                    <a:pt x="120" y="986"/>
                  </a:lnTo>
                  <a:lnTo>
                    <a:pt x="110" y="985"/>
                  </a:lnTo>
                  <a:lnTo>
                    <a:pt x="101" y="981"/>
                  </a:lnTo>
                  <a:lnTo>
                    <a:pt x="91" y="977"/>
                  </a:lnTo>
                  <a:lnTo>
                    <a:pt x="83" y="977"/>
                  </a:lnTo>
                  <a:lnTo>
                    <a:pt x="76" y="971"/>
                  </a:lnTo>
                  <a:lnTo>
                    <a:pt x="68" y="967"/>
                  </a:lnTo>
                  <a:lnTo>
                    <a:pt x="61" y="966"/>
                  </a:lnTo>
                  <a:lnTo>
                    <a:pt x="55" y="962"/>
                  </a:lnTo>
                  <a:lnTo>
                    <a:pt x="47" y="958"/>
                  </a:lnTo>
                  <a:lnTo>
                    <a:pt x="42" y="954"/>
                  </a:lnTo>
                  <a:lnTo>
                    <a:pt x="36" y="952"/>
                  </a:lnTo>
                  <a:lnTo>
                    <a:pt x="30" y="948"/>
                  </a:lnTo>
                  <a:lnTo>
                    <a:pt x="24" y="945"/>
                  </a:lnTo>
                  <a:lnTo>
                    <a:pt x="21" y="941"/>
                  </a:lnTo>
                  <a:lnTo>
                    <a:pt x="15" y="937"/>
                  </a:lnTo>
                  <a:lnTo>
                    <a:pt x="11" y="935"/>
                  </a:lnTo>
                  <a:lnTo>
                    <a:pt x="5" y="928"/>
                  </a:lnTo>
                  <a:lnTo>
                    <a:pt x="4" y="922"/>
                  </a:lnTo>
                  <a:lnTo>
                    <a:pt x="4" y="922"/>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grpSp>
      <p:grpSp>
        <p:nvGrpSpPr>
          <p:cNvPr id="6" name="Group 211"/>
          <p:cNvGrpSpPr>
            <a:grpSpLocks/>
          </p:cNvGrpSpPr>
          <p:nvPr/>
        </p:nvGrpSpPr>
        <p:grpSpPr bwMode="auto">
          <a:xfrm>
            <a:off x="2190750" y="2274738"/>
            <a:ext cx="361950" cy="735012"/>
            <a:chOff x="1872" y="4320"/>
            <a:chExt cx="1265" cy="2738"/>
          </a:xfrm>
        </p:grpSpPr>
        <p:grpSp>
          <p:nvGrpSpPr>
            <p:cNvPr id="7" name="Group 212"/>
            <p:cNvGrpSpPr>
              <a:grpSpLocks/>
            </p:cNvGrpSpPr>
            <p:nvPr/>
          </p:nvGrpSpPr>
          <p:grpSpPr bwMode="auto">
            <a:xfrm>
              <a:off x="1872" y="4656"/>
              <a:ext cx="1152" cy="2402"/>
              <a:chOff x="6240" y="14544"/>
              <a:chExt cx="1152" cy="2402"/>
            </a:xfrm>
          </p:grpSpPr>
          <p:sp>
            <p:nvSpPr>
              <p:cNvPr id="264405" name="Freeform 213"/>
              <p:cNvSpPr>
                <a:spLocks/>
              </p:cNvSpPr>
              <p:nvPr/>
            </p:nvSpPr>
            <p:spPr bwMode="auto">
              <a:xfrm>
                <a:off x="6528" y="14544"/>
                <a:ext cx="460" cy="540"/>
              </a:xfrm>
              <a:custGeom>
                <a:avLst/>
                <a:gdLst/>
                <a:ahLst/>
                <a:cxnLst>
                  <a:cxn ang="0">
                    <a:pos x="303" y="150"/>
                  </a:cxn>
                  <a:cxn ang="0">
                    <a:pos x="296" y="78"/>
                  </a:cxn>
                  <a:cxn ang="0">
                    <a:pos x="278" y="30"/>
                  </a:cxn>
                  <a:cxn ang="0">
                    <a:pos x="259" y="13"/>
                  </a:cxn>
                  <a:cxn ang="0">
                    <a:pos x="229" y="4"/>
                  </a:cxn>
                  <a:cxn ang="0">
                    <a:pos x="194" y="0"/>
                  </a:cxn>
                  <a:cxn ang="0">
                    <a:pos x="146" y="11"/>
                  </a:cxn>
                  <a:cxn ang="0">
                    <a:pos x="112" y="30"/>
                  </a:cxn>
                  <a:cxn ang="0">
                    <a:pos x="74" y="69"/>
                  </a:cxn>
                  <a:cxn ang="0">
                    <a:pos x="44" y="111"/>
                  </a:cxn>
                  <a:cxn ang="0">
                    <a:pos x="16" y="177"/>
                  </a:cxn>
                  <a:cxn ang="0">
                    <a:pos x="3" y="226"/>
                  </a:cxn>
                  <a:cxn ang="0">
                    <a:pos x="0" y="280"/>
                  </a:cxn>
                  <a:cxn ang="0">
                    <a:pos x="3" y="339"/>
                  </a:cxn>
                  <a:cxn ang="0">
                    <a:pos x="16" y="376"/>
                  </a:cxn>
                  <a:cxn ang="0">
                    <a:pos x="35" y="402"/>
                  </a:cxn>
                  <a:cxn ang="0">
                    <a:pos x="68" y="420"/>
                  </a:cxn>
                  <a:cxn ang="0">
                    <a:pos x="104" y="423"/>
                  </a:cxn>
                  <a:cxn ang="0">
                    <a:pos x="151" y="416"/>
                  </a:cxn>
                  <a:cxn ang="0">
                    <a:pos x="190" y="398"/>
                  </a:cxn>
                  <a:cxn ang="0">
                    <a:pos x="225" y="363"/>
                  </a:cxn>
                  <a:cxn ang="0">
                    <a:pos x="259" y="319"/>
                  </a:cxn>
                  <a:cxn ang="0">
                    <a:pos x="276" y="265"/>
                  </a:cxn>
                  <a:cxn ang="0">
                    <a:pos x="287" y="221"/>
                  </a:cxn>
                  <a:cxn ang="0">
                    <a:pos x="373" y="185"/>
                  </a:cxn>
                  <a:cxn ang="0">
                    <a:pos x="435" y="164"/>
                  </a:cxn>
                  <a:cxn ang="0">
                    <a:pos x="468" y="159"/>
                  </a:cxn>
                  <a:cxn ang="0">
                    <a:pos x="482" y="138"/>
                  </a:cxn>
                  <a:cxn ang="0">
                    <a:pos x="481" y="111"/>
                  </a:cxn>
                  <a:cxn ang="0">
                    <a:pos x="460" y="90"/>
                  </a:cxn>
                  <a:cxn ang="0">
                    <a:pos x="430" y="90"/>
                  </a:cxn>
                  <a:cxn ang="0">
                    <a:pos x="386" y="108"/>
                  </a:cxn>
                  <a:cxn ang="0">
                    <a:pos x="343" y="138"/>
                  </a:cxn>
                  <a:cxn ang="0">
                    <a:pos x="303" y="150"/>
                  </a:cxn>
                </a:cxnLst>
                <a:rect l="0" t="0" r="r" b="b"/>
                <a:pathLst>
                  <a:path w="482" h="423">
                    <a:moveTo>
                      <a:pt x="303" y="150"/>
                    </a:moveTo>
                    <a:lnTo>
                      <a:pt x="296" y="78"/>
                    </a:lnTo>
                    <a:lnTo>
                      <a:pt x="278" y="30"/>
                    </a:lnTo>
                    <a:lnTo>
                      <a:pt x="259" y="13"/>
                    </a:lnTo>
                    <a:lnTo>
                      <a:pt x="229" y="4"/>
                    </a:lnTo>
                    <a:lnTo>
                      <a:pt x="194" y="0"/>
                    </a:lnTo>
                    <a:lnTo>
                      <a:pt x="146" y="11"/>
                    </a:lnTo>
                    <a:lnTo>
                      <a:pt x="112" y="30"/>
                    </a:lnTo>
                    <a:lnTo>
                      <a:pt x="74" y="69"/>
                    </a:lnTo>
                    <a:lnTo>
                      <a:pt x="44" y="111"/>
                    </a:lnTo>
                    <a:lnTo>
                      <a:pt x="16" y="177"/>
                    </a:lnTo>
                    <a:lnTo>
                      <a:pt x="3" y="226"/>
                    </a:lnTo>
                    <a:lnTo>
                      <a:pt x="0" y="280"/>
                    </a:lnTo>
                    <a:lnTo>
                      <a:pt x="3" y="339"/>
                    </a:lnTo>
                    <a:lnTo>
                      <a:pt x="16" y="376"/>
                    </a:lnTo>
                    <a:lnTo>
                      <a:pt x="35" y="402"/>
                    </a:lnTo>
                    <a:lnTo>
                      <a:pt x="68" y="420"/>
                    </a:lnTo>
                    <a:lnTo>
                      <a:pt x="104" y="423"/>
                    </a:lnTo>
                    <a:lnTo>
                      <a:pt x="151" y="416"/>
                    </a:lnTo>
                    <a:lnTo>
                      <a:pt x="190" y="398"/>
                    </a:lnTo>
                    <a:lnTo>
                      <a:pt x="225" y="363"/>
                    </a:lnTo>
                    <a:lnTo>
                      <a:pt x="259" y="319"/>
                    </a:lnTo>
                    <a:lnTo>
                      <a:pt x="276" y="265"/>
                    </a:lnTo>
                    <a:lnTo>
                      <a:pt x="287" y="221"/>
                    </a:lnTo>
                    <a:lnTo>
                      <a:pt x="373" y="185"/>
                    </a:lnTo>
                    <a:lnTo>
                      <a:pt x="435" y="164"/>
                    </a:lnTo>
                    <a:lnTo>
                      <a:pt x="468" y="159"/>
                    </a:lnTo>
                    <a:lnTo>
                      <a:pt x="482" y="138"/>
                    </a:lnTo>
                    <a:lnTo>
                      <a:pt x="481" y="111"/>
                    </a:lnTo>
                    <a:lnTo>
                      <a:pt x="460" y="90"/>
                    </a:lnTo>
                    <a:lnTo>
                      <a:pt x="430" y="90"/>
                    </a:lnTo>
                    <a:lnTo>
                      <a:pt x="386" y="108"/>
                    </a:lnTo>
                    <a:lnTo>
                      <a:pt x="343" y="138"/>
                    </a:lnTo>
                    <a:lnTo>
                      <a:pt x="303" y="15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06" name="Freeform 214"/>
              <p:cNvSpPr>
                <a:spLocks/>
              </p:cNvSpPr>
              <p:nvPr/>
            </p:nvSpPr>
            <p:spPr bwMode="auto">
              <a:xfrm rot="-4522817">
                <a:off x="6878" y="14626"/>
                <a:ext cx="451" cy="576"/>
              </a:xfrm>
              <a:custGeom>
                <a:avLst/>
                <a:gdLst/>
                <a:ahLst/>
                <a:cxnLst>
                  <a:cxn ang="0">
                    <a:pos x="10" y="0"/>
                  </a:cxn>
                  <a:cxn ang="0">
                    <a:pos x="54" y="5"/>
                  </a:cxn>
                  <a:cxn ang="0">
                    <a:pos x="86" y="26"/>
                  </a:cxn>
                  <a:cxn ang="0">
                    <a:pos x="112" y="70"/>
                  </a:cxn>
                  <a:cxn ang="0">
                    <a:pos x="130" y="135"/>
                  </a:cxn>
                  <a:cxn ang="0">
                    <a:pos x="137" y="188"/>
                  </a:cxn>
                  <a:cxn ang="0">
                    <a:pos x="141" y="280"/>
                  </a:cxn>
                  <a:cxn ang="0">
                    <a:pos x="151" y="331"/>
                  </a:cxn>
                  <a:cxn ang="0">
                    <a:pos x="176" y="352"/>
                  </a:cxn>
                  <a:cxn ang="0">
                    <a:pos x="208" y="357"/>
                  </a:cxn>
                  <a:cxn ang="0">
                    <a:pos x="280" y="352"/>
                  </a:cxn>
                  <a:cxn ang="0">
                    <a:pos x="350" y="334"/>
                  </a:cxn>
                  <a:cxn ang="0">
                    <a:pos x="430" y="325"/>
                  </a:cxn>
                  <a:cxn ang="0">
                    <a:pos x="472" y="313"/>
                  </a:cxn>
                  <a:cxn ang="0">
                    <a:pos x="493" y="295"/>
                  </a:cxn>
                  <a:cxn ang="0">
                    <a:pos x="489" y="262"/>
                  </a:cxn>
                  <a:cxn ang="0">
                    <a:pos x="482" y="234"/>
                  </a:cxn>
                  <a:cxn ang="0">
                    <a:pos x="502" y="206"/>
                  </a:cxn>
                  <a:cxn ang="0">
                    <a:pos x="533" y="204"/>
                  </a:cxn>
                  <a:cxn ang="0">
                    <a:pos x="548" y="214"/>
                  </a:cxn>
                  <a:cxn ang="0">
                    <a:pos x="539" y="243"/>
                  </a:cxn>
                  <a:cxn ang="0">
                    <a:pos x="521" y="266"/>
                  </a:cxn>
                  <a:cxn ang="0">
                    <a:pos x="530" y="287"/>
                  </a:cxn>
                  <a:cxn ang="0">
                    <a:pos x="555" y="304"/>
                  </a:cxn>
                  <a:cxn ang="0">
                    <a:pos x="593" y="310"/>
                  </a:cxn>
                  <a:cxn ang="0">
                    <a:pos x="616" y="317"/>
                  </a:cxn>
                  <a:cxn ang="0">
                    <a:pos x="623" y="334"/>
                  </a:cxn>
                  <a:cxn ang="0">
                    <a:pos x="623" y="366"/>
                  </a:cxn>
                  <a:cxn ang="0">
                    <a:pos x="602" y="369"/>
                  </a:cxn>
                  <a:cxn ang="0">
                    <a:pos x="572" y="352"/>
                  </a:cxn>
                  <a:cxn ang="0">
                    <a:pos x="533" y="327"/>
                  </a:cxn>
                  <a:cxn ang="0">
                    <a:pos x="521" y="331"/>
                  </a:cxn>
                  <a:cxn ang="0">
                    <a:pos x="546" y="354"/>
                  </a:cxn>
                  <a:cxn ang="0">
                    <a:pos x="581" y="387"/>
                  </a:cxn>
                  <a:cxn ang="0">
                    <a:pos x="576" y="408"/>
                  </a:cxn>
                  <a:cxn ang="0">
                    <a:pos x="551" y="408"/>
                  </a:cxn>
                  <a:cxn ang="0">
                    <a:pos x="542" y="410"/>
                  </a:cxn>
                  <a:cxn ang="0">
                    <a:pos x="521" y="392"/>
                  </a:cxn>
                  <a:cxn ang="0">
                    <a:pos x="507" y="354"/>
                  </a:cxn>
                  <a:cxn ang="0">
                    <a:pos x="489" y="348"/>
                  </a:cxn>
                  <a:cxn ang="0">
                    <a:pos x="430" y="369"/>
                  </a:cxn>
                  <a:cxn ang="0">
                    <a:pos x="343" y="387"/>
                  </a:cxn>
                  <a:cxn ang="0">
                    <a:pos x="260" y="417"/>
                  </a:cxn>
                  <a:cxn ang="0">
                    <a:pos x="185" y="417"/>
                  </a:cxn>
                  <a:cxn ang="0">
                    <a:pos x="121" y="401"/>
                  </a:cxn>
                  <a:cxn ang="0">
                    <a:pos x="98" y="382"/>
                  </a:cxn>
                  <a:cxn ang="0">
                    <a:pos x="93" y="352"/>
                  </a:cxn>
                  <a:cxn ang="0">
                    <a:pos x="84" y="308"/>
                  </a:cxn>
                  <a:cxn ang="0">
                    <a:pos x="72" y="234"/>
                  </a:cxn>
                  <a:cxn ang="0">
                    <a:pos x="51" y="177"/>
                  </a:cxn>
                  <a:cxn ang="0">
                    <a:pos x="28" y="126"/>
                  </a:cxn>
                  <a:cxn ang="0">
                    <a:pos x="10" y="79"/>
                  </a:cxn>
                  <a:cxn ang="0">
                    <a:pos x="0" y="31"/>
                  </a:cxn>
                  <a:cxn ang="0">
                    <a:pos x="10" y="0"/>
                  </a:cxn>
                </a:cxnLst>
                <a:rect l="0" t="0" r="r" b="b"/>
                <a:pathLst>
                  <a:path w="623" h="417">
                    <a:moveTo>
                      <a:pt x="10" y="0"/>
                    </a:moveTo>
                    <a:lnTo>
                      <a:pt x="54" y="5"/>
                    </a:lnTo>
                    <a:lnTo>
                      <a:pt x="86" y="26"/>
                    </a:lnTo>
                    <a:lnTo>
                      <a:pt x="112" y="70"/>
                    </a:lnTo>
                    <a:lnTo>
                      <a:pt x="130" y="135"/>
                    </a:lnTo>
                    <a:lnTo>
                      <a:pt x="137" y="188"/>
                    </a:lnTo>
                    <a:lnTo>
                      <a:pt x="141" y="280"/>
                    </a:lnTo>
                    <a:lnTo>
                      <a:pt x="151" y="331"/>
                    </a:lnTo>
                    <a:lnTo>
                      <a:pt x="176" y="352"/>
                    </a:lnTo>
                    <a:lnTo>
                      <a:pt x="208" y="357"/>
                    </a:lnTo>
                    <a:lnTo>
                      <a:pt x="280" y="352"/>
                    </a:lnTo>
                    <a:lnTo>
                      <a:pt x="350" y="334"/>
                    </a:lnTo>
                    <a:lnTo>
                      <a:pt x="430" y="325"/>
                    </a:lnTo>
                    <a:lnTo>
                      <a:pt x="472" y="313"/>
                    </a:lnTo>
                    <a:lnTo>
                      <a:pt x="493" y="295"/>
                    </a:lnTo>
                    <a:lnTo>
                      <a:pt x="489" y="262"/>
                    </a:lnTo>
                    <a:lnTo>
                      <a:pt x="482" y="234"/>
                    </a:lnTo>
                    <a:lnTo>
                      <a:pt x="502" y="206"/>
                    </a:lnTo>
                    <a:lnTo>
                      <a:pt x="533" y="204"/>
                    </a:lnTo>
                    <a:lnTo>
                      <a:pt x="548" y="214"/>
                    </a:lnTo>
                    <a:lnTo>
                      <a:pt x="539" y="243"/>
                    </a:lnTo>
                    <a:lnTo>
                      <a:pt x="521" y="266"/>
                    </a:lnTo>
                    <a:lnTo>
                      <a:pt x="530" y="287"/>
                    </a:lnTo>
                    <a:lnTo>
                      <a:pt x="555" y="304"/>
                    </a:lnTo>
                    <a:lnTo>
                      <a:pt x="593" y="310"/>
                    </a:lnTo>
                    <a:lnTo>
                      <a:pt x="616" y="317"/>
                    </a:lnTo>
                    <a:lnTo>
                      <a:pt x="623" y="334"/>
                    </a:lnTo>
                    <a:lnTo>
                      <a:pt x="623" y="366"/>
                    </a:lnTo>
                    <a:lnTo>
                      <a:pt x="602" y="369"/>
                    </a:lnTo>
                    <a:lnTo>
                      <a:pt x="572" y="352"/>
                    </a:lnTo>
                    <a:lnTo>
                      <a:pt x="533" y="327"/>
                    </a:lnTo>
                    <a:lnTo>
                      <a:pt x="521" y="331"/>
                    </a:lnTo>
                    <a:lnTo>
                      <a:pt x="546" y="354"/>
                    </a:lnTo>
                    <a:lnTo>
                      <a:pt x="581" y="387"/>
                    </a:lnTo>
                    <a:lnTo>
                      <a:pt x="576" y="408"/>
                    </a:lnTo>
                    <a:lnTo>
                      <a:pt x="551" y="408"/>
                    </a:lnTo>
                    <a:lnTo>
                      <a:pt x="542" y="410"/>
                    </a:lnTo>
                    <a:lnTo>
                      <a:pt x="521" y="392"/>
                    </a:lnTo>
                    <a:lnTo>
                      <a:pt x="507" y="354"/>
                    </a:lnTo>
                    <a:lnTo>
                      <a:pt x="489" y="348"/>
                    </a:lnTo>
                    <a:lnTo>
                      <a:pt x="430" y="369"/>
                    </a:lnTo>
                    <a:lnTo>
                      <a:pt x="343" y="387"/>
                    </a:lnTo>
                    <a:lnTo>
                      <a:pt x="260" y="417"/>
                    </a:lnTo>
                    <a:lnTo>
                      <a:pt x="185" y="417"/>
                    </a:lnTo>
                    <a:lnTo>
                      <a:pt x="121" y="401"/>
                    </a:lnTo>
                    <a:lnTo>
                      <a:pt x="98" y="382"/>
                    </a:lnTo>
                    <a:lnTo>
                      <a:pt x="93" y="352"/>
                    </a:lnTo>
                    <a:lnTo>
                      <a:pt x="84" y="308"/>
                    </a:lnTo>
                    <a:lnTo>
                      <a:pt x="72" y="234"/>
                    </a:lnTo>
                    <a:lnTo>
                      <a:pt x="51" y="177"/>
                    </a:lnTo>
                    <a:lnTo>
                      <a:pt x="28" y="126"/>
                    </a:lnTo>
                    <a:lnTo>
                      <a:pt x="10" y="79"/>
                    </a:lnTo>
                    <a:lnTo>
                      <a:pt x="0" y="31"/>
                    </a:lnTo>
                    <a:lnTo>
                      <a:pt x="10" y="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07" name="Freeform 215"/>
              <p:cNvSpPr>
                <a:spLocks/>
              </p:cNvSpPr>
              <p:nvPr/>
            </p:nvSpPr>
            <p:spPr bwMode="auto">
              <a:xfrm>
                <a:off x="6852" y="15726"/>
                <a:ext cx="422" cy="1220"/>
              </a:xfrm>
              <a:custGeom>
                <a:avLst/>
                <a:gdLst/>
                <a:ahLst/>
                <a:cxnLst>
                  <a:cxn ang="0">
                    <a:pos x="44" y="6"/>
                  </a:cxn>
                  <a:cxn ang="0">
                    <a:pos x="96" y="0"/>
                  </a:cxn>
                  <a:cxn ang="0">
                    <a:pos x="133" y="15"/>
                  </a:cxn>
                  <a:cxn ang="0">
                    <a:pos x="156" y="60"/>
                  </a:cxn>
                  <a:cxn ang="0">
                    <a:pos x="156" y="69"/>
                  </a:cxn>
                  <a:cxn ang="0">
                    <a:pos x="183" y="134"/>
                  </a:cxn>
                  <a:cxn ang="0">
                    <a:pos x="222" y="244"/>
                  </a:cxn>
                  <a:cxn ang="0">
                    <a:pos x="239" y="335"/>
                  </a:cxn>
                  <a:cxn ang="0">
                    <a:pos x="255" y="409"/>
                  </a:cxn>
                  <a:cxn ang="0">
                    <a:pos x="255" y="474"/>
                  </a:cxn>
                  <a:cxn ang="0">
                    <a:pos x="246" y="552"/>
                  </a:cxn>
                  <a:cxn ang="0">
                    <a:pos x="234" y="650"/>
                  </a:cxn>
                  <a:cxn ang="0">
                    <a:pos x="213" y="744"/>
                  </a:cxn>
                  <a:cxn ang="0">
                    <a:pos x="204" y="807"/>
                  </a:cxn>
                  <a:cxn ang="0">
                    <a:pos x="200" y="816"/>
                  </a:cxn>
                  <a:cxn ang="0">
                    <a:pos x="207" y="872"/>
                  </a:cxn>
                  <a:cxn ang="0">
                    <a:pos x="227" y="881"/>
                  </a:cxn>
                  <a:cxn ang="0">
                    <a:pos x="273" y="867"/>
                  </a:cxn>
                  <a:cxn ang="0">
                    <a:pos x="334" y="834"/>
                  </a:cxn>
                  <a:cxn ang="0">
                    <a:pos x="361" y="816"/>
                  </a:cxn>
                  <a:cxn ang="0">
                    <a:pos x="391" y="811"/>
                  </a:cxn>
                  <a:cxn ang="0">
                    <a:pos x="424" y="828"/>
                  </a:cxn>
                  <a:cxn ang="0">
                    <a:pos x="442" y="860"/>
                  </a:cxn>
                  <a:cxn ang="0">
                    <a:pos x="435" y="887"/>
                  </a:cxn>
                  <a:cxn ang="0">
                    <a:pos x="394" y="899"/>
                  </a:cxn>
                  <a:cxn ang="0">
                    <a:pos x="311" y="911"/>
                  </a:cxn>
                  <a:cxn ang="0">
                    <a:pos x="243" y="938"/>
                  </a:cxn>
                  <a:cxn ang="0">
                    <a:pos x="181" y="955"/>
                  </a:cxn>
                  <a:cxn ang="0">
                    <a:pos x="156" y="932"/>
                  </a:cxn>
                  <a:cxn ang="0">
                    <a:pos x="153" y="904"/>
                  </a:cxn>
                  <a:cxn ang="0">
                    <a:pos x="148" y="867"/>
                  </a:cxn>
                  <a:cxn ang="0">
                    <a:pos x="153" y="820"/>
                  </a:cxn>
                  <a:cxn ang="0">
                    <a:pos x="151" y="735"/>
                  </a:cxn>
                  <a:cxn ang="0">
                    <a:pos x="153" y="673"/>
                  </a:cxn>
                  <a:cxn ang="0">
                    <a:pos x="169" y="596"/>
                  </a:cxn>
                  <a:cxn ang="0">
                    <a:pos x="177" y="531"/>
                  </a:cxn>
                  <a:cxn ang="0">
                    <a:pos x="174" y="457"/>
                  </a:cxn>
                  <a:cxn ang="0">
                    <a:pos x="148" y="374"/>
                  </a:cxn>
                  <a:cxn ang="0">
                    <a:pos x="96" y="282"/>
                  </a:cxn>
                  <a:cxn ang="0">
                    <a:pos x="68" y="196"/>
                  </a:cxn>
                  <a:cxn ang="0">
                    <a:pos x="21" y="118"/>
                  </a:cxn>
                  <a:cxn ang="0">
                    <a:pos x="0" y="62"/>
                  </a:cxn>
                  <a:cxn ang="0">
                    <a:pos x="21" y="27"/>
                  </a:cxn>
                  <a:cxn ang="0">
                    <a:pos x="44" y="6"/>
                  </a:cxn>
                </a:cxnLst>
                <a:rect l="0" t="0" r="r" b="b"/>
                <a:pathLst>
                  <a:path w="442" h="955">
                    <a:moveTo>
                      <a:pt x="44" y="6"/>
                    </a:moveTo>
                    <a:lnTo>
                      <a:pt x="96" y="0"/>
                    </a:lnTo>
                    <a:lnTo>
                      <a:pt x="133" y="15"/>
                    </a:lnTo>
                    <a:lnTo>
                      <a:pt x="156" y="60"/>
                    </a:lnTo>
                    <a:lnTo>
                      <a:pt x="156" y="69"/>
                    </a:lnTo>
                    <a:lnTo>
                      <a:pt x="183" y="134"/>
                    </a:lnTo>
                    <a:lnTo>
                      <a:pt x="222" y="244"/>
                    </a:lnTo>
                    <a:lnTo>
                      <a:pt x="239" y="335"/>
                    </a:lnTo>
                    <a:lnTo>
                      <a:pt x="255" y="409"/>
                    </a:lnTo>
                    <a:lnTo>
                      <a:pt x="255" y="474"/>
                    </a:lnTo>
                    <a:lnTo>
                      <a:pt x="246" y="552"/>
                    </a:lnTo>
                    <a:lnTo>
                      <a:pt x="234" y="650"/>
                    </a:lnTo>
                    <a:lnTo>
                      <a:pt x="213" y="744"/>
                    </a:lnTo>
                    <a:lnTo>
                      <a:pt x="204" y="807"/>
                    </a:lnTo>
                    <a:lnTo>
                      <a:pt x="200" y="816"/>
                    </a:lnTo>
                    <a:lnTo>
                      <a:pt x="207" y="872"/>
                    </a:lnTo>
                    <a:lnTo>
                      <a:pt x="227" y="881"/>
                    </a:lnTo>
                    <a:lnTo>
                      <a:pt x="273" y="867"/>
                    </a:lnTo>
                    <a:lnTo>
                      <a:pt x="334" y="834"/>
                    </a:lnTo>
                    <a:lnTo>
                      <a:pt x="361" y="816"/>
                    </a:lnTo>
                    <a:lnTo>
                      <a:pt x="391" y="811"/>
                    </a:lnTo>
                    <a:lnTo>
                      <a:pt x="424" y="828"/>
                    </a:lnTo>
                    <a:lnTo>
                      <a:pt x="442" y="860"/>
                    </a:lnTo>
                    <a:lnTo>
                      <a:pt x="435" y="887"/>
                    </a:lnTo>
                    <a:lnTo>
                      <a:pt x="394" y="899"/>
                    </a:lnTo>
                    <a:lnTo>
                      <a:pt x="311" y="911"/>
                    </a:lnTo>
                    <a:lnTo>
                      <a:pt x="243" y="938"/>
                    </a:lnTo>
                    <a:lnTo>
                      <a:pt x="181" y="955"/>
                    </a:lnTo>
                    <a:lnTo>
                      <a:pt x="156" y="932"/>
                    </a:lnTo>
                    <a:lnTo>
                      <a:pt x="153" y="904"/>
                    </a:lnTo>
                    <a:lnTo>
                      <a:pt x="148" y="867"/>
                    </a:lnTo>
                    <a:lnTo>
                      <a:pt x="153" y="820"/>
                    </a:lnTo>
                    <a:lnTo>
                      <a:pt x="151" y="735"/>
                    </a:lnTo>
                    <a:lnTo>
                      <a:pt x="153" y="673"/>
                    </a:lnTo>
                    <a:lnTo>
                      <a:pt x="169" y="596"/>
                    </a:lnTo>
                    <a:lnTo>
                      <a:pt x="177" y="531"/>
                    </a:lnTo>
                    <a:lnTo>
                      <a:pt x="174" y="457"/>
                    </a:lnTo>
                    <a:lnTo>
                      <a:pt x="148" y="374"/>
                    </a:lnTo>
                    <a:lnTo>
                      <a:pt x="96" y="282"/>
                    </a:lnTo>
                    <a:lnTo>
                      <a:pt x="68" y="196"/>
                    </a:lnTo>
                    <a:lnTo>
                      <a:pt x="21" y="118"/>
                    </a:lnTo>
                    <a:lnTo>
                      <a:pt x="0" y="62"/>
                    </a:lnTo>
                    <a:lnTo>
                      <a:pt x="21" y="27"/>
                    </a:lnTo>
                    <a:lnTo>
                      <a:pt x="44" y="6"/>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08" name="Freeform 216"/>
              <p:cNvSpPr>
                <a:spLocks/>
              </p:cNvSpPr>
              <p:nvPr/>
            </p:nvSpPr>
            <p:spPr bwMode="auto">
              <a:xfrm>
                <a:off x="6771" y="15758"/>
                <a:ext cx="298" cy="1067"/>
              </a:xfrm>
              <a:custGeom>
                <a:avLst/>
                <a:gdLst/>
                <a:ahLst/>
                <a:cxnLst>
                  <a:cxn ang="0">
                    <a:pos x="30" y="60"/>
                  </a:cxn>
                  <a:cxn ang="0">
                    <a:pos x="44" y="18"/>
                  </a:cxn>
                  <a:cxn ang="0">
                    <a:pos x="92" y="0"/>
                  </a:cxn>
                  <a:cxn ang="0">
                    <a:pos x="130" y="9"/>
                  </a:cxn>
                  <a:cxn ang="0">
                    <a:pos x="160" y="65"/>
                  </a:cxn>
                  <a:cxn ang="0">
                    <a:pos x="178" y="169"/>
                  </a:cxn>
                  <a:cxn ang="0">
                    <a:pos x="187" y="287"/>
                  </a:cxn>
                  <a:cxn ang="0">
                    <a:pos x="183" y="386"/>
                  </a:cxn>
                  <a:cxn ang="0">
                    <a:pos x="166" y="486"/>
                  </a:cxn>
                  <a:cxn ang="0">
                    <a:pos x="134" y="571"/>
                  </a:cxn>
                  <a:cxn ang="0">
                    <a:pos x="100" y="666"/>
                  </a:cxn>
                  <a:cxn ang="0">
                    <a:pos x="86" y="722"/>
                  </a:cxn>
                  <a:cxn ang="0">
                    <a:pos x="86" y="756"/>
                  </a:cxn>
                  <a:cxn ang="0">
                    <a:pos x="148" y="731"/>
                  </a:cxn>
                  <a:cxn ang="0">
                    <a:pos x="208" y="684"/>
                  </a:cxn>
                  <a:cxn ang="0">
                    <a:pos x="238" y="666"/>
                  </a:cxn>
                  <a:cxn ang="0">
                    <a:pos x="266" y="661"/>
                  </a:cxn>
                  <a:cxn ang="0">
                    <a:pos x="303" y="670"/>
                  </a:cxn>
                  <a:cxn ang="0">
                    <a:pos x="312" y="699"/>
                  </a:cxn>
                  <a:cxn ang="0">
                    <a:pos x="294" y="728"/>
                  </a:cxn>
                  <a:cxn ang="0">
                    <a:pos x="234" y="749"/>
                  </a:cxn>
                  <a:cxn ang="0">
                    <a:pos x="162" y="775"/>
                  </a:cxn>
                  <a:cxn ang="0">
                    <a:pos x="88" y="812"/>
                  </a:cxn>
                  <a:cxn ang="0">
                    <a:pos x="48" y="835"/>
                  </a:cxn>
                  <a:cxn ang="0">
                    <a:pos x="18" y="832"/>
                  </a:cxn>
                  <a:cxn ang="0">
                    <a:pos x="5" y="814"/>
                  </a:cxn>
                  <a:cxn ang="0">
                    <a:pos x="0" y="782"/>
                  </a:cxn>
                  <a:cxn ang="0">
                    <a:pos x="12" y="740"/>
                  </a:cxn>
                  <a:cxn ang="0">
                    <a:pos x="39" y="710"/>
                  </a:cxn>
                  <a:cxn ang="0">
                    <a:pos x="48" y="657"/>
                  </a:cxn>
                  <a:cxn ang="0">
                    <a:pos x="53" y="596"/>
                  </a:cxn>
                  <a:cxn ang="0">
                    <a:pos x="69" y="534"/>
                  </a:cxn>
                  <a:cxn ang="0">
                    <a:pos x="88" y="483"/>
                  </a:cxn>
                  <a:cxn ang="0">
                    <a:pos x="106" y="435"/>
                  </a:cxn>
                  <a:cxn ang="0">
                    <a:pos x="109" y="404"/>
                  </a:cxn>
                  <a:cxn ang="0">
                    <a:pos x="97" y="330"/>
                  </a:cxn>
                  <a:cxn ang="0">
                    <a:pos x="79" y="261"/>
                  </a:cxn>
                  <a:cxn ang="0">
                    <a:pos x="53" y="171"/>
                  </a:cxn>
                  <a:cxn ang="0">
                    <a:pos x="39" y="113"/>
                  </a:cxn>
                  <a:cxn ang="0">
                    <a:pos x="26" y="74"/>
                  </a:cxn>
                  <a:cxn ang="0">
                    <a:pos x="30" y="60"/>
                  </a:cxn>
                </a:cxnLst>
                <a:rect l="0" t="0" r="r" b="b"/>
                <a:pathLst>
                  <a:path w="312" h="835">
                    <a:moveTo>
                      <a:pt x="30" y="60"/>
                    </a:moveTo>
                    <a:lnTo>
                      <a:pt x="44" y="18"/>
                    </a:lnTo>
                    <a:lnTo>
                      <a:pt x="92" y="0"/>
                    </a:lnTo>
                    <a:lnTo>
                      <a:pt x="130" y="9"/>
                    </a:lnTo>
                    <a:lnTo>
                      <a:pt x="160" y="65"/>
                    </a:lnTo>
                    <a:lnTo>
                      <a:pt x="178" y="169"/>
                    </a:lnTo>
                    <a:lnTo>
                      <a:pt x="187" y="287"/>
                    </a:lnTo>
                    <a:lnTo>
                      <a:pt x="183" y="386"/>
                    </a:lnTo>
                    <a:lnTo>
                      <a:pt x="166" y="486"/>
                    </a:lnTo>
                    <a:lnTo>
                      <a:pt x="134" y="571"/>
                    </a:lnTo>
                    <a:lnTo>
                      <a:pt x="100" y="666"/>
                    </a:lnTo>
                    <a:lnTo>
                      <a:pt x="86" y="722"/>
                    </a:lnTo>
                    <a:lnTo>
                      <a:pt x="86" y="756"/>
                    </a:lnTo>
                    <a:lnTo>
                      <a:pt x="148" y="731"/>
                    </a:lnTo>
                    <a:lnTo>
                      <a:pt x="208" y="684"/>
                    </a:lnTo>
                    <a:lnTo>
                      <a:pt x="238" y="666"/>
                    </a:lnTo>
                    <a:lnTo>
                      <a:pt x="266" y="661"/>
                    </a:lnTo>
                    <a:lnTo>
                      <a:pt x="303" y="670"/>
                    </a:lnTo>
                    <a:lnTo>
                      <a:pt x="312" y="699"/>
                    </a:lnTo>
                    <a:lnTo>
                      <a:pt x="294" y="728"/>
                    </a:lnTo>
                    <a:lnTo>
                      <a:pt x="234" y="749"/>
                    </a:lnTo>
                    <a:lnTo>
                      <a:pt x="162" y="775"/>
                    </a:lnTo>
                    <a:lnTo>
                      <a:pt x="88" y="812"/>
                    </a:lnTo>
                    <a:lnTo>
                      <a:pt x="48" y="835"/>
                    </a:lnTo>
                    <a:lnTo>
                      <a:pt x="18" y="832"/>
                    </a:lnTo>
                    <a:lnTo>
                      <a:pt x="5" y="814"/>
                    </a:lnTo>
                    <a:lnTo>
                      <a:pt x="0" y="782"/>
                    </a:lnTo>
                    <a:lnTo>
                      <a:pt x="12" y="740"/>
                    </a:lnTo>
                    <a:lnTo>
                      <a:pt x="39" y="710"/>
                    </a:lnTo>
                    <a:lnTo>
                      <a:pt x="48" y="657"/>
                    </a:lnTo>
                    <a:lnTo>
                      <a:pt x="53" y="596"/>
                    </a:lnTo>
                    <a:lnTo>
                      <a:pt x="69" y="534"/>
                    </a:lnTo>
                    <a:lnTo>
                      <a:pt x="88" y="483"/>
                    </a:lnTo>
                    <a:lnTo>
                      <a:pt x="106" y="435"/>
                    </a:lnTo>
                    <a:lnTo>
                      <a:pt x="109" y="404"/>
                    </a:lnTo>
                    <a:lnTo>
                      <a:pt x="97" y="330"/>
                    </a:lnTo>
                    <a:lnTo>
                      <a:pt x="79" y="261"/>
                    </a:lnTo>
                    <a:lnTo>
                      <a:pt x="53" y="171"/>
                    </a:lnTo>
                    <a:lnTo>
                      <a:pt x="39" y="113"/>
                    </a:lnTo>
                    <a:lnTo>
                      <a:pt x="26" y="74"/>
                    </a:lnTo>
                    <a:lnTo>
                      <a:pt x="30" y="6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09" name="Freeform 217"/>
              <p:cNvSpPr>
                <a:spLocks/>
              </p:cNvSpPr>
              <p:nvPr/>
            </p:nvSpPr>
            <p:spPr bwMode="auto">
              <a:xfrm>
                <a:off x="6624" y="15024"/>
                <a:ext cx="418" cy="797"/>
              </a:xfrm>
              <a:custGeom>
                <a:avLst/>
                <a:gdLst/>
                <a:ahLst/>
                <a:cxnLst>
                  <a:cxn ang="0">
                    <a:pos x="234" y="37"/>
                  </a:cxn>
                  <a:cxn ang="0">
                    <a:pos x="176" y="0"/>
                  </a:cxn>
                  <a:cxn ang="0">
                    <a:pos x="100" y="0"/>
                  </a:cxn>
                  <a:cxn ang="0">
                    <a:pos x="42" y="31"/>
                  </a:cxn>
                  <a:cxn ang="0">
                    <a:pos x="3" y="89"/>
                  </a:cxn>
                  <a:cxn ang="0">
                    <a:pos x="0" y="128"/>
                  </a:cxn>
                  <a:cxn ang="0">
                    <a:pos x="12" y="177"/>
                  </a:cxn>
                  <a:cxn ang="0">
                    <a:pos x="42" y="214"/>
                  </a:cxn>
                  <a:cxn ang="0">
                    <a:pos x="91" y="278"/>
                  </a:cxn>
                  <a:cxn ang="0">
                    <a:pos x="122" y="357"/>
                  </a:cxn>
                  <a:cxn ang="0">
                    <a:pos x="140" y="424"/>
                  </a:cxn>
                  <a:cxn ang="0">
                    <a:pos x="140" y="507"/>
                  </a:cxn>
                  <a:cxn ang="0">
                    <a:pos x="115" y="589"/>
                  </a:cxn>
                  <a:cxn ang="0">
                    <a:pos x="115" y="669"/>
                  </a:cxn>
                  <a:cxn ang="0">
                    <a:pos x="131" y="733"/>
                  </a:cxn>
                  <a:cxn ang="0">
                    <a:pos x="173" y="779"/>
                  </a:cxn>
                  <a:cxn ang="0">
                    <a:pos x="219" y="797"/>
                  </a:cxn>
                  <a:cxn ang="0">
                    <a:pos x="274" y="788"/>
                  </a:cxn>
                  <a:cxn ang="0">
                    <a:pos x="335" y="773"/>
                  </a:cxn>
                  <a:cxn ang="0">
                    <a:pos x="378" y="730"/>
                  </a:cxn>
                  <a:cxn ang="0">
                    <a:pos x="402" y="629"/>
                  </a:cxn>
                  <a:cxn ang="0">
                    <a:pos x="418" y="541"/>
                  </a:cxn>
                  <a:cxn ang="0">
                    <a:pos x="405" y="418"/>
                  </a:cxn>
                  <a:cxn ang="0">
                    <a:pos x="375" y="315"/>
                  </a:cxn>
                  <a:cxn ang="0">
                    <a:pos x="332" y="208"/>
                  </a:cxn>
                  <a:cxn ang="0">
                    <a:pos x="280" y="98"/>
                  </a:cxn>
                  <a:cxn ang="0">
                    <a:pos x="234" y="37"/>
                  </a:cxn>
                </a:cxnLst>
                <a:rect l="0" t="0" r="r" b="b"/>
                <a:pathLst>
                  <a:path w="418" h="797">
                    <a:moveTo>
                      <a:pt x="234" y="37"/>
                    </a:moveTo>
                    <a:lnTo>
                      <a:pt x="176" y="0"/>
                    </a:lnTo>
                    <a:lnTo>
                      <a:pt x="100" y="0"/>
                    </a:lnTo>
                    <a:lnTo>
                      <a:pt x="42" y="31"/>
                    </a:lnTo>
                    <a:lnTo>
                      <a:pt x="3" y="89"/>
                    </a:lnTo>
                    <a:lnTo>
                      <a:pt x="0" y="128"/>
                    </a:lnTo>
                    <a:lnTo>
                      <a:pt x="12" y="177"/>
                    </a:lnTo>
                    <a:lnTo>
                      <a:pt x="42" y="214"/>
                    </a:lnTo>
                    <a:lnTo>
                      <a:pt x="91" y="278"/>
                    </a:lnTo>
                    <a:lnTo>
                      <a:pt x="122" y="357"/>
                    </a:lnTo>
                    <a:lnTo>
                      <a:pt x="140" y="424"/>
                    </a:lnTo>
                    <a:lnTo>
                      <a:pt x="140" y="507"/>
                    </a:lnTo>
                    <a:lnTo>
                      <a:pt x="115" y="589"/>
                    </a:lnTo>
                    <a:lnTo>
                      <a:pt x="115" y="669"/>
                    </a:lnTo>
                    <a:lnTo>
                      <a:pt x="131" y="733"/>
                    </a:lnTo>
                    <a:lnTo>
                      <a:pt x="173" y="779"/>
                    </a:lnTo>
                    <a:lnTo>
                      <a:pt x="219" y="797"/>
                    </a:lnTo>
                    <a:lnTo>
                      <a:pt x="274" y="788"/>
                    </a:lnTo>
                    <a:lnTo>
                      <a:pt x="335" y="773"/>
                    </a:lnTo>
                    <a:lnTo>
                      <a:pt x="378" y="730"/>
                    </a:lnTo>
                    <a:lnTo>
                      <a:pt x="402" y="629"/>
                    </a:lnTo>
                    <a:lnTo>
                      <a:pt x="418" y="541"/>
                    </a:lnTo>
                    <a:lnTo>
                      <a:pt x="405" y="418"/>
                    </a:lnTo>
                    <a:lnTo>
                      <a:pt x="375" y="315"/>
                    </a:lnTo>
                    <a:lnTo>
                      <a:pt x="332" y="208"/>
                    </a:lnTo>
                    <a:lnTo>
                      <a:pt x="280" y="98"/>
                    </a:lnTo>
                    <a:lnTo>
                      <a:pt x="234" y="37"/>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10" name="Freeform 218"/>
              <p:cNvSpPr>
                <a:spLocks/>
              </p:cNvSpPr>
              <p:nvPr/>
            </p:nvSpPr>
            <p:spPr bwMode="auto">
              <a:xfrm>
                <a:off x="6240" y="15120"/>
                <a:ext cx="526" cy="580"/>
              </a:xfrm>
              <a:custGeom>
                <a:avLst/>
                <a:gdLst/>
                <a:ahLst/>
                <a:cxnLst>
                  <a:cxn ang="0">
                    <a:pos x="453" y="37"/>
                  </a:cxn>
                  <a:cxn ang="0">
                    <a:pos x="422" y="12"/>
                  </a:cxn>
                  <a:cxn ang="0">
                    <a:pos x="361" y="0"/>
                  </a:cxn>
                  <a:cxn ang="0">
                    <a:pos x="287" y="43"/>
                  </a:cxn>
                  <a:cxn ang="0">
                    <a:pos x="177" y="92"/>
                  </a:cxn>
                  <a:cxn ang="0">
                    <a:pos x="92" y="177"/>
                  </a:cxn>
                  <a:cxn ang="0">
                    <a:pos x="24" y="281"/>
                  </a:cxn>
                  <a:cxn ang="0">
                    <a:pos x="0" y="342"/>
                  </a:cxn>
                  <a:cxn ang="0">
                    <a:pos x="6" y="372"/>
                  </a:cxn>
                  <a:cxn ang="0">
                    <a:pos x="61" y="409"/>
                  </a:cxn>
                  <a:cxn ang="0">
                    <a:pos x="190" y="427"/>
                  </a:cxn>
                  <a:cxn ang="0">
                    <a:pos x="330" y="421"/>
                  </a:cxn>
                  <a:cxn ang="0">
                    <a:pos x="385" y="446"/>
                  </a:cxn>
                  <a:cxn ang="0">
                    <a:pos x="379" y="488"/>
                  </a:cxn>
                  <a:cxn ang="0">
                    <a:pos x="324" y="549"/>
                  </a:cxn>
                  <a:cxn ang="0">
                    <a:pos x="343" y="562"/>
                  </a:cxn>
                  <a:cxn ang="0">
                    <a:pos x="404" y="501"/>
                  </a:cxn>
                  <a:cxn ang="0">
                    <a:pos x="416" y="507"/>
                  </a:cxn>
                  <a:cxn ang="0">
                    <a:pos x="422" y="580"/>
                  </a:cxn>
                  <a:cxn ang="0">
                    <a:pos x="440" y="580"/>
                  </a:cxn>
                  <a:cxn ang="0">
                    <a:pos x="440" y="495"/>
                  </a:cxn>
                  <a:cxn ang="0">
                    <a:pos x="453" y="488"/>
                  </a:cxn>
                  <a:cxn ang="0">
                    <a:pos x="502" y="537"/>
                  </a:cxn>
                  <a:cxn ang="0">
                    <a:pos x="514" y="519"/>
                  </a:cxn>
                  <a:cxn ang="0">
                    <a:pos x="459" y="470"/>
                  </a:cxn>
                  <a:cxn ang="0">
                    <a:pos x="459" y="452"/>
                  </a:cxn>
                  <a:cxn ang="0">
                    <a:pos x="526" y="421"/>
                  </a:cxn>
                  <a:cxn ang="0">
                    <a:pos x="520" y="409"/>
                  </a:cxn>
                  <a:cxn ang="0">
                    <a:pos x="440" y="421"/>
                  </a:cxn>
                  <a:cxn ang="0">
                    <a:pos x="391" y="409"/>
                  </a:cxn>
                  <a:cxn ang="0">
                    <a:pos x="343" y="391"/>
                  </a:cxn>
                  <a:cxn ang="0">
                    <a:pos x="281" y="385"/>
                  </a:cxn>
                  <a:cxn ang="0">
                    <a:pos x="202" y="379"/>
                  </a:cxn>
                  <a:cxn ang="0">
                    <a:pos x="122" y="366"/>
                  </a:cxn>
                  <a:cxn ang="0">
                    <a:pos x="73" y="336"/>
                  </a:cxn>
                  <a:cxn ang="0">
                    <a:pos x="73" y="317"/>
                  </a:cxn>
                  <a:cxn ang="0">
                    <a:pos x="110" y="263"/>
                  </a:cxn>
                  <a:cxn ang="0">
                    <a:pos x="177" y="214"/>
                  </a:cxn>
                  <a:cxn ang="0">
                    <a:pos x="251" y="177"/>
                  </a:cxn>
                  <a:cxn ang="0">
                    <a:pos x="367" y="147"/>
                  </a:cxn>
                  <a:cxn ang="0">
                    <a:pos x="434" y="110"/>
                  </a:cxn>
                  <a:cxn ang="0">
                    <a:pos x="453" y="37"/>
                  </a:cxn>
                </a:cxnLst>
                <a:rect l="0" t="0" r="r" b="b"/>
                <a:pathLst>
                  <a:path w="526" h="580">
                    <a:moveTo>
                      <a:pt x="453" y="37"/>
                    </a:moveTo>
                    <a:lnTo>
                      <a:pt x="422" y="12"/>
                    </a:lnTo>
                    <a:lnTo>
                      <a:pt x="361" y="0"/>
                    </a:lnTo>
                    <a:lnTo>
                      <a:pt x="287" y="43"/>
                    </a:lnTo>
                    <a:lnTo>
                      <a:pt x="177" y="92"/>
                    </a:lnTo>
                    <a:lnTo>
                      <a:pt x="92" y="177"/>
                    </a:lnTo>
                    <a:lnTo>
                      <a:pt x="24" y="281"/>
                    </a:lnTo>
                    <a:lnTo>
                      <a:pt x="0" y="342"/>
                    </a:lnTo>
                    <a:lnTo>
                      <a:pt x="6" y="372"/>
                    </a:lnTo>
                    <a:lnTo>
                      <a:pt x="61" y="409"/>
                    </a:lnTo>
                    <a:lnTo>
                      <a:pt x="190" y="427"/>
                    </a:lnTo>
                    <a:lnTo>
                      <a:pt x="330" y="421"/>
                    </a:lnTo>
                    <a:lnTo>
                      <a:pt x="385" y="446"/>
                    </a:lnTo>
                    <a:lnTo>
                      <a:pt x="379" y="488"/>
                    </a:lnTo>
                    <a:lnTo>
                      <a:pt x="324" y="549"/>
                    </a:lnTo>
                    <a:lnTo>
                      <a:pt x="343" y="562"/>
                    </a:lnTo>
                    <a:lnTo>
                      <a:pt x="404" y="501"/>
                    </a:lnTo>
                    <a:lnTo>
                      <a:pt x="416" y="507"/>
                    </a:lnTo>
                    <a:lnTo>
                      <a:pt x="422" y="580"/>
                    </a:lnTo>
                    <a:lnTo>
                      <a:pt x="440" y="580"/>
                    </a:lnTo>
                    <a:lnTo>
                      <a:pt x="440" y="495"/>
                    </a:lnTo>
                    <a:lnTo>
                      <a:pt x="453" y="488"/>
                    </a:lnTo>
                    <a:lnTo>
                      <a:pt x="502" y="537"/>
                    </a:lnTo>
                    <a:lnTo>
                      <a:pt x="514" y="519"/>
                    </a:lnTo>
                    <a:lnTo>
                      <a:pt x="459" y="470"/>
                    </a:lnTo>
                    <a:lnTo>
                      <a:pt x="459" y="452"/>
                    </a:lnTo>
                    <a:lnTo>
                      <a:pt x="526" y="421"/>
                    </a:lnTo>
                    <a:lnTo>
                      <a:pt x="520" y="409"/>
                    </a:lnTo>
                    <a:lnTo>
                      <a:pt x="440" y="421"/>
                    </a:lnTo>
                    <a:lnTo>
                      <a:pt x="391" y="409"/>
                    </a:lnTo>
                    <a:lnTo>
                      <a:pt x="343" y="391"/>
                    </a:lnTo>
                    <a:lnTo>
                      <a:pt x="281" y="385"/>
                    </a:lnTo>
                    <a:lnTo>
                      <a:pt x="202" y="379"/>
                    </a:lnTo>
                    <a:lnTo>
                      <a:pt x="122" y="366"/>
                    </a:lnTo>
                    <a:lnTo>
                      <a:pt x="73" y="336"/>
                    </a:lnTo>
                    <a:lnTo>
                      <a:pt x="73" y="317"/>
                    </a:lnTo>
                    <a:lnTo>
                      <a:pt x="110" y="263"/>
                    </a:lnTo>
                    <a:lnTo>
                      <a:pt x="177" y="214"/>
                    </a:lnTo>
                    <a:lnTo>
                      <a:pt x="251" y="177"/>
                    </a:lnTo>
                    <a:lnTo>
                      <a:pt x="367" y="147"/>
                    </a:lnTo>
                    <a:lnTo>
                      <a:pt x="434" y="110"/>
                    </a:lnTo>
                    <a:lnTo>
                      <a:pt x="453" y="37"/>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grpSp>
        <p:pic>
          <p:nvPicPr>
            <p:cNvPr id="264411" name="Picture 219" descr="MCj03223810000[1]"/>
            <p:cNvPicPr>
              <a:picLocks noChangeAspect="1" noChangeArrowheads="1"/>
            </p:cNvPicPr>
            <p:nvPr/>
          </p:nvPicPr>
          <p:blipFill>
            <a:blip r:embed="rId4"/>
            <a:srcRect/>
            <a:stretch>
              <a:fillRect/>
            </a:stretch>
          </p:blipFill>
          <p:spPr bwMode="auto">
            <a:xfrm rot="-25502706">
              <a:off x="2579" y="4429"/>
              <a:ext cx="668" cy="449"/>
            </a:xfrm>
            <a:prstGeom prst="rect">
              <a:avLst/>
            </a:prstGeom>
            <a:noFill/>
          </p:spPr>
        </p:pic>
      </p:grpSp>
      <p:sp>
        <p:nvSpPr>
          <p:cNvPr id="264430" name="Text Box 238"/>
          <p:cNvSpPr txBox="1">
            <a:spLocks noChangeArrowheads="1"/>
          </p:cNvSpPr>
          <p:nvPr/>
        </p:nvSpPr>
        <p:spPr bwMode="auto">
          <a:xfrm>
            <a:off x="4572000" y="3031975"/>
            <a:ext cx="1066800" cy="76200"/>
          </a:xfrm>
          <a:prstGeom prst="rect">
            <a:avLst/>
          </a:prstGeom>
          <a:noFill/>
          <a:ln w="9525">
            <a:noFill/>
            <a:miter lim="800000"/>
            <a:headEnd/>
            <a:tailEnd/>
          </a:ln>
          <a:effectLst/>
        </p:spPr>
        <p:txBody>
          <a:bodyPr>
            <a:prstTxWarp prst="textNoShape">
              <a:avLst/>
            </a:prstTxWarp>
          </a:bodyPr>
          <a:lstStyle/>
          <a:p>
            <a:pPr defTabSz="3762375" eaLnBrk="1" hangingPunct="1">
              <a:lnSpc>
                <a:spcPct val="100000"/>
              </a:lnSpc>
              <a:spcBef>
                <a:spcPct val="50000"/>
              </a:spcBef>
              <a:buClrTx/>
              <a:buSzTx/>
              <a:buFontTx/>
              <a:buNone/>
            </a:pPr>
            <a:r>
              <a:rPr lang="en-US" sz="1800">
                <a:solidFill>
                  <a:schemeClr val="tx1"/>
                </a:solidFill>
                <a:latin typeface="Helvetica Neue"/>
                <a:cs typeface="Helvetica Neue"/>
              </a:rPr>
              <a:t>Door opened</a:t>
            </a:r>
          </a:p>
        </p:txBody>
      </p:sp>
      <p:pic>
        <p:nvPicPr>
          <p:cNvPr id="264444" name="Picture 252" descr="MCj03301540000[1]"/>
          <p:cNvPicPr>
            <a:picLocks noChangeAspect="1" noChangeArrowheads="1"/>
          </p:cNvPicPr>
          <p:nvPr/>
        </p:nvPicPr>
        <p:blipFill>
          <a:blip r:embed="rId5"/>
          <a:srcRect/>
          <a:stretch>
            <a:fillRect/>
          </a:stretch>
        </p:blipFill>
        <p:spPr bwMode="auto">
          <a:xfrm flipH="1">
            <a:off x="7145338" y="2225525"/>
            <a:ext cx="439737" cy="735013"/>
          </a:xfrm>
          <a:prstGeom prst="rect">
            <a:avLst/>
          </a:prstGeom>
          <a:noFill/>
        </p:spPr>
      </p:pic>
      <p:grpSp>
        <p:nvGrpSpPr>
          <p:cNvPr id="8" name="Group 254"/>
          <p:cNvGrpSpPr>
            <a:grpSpLocks/>
          </p:cNvGrpSpPr>
          <p:nvPr/>
        </p:nvGrpSpPr>
        <p:grpSpPr bwMode="auto">
          <a:xfrm>
            <a:off x="4702175" y="2155675"/>
            <a:ext cx="695325" cy="852488"/>
            <a:chOff x="5854" y="12672"/>
            <a:chExt cx="1408" cy="1728"/>
          </a:xfrm>
        </p:grpSpPr>
        <p:pic>
          <p:nvPicPr>
            <p:cNvPr id="264447" name="Picture 255" descr="MCj03301540000[1]"/>
            <p:cNvPicPr>
              <a:picLocks noChangeAspect="1" noChangeArrowheads="1"/>
            </p:cNvPicPr>
            <p:nvPr/>
          </p:nvPicPr>
          <p:blipFill>
            <a:blip r:embed="rId5"/>
            <a:srcRect/>
            <a:stretch>
              <a:fillRect/>
            </a:stretch>
          </p:blipFill>
          <p:spPr bwMode="auto">
            <a:xfrm flipH="1">
              <a:off x="6541" y="12672"/>
              <a:ext cx="601" cy="1728"/>
            </a:xfrm>
            <a:prstGeom prst="rect">
              <a:avLst/>
            </a:prstGeom>
            <a:noFill/>
          </p:spPr>
        </p:pic>
        <p:sp>
          <p:nvSpPr>
            <p:cNvPr id="264448" name="Line 256"/>
            <p:cNvSpPr>
              <a:spLocks noChangeShapeType="1"/>
            </p:cNvSpPr>
            <p:nvPr/>
          </p:nvSpPr>
          <p:spPr bwMode="auto">
            <a:xfrm>
              <a:off x="6691" y="12718"/>
              <a:ext cx="571" cy="44"/>
            </a:xfrm>
            <a:prstGeom prst="line">
              <a:avLst/>
            </a:prstGeom>
            <a:noFill/>
            <a:ln w="57150">
              <a:solidFill>
                <a:schemeClr val="tx1"/>
              </a:solidFill>
              <a:round/>
              <a:headEnd/>
              <a:tailEnd/>
            </a:ln>
            <a:effectLst/>
          </p:spPr>
          <p:txBody>
            <a:bodyPr>
              <a:prstTxWarp prst="textNoShape">
                <a:avLst/>
              </a:prstTxWarp>
            </a:bodyPr>
            <a:lstStyle/>
            <a:p>
              <a:endParaRPr lang="en-US">
                <a:latin typeface="Helvetica Neue"/>
                <a:cs typeface="Helvetica Neue"/>
              </a:endParaRPr>
            </a:p>
          </p:txBody>
        </p:sp>
        <p:sp>
          <p:nvSpPr>
            <p:cNvPr id="264449" name="Line 257"/>
            <p:cNvSpPr>
              <a:spLocks noChangeShapeType="1"/>
            </p:cNvSpPr>
            <p:nvPr/>
          </p:nvSpPr>
          <p:spPr bwMode="auto">
            <a:xfrm>
              <a:off x="7232" y="12762"/>
              <a:ext cx="0" cy="1533"/>
            </a:xfrm>
            <a:prstGeom prst="line">
              <a:avLst/>
            </a:prstGeom>
            <a:noFill/>
            <a:ln w="57150">
              <a:solidFill>
                <a:schemeClr val="tx1"/>
              </a:solidFill>
              <a:round/>
              <a:headEnd/>
              <a:tailEnd/>
            </a:ln>
            <a:effectLst/>
          </p:spPr>
          <p:txBody>
            <a:bodyPr>
              <a:prstTxWarp prst="textNoShape">
                <a:avLst/>
              </a:prstTxWarp>
            </a:bodyPr>
            <a:lstStyle/>
            <a:p>
              <a:endParaRPr lang="en-US">
                <a:latin typeface="Helvetica Neue"/>
                <a:cs typeface="Helvetica Neue"/>
              </a:endParaRPr>
            </a:p>
          </p:txBody>
        </p:sp>
        <p:sp>
          <p:nvSpPr>
            <p:cNvPr id="264450" name="Line 258"/>
            <p:cNvSpPr>
              <a:spLocks noChangeShapeType="1"/>
            </p:cNvSpPr>
            <p:nvPr/>
          </p:nvSpPr>
          <p:spPr bwMode="auto">
            <a:xfrm flipH="1" flipV="1">
              <a:off x="7082" y="14254"/>
              <a:ext cx="120" cy="11"/>
            </a:xfrm>
            <a:prstGeom prst="line">
              <a:avLst/>
            </a:prstGeom>
            <a:noFill/>
            <a:ln w="57150">
              <a:solidFill>
                <a:schemeClr val="tx1"/>
              </a:solidFill>
              <a:round/>
              <a:headEnd/>
              <a:tailEnd/>
            </a:ln>
            <a:effectLst/>
          </p:spPr>
          <p:txBody>
            <a:bodyPr>
              <a:prstTxWarp prst="textNoShape">
                <a:avLst/>
              </a:prstTxWarp>
            </a:bodyPr>
            <a:lstStyle/>
            <a:p>
              <a:endParaRPr lang="en-US">
                <a:latin typeface="Helvetica Neue"/>
                <a:cs typeface="Helvetica Neue"/>
              </a:endParaRPr>
            </a:p>
          </p:txBody>
        </p:sp>
        <p:grpSp>
          <p:nvGrpSpPr>
            <p:cNvPr id="9" name="Group 259"/>
            <p:cNvGrpSpPr>
              <a:grpSpLocks/>
            </p:cNvGrpSpPr>
            <p:nvPr/>
          </p:nvGrpSpPr>
          <p:grpSpPr bwMode="auto">
            <a:xfrm>
              <a:off x="5854" y="13057"/>
              <a:ext cx="914" cy="1343"/>
              <a:chOff x="9696" y="15024"/>
              <a:chExt cx="1460" cy="2145"/>
            </a:xfrm>
          </p:grpSpPr>
          <p:sp>
            <p:nvSpPr>
              <p:cNvPr id="264452" name="Freeform 260"/>
              <p:cNvSpPr>
                <a:spLocks/>
              </p:cNvSpPr>
              <p:nvPr/>
            </p:nvSpPr>
            <p:spPr bwMode="auto">
              <a:xfrm flipH="1">
                <a:off x="10372" y="15024"/>
                <a:ext cx="552" cy="480"/>
              </a:xfrm>
              <a:custGeom>
                <a:avLst/>
                <a:gdLst/>
                <a:ahLst/>
                <a:cxnLst>
                  <a:cxn ang="0">
                    <a:pos x="159" y="302"/>
                  </a:cxn>
                  <a:cxn ang="0">
                    <a:pos x="131" y="235"/>
                  </a:cxn>
                  <a:cxn ang="0">
                    <a:pos x="106" y="160"/>
                  </a:cxn>
                  <a:cxn ang="0">
                    <a:pos x="111" y="88"/>
                  </a:cxn>
                  <a:cxn ang="0">
                    <a:pos x="132" y="33"/>
                  </a:cxn>
                  <a:cxn ang="0">
                    <a:pos x="182" y="11"/>
                  </a:cxn>
                  <a:cxn ang="0">
                    <a:pos x="264" y="0"/>
                  </a:cxn>
                  <a:cxn ang="0">
                    <a:pos x="360" y="55"/>
                  </a:cxn>
                  <a:cxn ang="0">
                    <a:pos x="431" y="137"/>
                  </a:cxn>
                  <a:cxn ang="0">
                    <a:pos x="477" y="209"/>
                  </a:cxn>
                  <a:cxn ang="0">
                    <a:pos x="510" y="313"/>
                  </a:cxn>
                  <a:cxn ang="0">
                    <a:pos x="527" y="403"/>
                  </a:cxn>
                  <a:cxn ang="0">
                    <a:pos x="487" y="457"/>
                  </a:cxn>
                  <a:cxn ang="0">
                    <a:pos x="437" y="480"/>
                  </a:cxn>
                  <a:cxn ang="0">
                    <a:pos x="369" y="476"/>
                  </a:cxn>
                  <a:cxn ang="0">
                    <a:pos x="285" y="417"/>
                  </a:cxn>
                  <a:cxn ang="0">
                    <a:pos x="220" y="372"/>
                  </a:cxn>
                  <a:cxn ang="0">
                    <a:pos x="193" y="339"/>
                  </a:cxn>
                  <a:cxn ang="0">
                    <a:pos x="32" y="410"/>
                  </a:cxn>
                  <a:cxn ang="0">
                    <a:pos x="0" y="392"/>
                  </a:cxn>
                  <a:cxn ang="0">
                    <a:pos x="16" y="361"/>
                  </a:cxn>
                  <a:cxn ang="0">
                    <a:pos x="159" y="302"/>
                  </a:cxn>
                </a:cxnLst>
                <a:rect l="0" t="0" r="r" b="b"/>
                <a:pathLst>
                  <a:path w="527" h="480">
                    <a:moveTo>
                      <a:pt x="159" y="302"/>
                    </a:moveTo>
                    <a:lnTo>
                      <a:pt x="131" y="235"/>
                    </a:lnTo>
                    <a:lnTo>
                      <a:pt x="106" y="160"/>
                    </a:lnTo>
                    <a:lnTo>
                      <a:pt x="111" y="88"/>
                    </a:lnTo>
                    <a:lnTo>
                      <a:pt x="132" y="33"/>
                    </a:lnTo>
                    <a:lnTo>
                      <a:pt x="182" y="11"/>
                    </a:lnTo>
                    <a:lnTo>
                      <a:pt x="264" y="0"/>
                    </a:lnTo>
                    <a:lnTo>
                      <a:pt x="360" y="55"/>
                    </a:lnTo>
                    <a:lnTo>
                      <a:pt x="431" y="137"/>
                    </a:lnTo>
                    <a:lnTo>
                      <a:pt x="477" y="209"/>
                    </a:lnTo>
                    <a:lnTo>
                      <a:pt x="510" y="313"/>
                    </a:lnTo>
                    <a:lnTo>
                      <a:pt x="527" y="403"/>
                    </a:lnTo>
                    <a:lnTo>
                      <a:pt x="487" y="457"/>
                    </a:lnTo>
                    <a:lnTo>
                      <a:pt x="437" y="480"/>
                    </a:lnTo>
                    <a:lnTo>
                      <a:pt x="369" y="476"/>
                    </a:lnTo>
                    <a:lnTo>
                      <a:pt x="285" y="417"/>
                    </a:lnTo>
                    <a:lnTo>
                      <a:pt x="220" y="372"/>
                    </a:lnTo>
                    <a:lnTo>
                      <a:pt x="193" y="339"/>
                    </a:lnTo>
                    <a:lnTo>
                      <a:pt x="32" y="410"/>
                    </a:lnTo>
                    <a:lnTo>
                      <a:pt x="0" y="392"/>
                    </a:lnTo>
                    <a:lnTo>
                      <a:pt x="16" y="361"/>
                    </a:lnTo>
                    <a:lnTo>
                      <a:pt x="159" y="302"/>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53" name="Freeform 261"/>
              <p:cNvSpPr>
                <a:spLocks/>
              </p:cNvSpPr>
              <p:nvPr/>
            </p:nvSpPr>
            <p:spPr bwMode="auto">
              <a:xfrm flipH="1">
                <a:off x="10068" y="15510"/>
                <a:ext cx="427" cy="896"/>
              </a:xfrm>
              <a:custGeom>
                <a:avLst/>
                <a:gdLst/>
                <a:ahLst/>
                <a:cxnLst>
                  <a:cxn ang="0">
                    <a:pos x="45" y="37"/>
                  </a:cxn>
                  <a:cxn ang="0">
                    <a:pos x="63" y="16"/>
                  </a:cxn>
                  <a:cxn ang="0">
                    <a:pos x="100" y="0"/>
                  </a:cxn>
                  <a:cxn ang="0">
                    <a:pos x="173" y="19"/>
                  </a:cxn>
                  <a:cxn ang="0">
                    <a:pos x="246" y="83"/>
                  </a:cxn>
                  <a:cxn ang="0">
                    <a:pos x="315" y="162"/>
                  </a:cxn>
                  <a:cxn ang="0">
                    <a:pos x="370" y="299"/>
                  </a:cxn>
                  <a:cxn ang="0">
                    <a:pos x="400" y="430"/>
                  </a:cxn>
                  <a:cxn ang="0">
                    <a:pos x="407" y="545"/>
                  </a:cxn>
                  <a:cxn ang="0">
                    <a:pos x="407" y="673"/>
                  </a:cxn>
                  <a:cxn ang="0">
                    <a:pos x="379" y="774"/>
                  </a:cxn>
                  <a:cxn ang="0">
                    <a:pos x="300" y="856"/>
                  </a:cxn>
                  <a:cxn ang="0">
                    <a:pos x="215" y="892"/>
                  </a:cxn>
                  <a:cxn ang="0">
                    <a:pos x="124" y="896"/>
                  </a:cxn>
                  <a:cxn ang="0">
                    <a:pos x="54" y="856"/>
                  </a:cxn>
                  <a:cxn ang="0">
                    <a:pos x="60" y="792"/>
                  </a:cxn>
                  <a:cxn ang="0">
                    <a:pos x="91" y="694"/>
                  </a:cxn>
                  <a:cxn ang="0">
                    <a:pos x="124" y="639"/>
                  </a:cxn>
                  <a:cxn ang="0">
                    <a:pos x="142" y="548"/>
                  </a:cxn>
                  <a:cxn ang="0">
                    <a:pos x="127" y="457"/>
                  </a:cxn>
                  <a:cxn ang="0">
                    <a:pos x="97" y="357"/>
                  </a:cxn>
                  <a:cxn ang="0">
                    <a:pos x="51" y="281"/>
                  </a:cxn>
                  <a:cxn ang="0">
                    <a:pos x="6" y="181"/>
                  </a:cxn>
                  <a:cxn ang="0">
                    <a:pos x="0" y="107"/>
                  </a:cxn>
                  <a:cxn ang="0">
                    <a:pos x="45" y="37"/>
                  </a:cxn>
                </a:cxnLst>
                <a:rect l="0" t="0" r="r" b="b"/>
                <a:pathLst>
                  <a:path w="407" h="896">
                    <a:moveTo>
                      <a:pt x="45" y="37"/>
                    </a:moveTo>
                    <a:lnTo>
                      <a:pt x="63" y="16"/>
                    </a:lnTo>
                    <a:lnTo>
                      <a:pt x="100" y="0"/>
                    </a:lnTo>
                    <a:lnTo>
                      <a:pt x="173" y="19"/>
                    </a:lnTo>
                    <a:lnTo>
                      <a:pt x="246" y="83"/>
                    </a:lnTo>
                    <a:lnTo>
                      <a:pt x="315" y="162"/>
                    </a:lnTo>
                    <a:lnTo>
                      <a:pt x="370" y="299"/>
                    </a:lnTo>
                    <a:lnTo>
                      <a:pt x="400" y="430"/>
                    </a:lnTo>
                    <a:lnTo>
                      <a:pt x="407" y="545"/>
                    </a:lnTo>
                    <a:lnTo>
                      <a:pt x="407" y="673"/>
                    </a:lnTo>
                    <a:lnTo>
                      <a:pt x="379" y="774"/>
                    </a:lnTo>
                    <a:lnTo>
                      <a:pt x="300" y="856"/>
                    </a:lnTo>
                    <a:lnTo>
                      <a:pt x="215" y="892"/>
                    </a:lnTo>
                    <a:lnTo>
                      <a:pt x="124" y="896"/>
                    </a:lnTo>
                    <a:lnTo>
                      <a:pt x="54" y="856"/>
                    </a:lnTo>
                    <a:lnTo>
                      <a:pt x="60" y="792"/>
                    </a:lnTo>
                    <a:lnTo>
                      <a:pt x="91" y="694"/>
                    </a:lnTo>
                    <a:lnTo>
                      <a:pt x="124" y="639"/>
                    </a:lnTo>
                    <a:lnTo>
                      <a:pt x="142" y="548"/>
                    </a:lnTo>
                    <a:lnTo>
                      <a:pt x="127" y="457"/>
                    </a:lnTo>
                    <a:lnTo>
                      <a:pt x="97" y="357"/>
                    </a:lnTo>
                    <a:lnTo>
                      <a:pt x="51" y="281"/>
                    </a:lnTo>
                    <a:lnTo>
                      <a:pt x="6" y="181"/>
                    </a:lnTo>
                    <a:lnTo>
                      <a:pt x="0" y="107"/>
                    </a:lnTo>
                    <a:lnTo>
                      <a:pt x="45" y="37"/>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54" name="Freeform 262"/>
              <p:cNvSpPr>
                <a:spLocks/>
              </p:cNvSpPr>
              <p:nvPr/>
            </p:nvSpPr>
            <p:spPr bwMode="auto">
              <a:xfrm flipH="1">
                <a:off x="10284" y="16193"/>
                <a:ext cx="872" cy="606"/>
              </a:xfrm>
              <a:custGeom>
                <a:avLst/>
                <a:gdLst/>
                <a:ahLst/>
                <a:cxnLst>
                  <a:cxn ang="0">
                    <a:pos x="749" y="33"/>
                  </a:cxn>
                  <a:cxn ang="0">
                    <a:pos x="792" y="33"/>
                  </a:cxn>
                  <a:cxn ang="0">
                    <a:pos x="825" y="64"/>
                  </a:cxn>
                  <a:cxn ang="0">
                    <a:pos x="832" y="115"/>
                  </a:cxn>
                  <a:cxn ang="0">
                    <a:pos x="825" y="140"/>
                  </a:cxn>
                  <a:cxn ang="0">
                    <a:pos x="801" y="191"/>
                  </a:cxn>
                  <a:cxn ang="0">
                    <a:pos x="740" y="227"/>
                  </a:cxn>
                  <a:cxn ang="0">
                    <a:pos x="673" y="239"/>
                  </a:cxn>
                  <a:cxn ang="0">
                    <a:pos x="545" y="203"/>
                  </a:cxn>
                  <a:cxn ang="0">
                    <a:pos x="393" y="143"/>
                  </a:cxn>
                  <a:cxn ang="0">
                    <a:pos x="292" y="85"/>
                  </a:cxn>
                  <a:cxn ang="0">
                    <a:pos x="250" y="76"/>
                  </a:cxn>
                  <a:cxn ang="0">
                    <a:pos x="256" y="106"/>
                  </a:cxn>
                  <a:cxn ang="0">
                    <a:pos x="326" y="239"/>
                  </a:cxn>
                  <a:cxn ang="0">
                    <a:pos x="384" y="357"/>
                  </a:cxn>
                  <a:cxn ang="0">
                    <a:pos x="411" y="436"/>
                  </a:cxn>
                  <a:cxn ang="0">
                    <a:pos x="420" y="521"/>
                  </a:cxn>
                  <a:cxn ang="0">
                    <a:pos x="420" y="560"/>
                  </a:cxn>
                  <a:cxn ang="0">
                    <a:pos x="411" y="590"/>
                  </a:cxn>
                  <a:cxn ang="0">
                    <a:pos x="387" y="606"/>
                  </a:cxn>
                  <a:cxn ang="0">
                    <a:pos x="335" y="606"/>
                  </a:cxn>
                  <a:cxn ang="0">
                    <a:pos x="277" y="560"/>
                  </a:cxn>
                  <a:cxn ang="0">
                    <a:pos x="204" y="527"/>
                  </a:cxn>
                  <a:cxn ang="0">
                    <a:pos x="113" y="503"/>
                  </a:cxn>
                  <a:cxn ang="0">
                    <a:pos x="43" y="475"/>
                  </a:cxn>
                  <a:cxn ang="0">
                    <a:pos x="0" y="478"/>
                  </a:cxn>
                  <a:cxn ang="0">
                    <a:pos x="0" y="436"/>
                  </a:cxn>
                  <a:cxn ang="0">
                    <a:pos x="43" y="367"/>
                  </a:cxn>
                  <a:cxn ang="0">
                    <a:pos x="104" y="333"/>
                  </a:cxn>
                  <a:cxn ang="0">
                    <a:pos x="159" y="354"/>
                  </a:cxn>
                  <a:cxn ang="0">
                    <a:pos x="213" y="400"/>
                  </a:cxn>
                  <a:cxn ang="0">
                    <a:pos x="277" y="454"/>
                  </a:cxn>
                  <a:cxn ang="0">
                    <a:pos x="295" y="485"/>
                  </a:cxn>
                  <a:cxn ang="0">
                    <a:pos x="335" y="536"/>
                  </a:cxn>
                  <a:cxn ang="0">
                    <a:pos x="368" y="521"/>
                  </a:cxn>
                  <a:cxn ang="0">
                    <a:pos x="365" y="442"/>
                  </a:cxn>
                  <a:cxn ang="0">
                    <a:pos x="326" y="364"/>
                  </a:cxn>
                  <a:cxn ang="0">
                    <a:pos x="280" y="282"/>
                  </a:cxn>
                  <a:cxn ang="0">
                    <a:pos x="250" y="215"/>
                  </a:cxn>
                  <a:cxn ang="0">
                    <a:pos x="180" y="91"/>
                  </a:cxn>
                  <a:cxn ang="0">
                    <a:pos x="183" y="39"/>
                  </a:cxn>
                  <a:cxn ang="0">
                    <a:pos x="232" y="3"/>
                  </a:cxn>
                  <a:cxn ang="0">
                    <a:pos x="308" y="0"/>
                  </a:cxn>
                  <a:cxn ang="0">
                    <a:pos x="374" y="39"/>
                  </a:cxn>
                  <a:cxn ang="0">
                    <a:pos x="536" y="88"/>
                  </a:cxn>
                  <a:cxn ang="0">
                    <a:pos x="610" y="94"/>
                  </a:cxn>
                  <a:cxn ang="0">
                    <a:pos x="655" y="79"/>
                  </a:cxn>
                  <a:cxn ang="0">
                    <a:pos x="710" y="52"/>
                  </a:cxn>
                  <a:cxn ang="0">
                    <a:pos x="749" y="33"/>
                  </a:cxn>
                </a:cxnLst>
                <a:rect l="0" t="0" r="r" b="b"/>
                <a:pathLst>
                  <a:path w="832" h="606">
                    <a:moveTo>
                      <a:pt x="749" y="33"/>
                    </a:moveTo>
                    <a:lnTo>
                      <a:pt x="792" y="33"/>
                    </a:lnTo>
                    <a:lnTo>
                      <a:pt x="825" y="64"/>
                    </a:lnTo>
                    <a:lnTo>
                      <a:pt x="832" y="115"/>
                    </a:lnTo>
                    <a:lnTo>
                      <a:pt x="825" y="140"/>
                    </a:lnTo>
                    <a:lnTo>
                      <a:pt x="801" y="191"/>
                    </a:lnTo>
                    <a:lnTo>
                      <a:pt x="740" y="227"/>
                    </a:lnTo>
                    <a:lnTo>
                      <a:pt x="673" y="239"/>
                    </a:lnTo>
                    <a:lnTo>
                      <a:pt x="545" y="203"/>
                    </a:lnTo>
                    <a:lnTo>
                      <a:pt x="393" y="143"/>
                    </a:lnTo>
                    <a:lnTo>
                      <a:pt x="292" y="85"/>
                    </a:lnTo>
                    <a:lnTo>
                      <a:pt x="250" y="76"/>
                    </a:lnTo>
                    <a:lnTo>
                      <a:pt x="256" y="106"/>
                    </a:lnTo>
                    <a:lnTo>
                      <a:pt x="326" y="239"/>
                    </a:lnTo>
                    <a:lnTo>
                      <a:pt x="384" y="357"/>
                    </a:lnTo>
                    <a:lnTo>
                      <a:pt x="411" y="436"/>
                    </a:lnTo>
                    <a:lnTo>
                      <a:pt x="420" y="521"/>
                    </a:lnTo>
                    <a:lnTo>
                      <a:pt x="420" y="560"/>
                    </a:lnTo>
                    <a:lnTo>
                      <a:pt x="411" y="590"/>
                    </a:lnTo>
                    <a:lnTo>
                      <a:pt x="387" y="606"/>
                    </a:lnTo>
                    <a:lnTo>
                      <a:pt x="335" y="606"/>
                    </a:lnTo>
                    <a:lnTo>
                      <a:pt x="277" y="560"/>
                    </a:lnTo>
                    <a:lnTo>
                      <a:pt x="204" y="527"/>
                    </a:lnTo>
                    <a:lnTo>
                      <a:pt x="113" y="503"/>
                    </a:lnTo>
                    <a:lnTo>
                      <a:pt x="43" y="475"/>
                    </a:lnTo>
                    <a:lnTo>
                      <a:pt x="0" y="478"/>
                    </a:lnTo>
                    <a:lnTo>
                      <a:pt x="0" y="436"/>
                    </a:lnTo>
                    <a:lnTo>
                      <a:pt x="43" y="367"/>
                    </a:lnTo>
                    <a:lnTo>
                      <a:pt x="104" y="333"/>
                    </a:lnTo>
                    <a:lnTo>
                      <a:pt x="159" y="354"/>
                    </a:lnTo>
                    <a:lnTo>
                      <a:pt x="213" y="400"/>
                    </a:lnTo>
                    <a:lnTo>
                      <a:pt x="277" y="454"/>
                    </a:lnTo>
                    <a:lnTo>
                      <a:pt x="295" y="485"/>
                    </a:lnTo>
                    <a:lnTo>
                      <a:pt x="335" y="536"/>
                    </a:lnTo>
                    <a:lnTo>
                      <a:pt x="368" y="521"/>
                    </a:lnTo>
                    <a:lnTo>
                      <a:pt x="365" y="442"/>
                    </a:lnTo>
                    <a:lnTo>
                      <a:pt x="326" y="364"/>
                    </a:lnTo>
                    <a:lnTo>
                      <a:pt x="280" y="282"/>
                    </a:lnTo>
                    <a:lnTo>
                      <a:pt x="250" y="215"/>
                    </a:lnTo>
                    <a:lnTo>
                      <a:pt x="180" y="91"/>
                    </a:lnTo>
                    <a:lnTo>
                      <a:pt x="183" y="39"/>
                    </a:lnTo>
                    <a:lnTo>
                      <a:pt x="232" y="3"/>
                    </a:lnTo>
                    <a:lnTo>
                      <a:pt x="308" y="0"/>
                    </a:lnTo>
                    <a:lnTo>
                      <a:pt x="374" y="39"/>
                    </a:lnTo>
                    <a:lnTo>
                      <a:pt x="536" y="88"/>
                    </a:lnTo>
                    <a:lnTo>
                      <a:pt x="610" y="94"/>
                    </a:lnTo>
                    <a:lnTo>
                      <a:pt x="655" y="79"/>
                    </a:lnTo>
                    <a:lnTo>
                      <a:pt x="710" y="52"/>
                    </a:lnTo>
                    <a:lnTo>
                      <a:pt x="749" y="33"/>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55" name="Freeform 263"/>
              <p:cNvSpPr>
                <a:spLocks/>
              </p:cNvSpPr>
              <p:nvPr/>
            </p:nvSpPr>
            <p:spPr bwMode="auto">
              <a:xfrm flipH="1">
                <a:off x="9696" y="15520"/>
                <a:ext cx="649" cy="391"/>
              </a:xfrm>
              <a:custGeom>
                <a:avLst/>
                <a:gdLst/>
                <a:ahLst/>
                <a:cxnLst>
                  <a:cxn ang="0">
                    <a:pos x="3" y="21"/>
                  </a:cxn>
                  <a:cxn ang="0">
                    <a:pos x="109" y="0"/>
                  </a:cxn>
                  <a:cxn ang="0">
                    <a:pos x="257" y="12"/>
                  </a:cxn>
                  <a:cxn ang="0">
                    <a:pos x="455" y="39"/>
                  </a:cxn>
                  <a:cxn ang="0">
                    <a:pos x="574" y="109"/>
                  </a:cxn>
                  <a:cxn ang="0">
                    <a:pos x="619" y="158"/>
                  </a:cxn>
                  <a:cxn ang="0">
                    <a:pos x="619" y="200"/>
                  </a:cxn>
                  <a:cxn ang="0">
                    <a:pos x="586" y="230"/>
                  </a:cxn>
                  <a:cxn ang="0">
                    <a:pos x="522" y="294"/>
                  </a:cxn>
                  <a:cxn ang="0">
                    <a:pos x="419" y="372"/>
                  </a:cxn>
                  <a:cxn ang="0">
                    <a:pos x="355" y="391"/>
                  </a:cxn>
                  <a:cxn ang="0">
                    <a:pos x="285" y="391"/>
                  </a:cxn>
                  <a:cxn ang="0">
                    <a:pos x="273" y="357"/>
                  </a:cxn>
                  <a:cxn ang="0">
                    <a:pos x="294" y="309"/>
                  </a:cxn>
                  <a:cxn ang="0">
                    <a:pos x="339" y="285"/>
                  </a:cxn>
                  <a:cxn ang="0">
                    <a:pos x="368" y="294"/>
                  </a:cxn>
                  <a:cxn ang="0">
                    <a:pos x="374" y="327"/>
                  </a:cxn>
                  <a:cxn ang="0">
                    <a:pos x="419" y="330"/>
                  </a:cxn>
                  <a:cxn ang="0">
                    <a:pos x="495" y="273"/>
                  </a:cxn>
                  <a:cxn ang="0">
                    <a:pos x="549" y="209"/>
                  </a:cxn>
                  <a:cxn ang="0">
                    <a:pos x="549" y="167"/>
                  </a:cxn>
                  <a:cxn ang="0">
                    <a:pos x="528" y="146"/>
                  </a:cxn>
                  <a:cxn ang="0">
                    <a:pos x="446" y="109"/>
                  </a:cxn>
                  <a:cxn ang="0">
                    <a:pos x="294" y="81"/>
                  </a:cxn>
                  <a:cxn ang="0">
                    <a:pos x="200" y="81"/>
                  </a:cxn>
                  <a:cxn ang="0">
                    <a:pos x="148" y="84"/>
                  </a:cxn>
                  <a:cxn ang="0">
                    <a:pos x="73" y="103"/>
                  </a:cxn>
                  <a:cxn ang="0">
                    <a:pos x="12" y="103"/>
                  </a:cxn>
                  <a:cxn ang="0">
                    <a:pos x="0" y="63"/>
                  </a:cxn>
                  <a:cxn ang="0">
                    <a:pos x="3" y="21"/>
                  </a:cxn>
                </a:cxnLst>
                <a:rect l="0" t="0" r="r" b="b"/>
                <a:pathLst>
                  <a:path w="619" h="391">
                    <a:moveTo>
                      <a:pt x="3" y="21"/>
                    </a:moveTo>
                    <a:lnTo>
                      <a:pt x="109" y="0"/>
                    </a:lnTo>
                    <a:lnTo>
                      <a:pt x="257" y="12"/>
                    </a:lnTo>
                    <a:lnTo>
                      <a:pt x="455" y="39"/>
                    </a:lnTo>
                    <a:lnTo>
                      <a:pt x="574" y="109"/>
                    </a:lnTo>
                    <a:lnTo>
                      <a:pt x="619" y="158"/>
                    </a:lnTo>
                    <a:lnTo>
                      <a:pt x="619" y="200"/>
                    </a:lnTo>
                    <a:lnTo>
                      <a:pt x="586" y="230"/>
                    </a:lnTo>
                    <a:lnTo>
                      <a:pt x="522" y="294"/>
                    </a:lnTo>
                    <a:lnTo>
                      <a:pt x="419" y="372"/>
                    </a:lnTo>
                    <a:lnTo>
                      <a:pt x="355" y="391"/>
                    </a:lnTo>
                    <a:lnTo>
                      <a:pt x="285" y="391"/>
                    </a:lnTo>
                    <a:lnTo>
                      <a:pt x="273" y="357"/>
                    </a:lnTo>
                    <a:lnTo>
                      <a:pt x="294" y="309"/>
                    </a:lnTo>
                    <a:lnTo>
                      <a:pt x="339" y="285"/>
                    </a:lnTo>
                    <a:lnTo>
                      <a:pt x="368" y="294"/>
                    </a:lnTo>
                    <a:lnTo>
                      <a:pt x="374" y="327"/>
                    </a:lnTo>
                    <a:lnTo>
                      <a:pt x="419" y="330"/>
                    </a:lnTo>
                    <a:lnTo>
                      <a:pt x="495" y="273"/>
                    </a:lnTo>
                    <a:lnTo>
                      <a:pt x="549" y="209"/>
                    </a:lnTo>
                    <a:lnTo>
                      <a:pt x="549" y="167"/>
                    </a:lnTo>
                    <a:lnTo>
                      <a:pt x="528" y="146"/>
                    </a:lnTo>
                    <a:lnTo>
                      <a:pt x="446" y="109"/>
                    </a:lnTo>
                    <a:lnTo>
                      <a:pt x="294" y="81"/>
                    </a:lnTo>
                    <a:lnTo>
                      <a:pt x="200" y="81"/>
                    </a:lnTo>
                    <a:lnTo>
                      <a:pt x="148" y="84"/>
                    </a:lnTo>
                    <a:lnTo>
                      <a:pt x="73" y="103"/>
                    </a:lnTo>
                    <a:lnTo>
                      <a:pt x="12" y="103"/>
                    </a:lnTo>
                    <a:lnTo>
                      <a:pt x="0" y="63"/>
                    </a:lnTo>
                    <a:lnTo>
                      <a:pt x="3" y="2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56" name="Freeform 264"/>
              <p:cNvSpPr>
                <a:spLocks/>
              </p:cNvSpPr>
              <p:nvPr/>
            </p:nvSpPr>
            <p:spPr bwMode="auto">
              <a:xfrm flipH="1">
                <a:off x="10058" y="16159"/>
                <a:ext cx="429" cy="1010"/>
              </a:xfrm>
              <a:custGeom>
                <a:avLst/>
                <a:gdLst/>
                <a:ahLst/>
                <a:cxnLst>
                  <a:cxn ang="0">
                    <a:pos x="238" y="321"/>
                  </a:cxn>
                  <a:cxn ang="0">
                    <a:pos x="226" y="221"/>
                  </a:cxn>
                  <a:cxn ang="0">
                    <a:pos x="202" y="146"/>
                  </a:cxn>
                  <a:cxn ang="0">
                    <a:pos x="202" y="27"/>
                  </a:cxn>
                  <a:cxn ang="0">
                    <a:pos x="247" y="0"/>
                  </a:cxn>
                  <a:cxn ang="0">
                    <a:pos x="292" y="3"/>
                  </a:cxn>
                  <a:cxn ang="0">
                    <a:pos x="338" y="39"/>
                  </a:cxn>
                  <a:cxn ang="0">
                    <a:pos x="347" y="109"/>
                  </a:cxn>
                  <a:cxn ang="0">
                    <a:pos x="335" y="246"/>
                  </a:cxn>
                  <a:cxn ang="0">
                    <a:pos x="301" y="412"/>
                  </a:cxn>
                  <a:cxn ang="0">
                    <a:pos x="289" y="494"/>
                  </a:cxn>
                  <a:cxn ang="0">
                    <a:pos x="289" y="573"/>
                  </a:cxn>
                  <a:cxn ang="0">
                    <a:pos x="307" y="666"/>
                  </a:cxn>
                  <a:cxn ang="0">
                    <a:pos x="347" y="776"/>
                  </a:cxn>
                  <a:cxn ang="0">
                    <a:pos x="374" y="837"/>
                  </a:cxn>
                  <a:cxn ang="0">
                    <a:pos x="398" y="885"/>
                  </a:cxn>
                  <a:cxn ang="0">
                    <a:pos x="410" y="937"/>
                  </a:cxn>
                  <a:cxn ang="0">
                    <a:pos x="401" y="973"/>
                  </a:cxn>
                  <a:cxn ang="0">
                    <a:pos x="371" y="982"/>
                  </a:cxn>
                  <a:cxn ang="0">
                    <a:pos x="326" y="982"/>
                  </a:cxn>
                  <a:cxn ang="0">
                    <a:pos x="244" y="964"/>
                  </a:cxn>
                  <a:cxn ang="0">
                    <a:pos x="172" y="982"/>
                  </a:cxn>
                  <a:cxn ang="0">
                    <a:pos x="102" y="1010"/>
                  </a:cxn>
                  <a:cxn ang="0">
                    <a:pos x="63" y="1010"/>
                  </a:cxn>
                  <a:cxn ang="0">
                    <a:pos x="27" y="982"/>
                  </a:cxn>
                  <a:cxn ang="0">
                    <a:pos x="0" y="946"/>
                  </a:cxn>
                  <a:cxn ang="0">
                    <a:pos x="66" y="922"/>
                  </a:cxn>
                  <a:cxn ang="0">
                    <a:pos x="172" y="910"/>
                  </a:cxn>
                  <a:cxn ang="0">
                    <a:pos x="283" y="919"/>
                  </a:cxn>
                  <a:cxn ang="0">
                    <a:pos x="326" y="940"/>
                  </a:cxn>
                  <a:cxn ang="0">
                    <a:pos x="347" y="913"/>
                  </a:cxn>
                  <a:cxn ang="0">
                    <a:pos x="335" y="876"/>
                  </a:cxn>
                  <a:cxn ang="0">
                    <a:pos x="292" y="755"/>
                  </a:cxn>
                  <a:cxn ang="0">
                    <a:pos x="253" y="654"/>
                  </a:cxn>
                  <a:cxn ang="0">
                    <a:pos x="235" y="564"/>
                  </a:cxn>
                  <a:cxn ang="0">
                    <a:pos x="229" y="491"/>
                  </a:cxn>
                  <a:cxn ang="0">
                    <a:pos x="235" y="421"/>
                  </a:cxn>
                  <a:cxn ang="0">
                    <a:pos x="235" y="376"/>
                  </a:cxn>
                  <a:cxn ang="0">
                    <a:pos x="238" y="321"/>
                  </a:cxn>
                </a:cxnLst>
                <a:rect l="0" t="0" r="r" b="b"/>
                <a:pathLst>
                  <a:path w="410" h="1010">
                    <a:moveTo>
                      <a:pt x="238" y="321"/>
                    </a:moveTo>
                    <a:lnTo>
                      <a:pt x="226" y="221"/>
                    </a:lnTo>
                    <a:lnTo>
                      <a:pt x="202" y="146"/>
                    </a:lnTo>
                    <a:lnTo>
                      <a:pt x="202" y="27"/>
                    </a:lnTo>
                    <a:lnTo>
                      <a:pt x="247" y="0"/>
                    </a:lnTo>
                    <a:lnTo>
                      <a:pt x="292" y="3"/>
                    </a:lnTo>
                    <a:lnTo>
                      <a:pt x="338" y="39"/>
                    </a:lnTo>
                    <a:lnTo>
                      <a:pt x="347" y="109"/>
                    </a:lnTo>
                    <a:lnTo>
                      <a:pt x="335" y="246"/>
                    </a:lnTo>
                    <a:lnTo>
                      <a:pt x="301" y="412"/>
                    </a:lnTo>
                    <a:lnTo>
                      <a:pt x="289" y="494"/>
                    </a:lnTo>
                    <a:lnTo>
                      <a:pt x="289" y="573"/>
                    </a:lnTo>
                    <a:lnTo>
                      <a:pt x="307" y="666"/>
                    </a:lnTo>
                    <a:lnTo>
                      <a:pt x="347" y="776"/>
                    </a:lnTo>
                    <a:lnTo>
                      <a:pt x="374" y="837"/>
                    </a:lnTo>
                    <a:lnTo>
                      <a:pt x="398" y="885"/>
                    </a:lnTo>
                    <a:lnTo>
                      <a:pt x="410" y="937"/>
                    </a:lnTo>
                    <a:lnTo>
                      <a:pt x="401" y="973"/>
                    </a:lnTo>
                    <a:lnTo>
                      <a:pt x="371" y="982"/>
                    </a:lnTo>
                    <a:lnTo>
                      <a:pt x="326" y="982"/>
                    </a:lnTo>
                    <a:lnTo>
                      <a:pt x="244" y="964"/>
                    </a:lnTo>
                    <a:lnTo>
                      <a:pt x="172" y="982"/>
                    </a:lnTo>
                    <a:lnTo>
                      <a:pt x="102" y="1010"/>
                    </a:lnTo>
                    <a:lnTo>
                      <a:pt x="63" y="1010"/>
                    </a:lnTo>
                    <a:lnTo>
                      <a:pt x="27" y="982"/>
                    </a:lnTo>
                    <a:lnTo>
                      <a:pt x="0" y="946"/>
                    </a:lnTo>
                    <a:lnTo>
                      <a:pt x="66" y="922"/>
                    </a:lnTo>
                    <a:lnTo>
                      <a:pt x="172" y="910"/>
                    </a:lnTo>
                    <a:lnTo>
                      <a:pt x="283" y="919"/>
                    </a:lnTo>
                    <a:lnTo>
                      <a:pt x="326" y="940"/>
                    </a:lnTo>
                    <a:lnTo>
                      <a:pt x="347" y="913"/>
                    </a:lnTo>
                    <a:lnTo>
                      <a:pt x="335" y="876"/>
                    </a:lnTo>
                    <a:lnTo>
                      <a:pt x="292" y="755"/>
                    </a:lnTo>
                    <a:lnTo>
                      <a:pt x="253" y="654"/>
                    </a:lnTo>
                    <a:lnTo>
                      <a:pt x="235" y="564"/>
                    </a:lnTo>
                    <a:lnTo>
                      <a:pt x="229" y="491"/>
                    </a:lnTo>
                    <a:lnTo>
                      <a:pt x="235" y="421"/>
                    </a:lnTo>
                    <a:lnTo>
                      <a:pt x="235" y="376"/>
                    </a:lnTo>
                    <a:lnTo>
                      <a:pt x="238" y="32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57" name="Freeform 265"/>
              <p:cNvSpPr>
                <a:spLocks/>
              </p:cNvSpPr>
              <p:nvPr/>
            </p:nvSpPr>
            <p:spPr bwMode="auto">
              <a:xfrm rot="-6313271">
                <a:off x="10392" y="15480"/>
                <a:ext cx="482" cy="626"/>
              </a:xfrm>
              <a:custGeom>
                <a:avLst/>
                <a:gdLst/>
                <a:ahLst/>
                <a:cxnLst>
                  <a:cxn ang="0">
                    <a:pos x="504" y="111"/>
                  </a:cxn>
                  <a:cxn ang="0">
                    <a:pos x="731" y="189"/>
                  </a:cxn>
                  <a:cxn ang="0">
                    <a:pos x="921" y="232"/>
                  </a:cxn>
                  <a:cxn ang="0">
                    <a:pos x="966" y="302"/>
                  </a:cxn>
                  <a:cxn ang="0">
                    <a:pos x="946" y="387"/>
                  </a:cxn>
                  <a:cxn ang="0">
                    <a:pos x="826" y="449"/>
                  </a:cxn>
                  <a:cxn ang="0">
                    <a:pos x="719" y="428"/>
                  </a:cxn>
                  <a:cxn ang="0">
                    <a:pos x="467" y="295"/>
                  </a:cxn>
                  <a:cxn ang="0">
                    <a:pos x="353" y="154"/>
                  </a:cxn>
                  <a:cxn ang="0">
                    <a:pos x="246" y="127"/>
                  </a:cxn>
                  <a:cxn ang="0">
                    <a:pos x="170" y="239"/>
                  </a:cxn>
                  <a:cxn ang="0">
                    <a:pos x="132" y="513"/>
                  </a:cxn>
                  <a:cxn ang="0">
                    <a:pos x="132" y="548"/>
                  </a:cxn>
                  <a:cxn ang="0">
                    <a:pos x="132" y="780"/>
                  </a:cxn>
                  <a:cxn ang="0">
                    <a:pos x="170" y="885"/>
                  </a:cxn>
                  <a:cxn ang="0">
                    <a:pos x="277" y="977"/>
                  </a:cxn>
                  <a:cxn ang="0">
                    <a:pos x="265" y="1124"/>
                  </a:cxn>
                  <a:cxn ang="0">
                    <a:pos x="182" y="1230"/>
                  </a:cxn>
                  <a:cxn ang="0">
                    <a:pos x="56" y="1252"/>
                  </a:cxn>
                  <a:cxn ang="0">
                    <a:pos x="19" y="1168"/>
                  </a:cxn>
                  <a:cxn ang="0">
                    <a:pos x="0" y="906"/>
                  </a:cxn>
                  <a:cxn ang="0">
                    <a:pos x="37" y="471"/>
                  </a:cxn>
                  <a:cxn ang="0">
                    <a:pos x="93" y="111"/>
                  </a:cxn>
                  <a:cxn ang="0">
                    <a:pos x="151" y="28"/>
                  </a:cxn>
                  <a:cxn ang="0">
                    <a:pos x="227" y="0"/>
                  </a:cxn>
                  <a:cxn ang="0">
                    <a:pos x="302" y="0"/>
                  </a:cxn>
                  <a:cxn ang="0">
                    <a:pos x="429" y="70"/>
                  </a:cxn>
                  <a:cxn ang="0">
                    <a:pos x="504" y="111"/>
                  </a:cxn>
                </a:cxnLst>
                <a:rect l="0" t="0" r="r" b="b"/>
                <a:pathLst>
                  <a:path w="966" h="1252">
                    <a:moveTo>
                      <a:pt x="504" y="111"/>
                    </a:moveTo>
                    <a:lnTo>
                      <a:pt x="731" y="189"/>
                    </a:lnTo>
                    <a:lnTo>
                      <a:pt x="921" y="232"/>
                    </a:lnTo>
                    <a:lnTo>
                      <a:pt x="966" y="302"/>
                    </a:lnTo>
                    <a:lnTo>
                      <a:pt x="946" y="387"/>
                    </a:lnTo>
                    <a:lnTo>
                      <a:pt x="826" y="449"/>
                    </a:lnTo>
                    <a:lnTo>
                      <a:pt x="719" y="428"/>
                    </a:lnTo>
                    <a:lnTo>
                      <a:pt x="467" y="295"/>
                    </a:lnTo>
                    <a:lnTo>
                      <a:pt x="353" y="154"/>
                    </a:lnTo>
                    <a:lnTo>
                      <a:pt x="246" y="127"/>
                    </a:lnTo>
                    <a:lnTo>
                      <a:pt x="170" y="239"/>
                    </a:lnTo>
                    <a:lnTo>
                      <a:pt x="132" y="513"/>
                    </a:lnTo>
                    <a:lnTo>
                      <a:pt x="132" y="548"/>
                    </a:lnTo>
                    <a:lnTo>
                      <a:pt x="132" y="780"/>
                    </a:lnTo>
                    <a:lnTo>
                      <a:pt x="170" y="885"/>
                    </a:lnTo>
                    <a:lnTo>
                      <a:pt x="277" y="977"/>
                    </a:lnTo>
                    <a:lnTo>
                      <a:pt x="265" y="1124"/>
                    </a:lnTo>
                    <a:lnTo>
                      <a:pt x="182" y="1230"/>
                    </a:lnTo>
                    <a:lnTo>
                      <a:pt x="56" y="1252"/>
                    </a:lnTo>
                    <a:lnTo>
                      <a:pt x="19" y="1168"/>
                    </a:lnTo>
                    <a:lnTo>
                      <a:pt x="0" y="906"/>
                    </a:lnTo>
                    <a:lnTo>
                      <a:pt x="37" y="471"/>
                    </a:lnTo>
                    <a:lnTo>
                      <a:pt x="93" y="111"/>
                    </a:lnTo>
                    <a:lnTo>
                      <a:pt x="151" y="28"/>
                    </a:lnTo>
                    <a:lnTo>
                      <a:pt x="227" y="0"/>
                    </a:lnTo>
                    <a:lnTo>
                      <a:pt x="302" y="0"/>
                    </a:lnTo>
                    <a:lnTo>
                      <a:pt x="429" y="70"/>
                    </a:lnTo>
                    <a:lnTo>
                      <a:pt x="504" y="11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grpSp>
        <p:grpSp>
          <p:nvGrpSpPr>
            <p:cNvPr id="10" name="Group 266"/>
            <p:cNvGrpSpPr>
              <a:grpSpLocks/>
            </p:cNvGrpSpPr>
            <p:nvPr/>
          </p:nvGrpSpPr>
          <p:grpSpPr bwMode="auto">
            <a:xfrm rot="1071411">
              <a:off x="6624" y="13488"/>
              <a:ext cx="480" cy="263"/>
              <a:chOff x="10027" y="2366"/>
              <a:chExt cx="1151" cy="632"/>
            </a:xfrm>
          </p:grpSpPr>
          <p:sp>
            <p:nvSpPr>
              <p:cNvPr id="264459" name="AutoShape 267"/>
              <p:cNvSpPr>
                <a:spLocks noChangeAspect="1" noChangeArrowheads="1" noTextEdit="1"/>
              </p:cNvSpPr>
              <p:nvPr/>
            </p:nvSpPr>
            <p:spPr bwMode="auto">
              <a:xfrm>
                <a:off x="10027" y="2366"/>
                <a:ext cx="1151" cy="632"/>
              </a:xfrm>
              <a:prstGeom prst="rect">
                <a:avLst/>
              </a:prstGeom>
              <a:noFill/>
              <a:ln w="9525">
                <a:noFill/>
                <a:miter lim="800000"/>
                <a:headEnd/>
                <a:tailEnd/>
              </a:ln>
            </p:spPr>
            <p:txBody>
              <a:bodyPr>
                <a:prstTxWarp prst="textNoShape">
                  <a:avLst/>
                </a:prstTxWarp>
              </a:bodyPr>
              <a:lstStyle/>
              <a:p>
                <a:endParaRPr lang="en-US">
                  <a:latin typeface="Helvetica Neue"/>
                  <a:cs typeface="Helvetica Neue"/>
                </a:endParaRPr>
              </a:p>
            </p:txBody>
          </p:sp>
          <p:sp>
            <p:nvSpPr>
              <p:cNvPr id="264460" name="Freeform 268"/>
              <p:cNvSpPr>
                <a:spLocks/>
              </p:cNvSpPr>
              <p:nvPr/>
            </p:nvSpPr>
            <p:spPr bwMode="auto">
              <a:xfrm>
                <a:off x="10027" y="2485"/>
                <a:ext cx="832" cy="513"/>
              </a:xfrm>
              <a:custGeom>
                <a:avLst/>
                <a:gdLst/>
                <a:ahLst/>
                <a:cxnLst>
                  <a:cxn ang="0">
                    <a:pos x="532" y="192"/>
                  </a:cxn>
                  <a:cxn ang="0">
                    <a:pos x="593" y="290"/>
                  </a:cxn>
                  <a:cxn ang="0">
                    <a:pos x="686" y="275"/>
                  </a:cxn>
                  <a:cxn ang="0">
                    <a:pos x="796" y="245"/>
                  </a:cxn>
                  <a:cxn ang="0">
                    <a:pos x="924" y="209"/>
                  </a:cxn>
                  <a:cxn ang="0">
                    <a:pos x="1190" y="136"/>
                  </a:cxn>
                  <a:cxn ang="0">
                    <a:pos x="1464" y="64"/>
                  </a:cxn>
                  <a:cxn ang="0">
                    <a:pos x="1610" y="41"/>
                  </a:cxn>
                  <a:cxn ang="0">
                    <a:pos x="1658" y="121"/>
                  </a:cxn>
                  <a:cxn ang="0">
                    <a:pos x="1637" y="193"/>
                  </a:cxn>
                  <a:cxn ang="0">
                    <a:pos x="1555" y="235"/>
                  </a:cxn>
                  <a:cxn ang="0">
                    <a:pos x="1557" y="321"/>
                  </a:cxn>
                  <a:cxn ang="0">
                    <a:pos x="1587" y="399"/>
                  </a:cxn>
                  <a:cxn ang="0">
                    <a:pos x="1608" y="486"/>
                  </a:cxn>
                  <a:cxn ang="0">
                    <a:pos x="1526" y="551"/>
                  </a:cxn>
                  <a:cxn ang="0">
                    <a:pos x="1471" y="461"/>
                  </a:cxn>
                  <a:cxn ang="0">
                    <a:pos x="1431" y="365"/>
                  </a:cxn>
                  <a:cxn ang="0">
                    <a:pos x="1350" y="395"/>
                  </a:cxn>
                  <a:cxn ang="0">
                    <a:pos x="1374" y="482"/>
                  </a:cxn>
                  <a:cxn ang="0">
                    <a:pos x="1390" y="593"/>
                  </a:cxn>
                  <a:cxn ang="0">
                    <a:pos x="1295" y="642"/>
                  </a:cxn>
                  <a:cxn ang="0">
                    <a:pos x="1255" y="566"/>
                  </a:cxn>
                  <a:cxn ang="0">
                    <a:pos x="1237" y="486"/>
                  </a:cxn>
                  <a:cxn ang="0">
                    <a:pos x="1201" y="395"/>
                  </a:cxn>
                  <a:cxn ang="0">
                    <a:pos x="1112" y="397"/>
                  </a:cxn>
                  <a:cxn ang="0">
                    <a:pos x="969" y="433"/>
                  </a:cxn>
                  <a:cxn ang="0">
                    <a:pos x="821" y="477"/>
                  </a:cxn>
                  <a:cxn ang="0">
                    <a:pos x="726" y="515"/>
                  </a:cxn>
                  <a:cxn ang="0">
                    <a:pos x="660" y="583"/>
                  </a:cxn>
                  <a:cxn ang="0">
                    <a:pos x="660" y="680"/>
                  </a:cxn>
                  <a:cxn ang="0">
                    <a:pos x="650" y="771"/>
                  </a:cxn>
                  <a:cxn ang="0">
                    <a:pos x="616" y="876"/>
                  </a:cxn>
                  <a:cxn ang="0">
                    <a:pos x="561" y="965"/>
                  </a:cxn>
                  <a:cxn ang="0">
                    <a:pos x="481" y="1013"/>
                  </a:cxn>
                  <a:cxn ang="0">
                    <a:pos x="384" y="1026"/>
                  </a:cxn>
                  <a:cxn ang="0">
                    <a:pos x="279" y="1005"/>
                  </a:cxn>
                  <a:cxn ang="0">
                    <a:pos x="173" y="920"/>
                  </a:cxn>
                  <a:cxn ang="0">
                    <a:pos x="80" y="748"/>
                  </a:cxn>
                  <a:cxn ang="0">
                    <a:pos x="19" y="534"/>
                  </a:cxn>
                  <a:cxn ang="0">
                    <a:pos x="0" y="344"/>
                  </a:cxn>
                  <a:cxn ang="0">
                    <a:pos x="27" y="184"/>
                  </a:cxn>
                  <a:cxn ang="0">
                    <a:pos x="101" y="66"/>
                  </a:cxn>
                  <a:cxn ang="0">
                    <a:pos x="200" y="9"/>
                  </a:cxn>
                  <a:cxn ang="0">
                    <a:pos x="295" y="3"/>
                  </a:cxn>
                  <a:cxn ang="0">
                    <a:pos x="386" y="32"/>
                  </a:cxn>
                  <a:cxn ang="0">
                    <a:pos x="270" y="167"/>
                  </a:cxn>
                  <a:cxn ang="0">
                    <a:pos x="196" y="212"/>
                  </a:cxn>
                  <a:cxn ang="0">
                    <a:pos x="198" y="298"/>
                  </a:cxn>
                  <a:cxn ang="0">
                    <a:pos x="268" y="393"/>
                  </a:cxn>
                  <a:cxn ang="0">
                    <a:pos x="327" y="486"/>
                  </a:cxn>
                  <a:cxn ang="0">
                    <a:pos x="329" y="564"/>
                  </a:cxn>
                  <a:cxn ang="0">
                    <a:pos x="317" y="640"/>
                  </a:cxn>
                  <a:cxn ang="0">
                    <a:pos x="308" y="722"/>
                  </a:cxn>
                  <a:cxn ang="0">
                    <a:pos x="359" y="823"/>
                  </a:cxn>
                  <a:cxn ang="0">
                    <a:pos x="439" y="832"/>
                  </a:cxn>
                  <a:cxn ang="0">
                    <a:pos x="500" y="754"/>
                  </a:cxn>
                  <a:cxn ang="0">
                    <a:pos x="511" y="676"/>
                  </a:cxn>
                  <a:cxn ang="0">
                    <a:pos x="504" y="577"/>
                  </a:cxn>
                  <a:cxn ang="0">
                    <a:pos x="479" y="463"/>
                  </a:cxn>
                  <a:cxn ang="0">
                    <a:pos x="443" y="359"/>
                  </a:cxn>
                  <a:cxn ang="0">
                    <a:pos x="401" y="275"/>
                  </a:cxn>
                </a:cxnLst>
                <a:rect l="0" t="0" r="r" b="b"/>
                <a:pathLst>
                  <a:path w="1663" h="1026">
                    <a:moveTo>
                      <a:pt x="475" y="100"/>
                    </a:moveTo>
                    <a:lnTo>
                      <a:pt x="477" y="102"/>
                    </a:lnTo>
                    <a:lnTo>
                      <a:pt x="485" y="108"/>
                    </a:lnTo>
                    <a:lnTo>
                      <a:pt x="487" y="112"/>
                    </a:lnTo>
                    <a:lnTo>
                      <a:pt x="490" y="117"/>
                    </a:lnTo>
                    <a:lnTo>
                      <a:pt x="496" y="123"/>
                    </a:lnTo>
                    <a:lnTo>
                      <a:pt x="500" y="131"/>
                    </a:lnTo>
                    <a:lnTo>
                      <a:pt x="506" y="136"/>
                    </a:lnTo>
                    <a:lnTo>
                      <a:pt x="509" y="144"/>
                    </a:lnTo>
                    <a:lnTo>
                      <a:pt x="513" y="152"/>
                    </a:lnTo>
                    <a:lnTo>
                      <a:pt x="519" y="161"/>
                    </a:lnTo>
                    <a:lnTo>
                      <a:pt x="523" y="169"/>
                    </a:lnTo>
                    <a:lnTo>
                      <a:pt x="528" y="178"/>
                    </a:lnTo>
                    <a:lnTo>
                      <a:pt x="530" y="182"/>
                    </a:lnTo>
                    <a:lnTo>
                      <a:pt x="530" y="186"/>
                    </a:lnTo>
                    <a:lnTo>
                      <a:pt x="532" y="192"/>
                    </a:lnTo>
                    <a:lnTo>
                      <a:pt x="536" y="195"/>
                    </a:lnTo>
                    <a:lnTo>
                      <a:pt x="538" y="203"/>
                    </a:lnTo>
                    <a:lnTo>
                      <a:pt x="540" y="212"/>
                    </a:lnTo>
                    <a:lnTo>
                      <a:pt x="544" y="220"/>
                    </a:lnTo>
                    <a:lnTo>
                      <a:pt x="547" y="230"/>
                    </a:lnTo>
                    <a:lnTo>
                      <a:pt x="551" y="237"/>
                    </a:lnTo>
                    <a:lnTo>
                      <a:pt x="555" y="245"/>
                    </a:lnTo>
                    <a:lnTo>
                      <a:pt x="559" y="252"/>
                    </a:lnTo>
                    <a:lnTo>
                      <a:pt x="563" y="260"/>
                    </a:lnTo>
                    <a:lnTo>
                      <a:pt x="566" y="266"/>
                    </a:lnTo>
                    <a:lnTo>
                      <a:pt x="570" y="271"/>
                    </a:lnTo>
                    <a:lnTo>
                      <a:pt x="574" y="275"/>
                    </a:lnTo>
                    <a:lnTo>
                      <a:pt x="580" y="281"/>
                    </a:lnTo>
                    <a:lnTo>
                      <a:pt x="584" y="285"/>
                    </a:lnTo>
                    <a:lnTo>
                      <a:pt x="589" y="289"/>
                    </a:lnTo>
                    <a:lnTo>
                      <a:pt x="593" y="290"/>
                    </a:lnTo>
                    <a:lnTo>
                      <a:pt x="599" y="292"/>
                    </a:lnTo>
                    <a:lnTo>
                      <a:pt x="601" y="292"/>
                    </a:lnTo>
                    <a:lnTo>
                      <a:pt x="603" y="292"/>
                    </a:lnTo>
                    <a:lnTo>
                      <a:pt x="606" y="290"/>
                    </a:lnTo>
                    <a:lnTo>
                      <a:pt x="610" y="290"/>
                    </a:lnTo>
                    <a:lnTo>
                      <a:pt x="616" y="290"/>
                    </a:lnTo>
                    <a:lnTo>
                      <a:pt x="622" y="289"/>
                    </a:lnTo>
                    <a:lnTo>
                      <a:pt x="627" y="289"/>
                    </a:lnTo>
                    <a:lnTo>
                      <a:pt x="635" y="289"/>
                    </a:lnTo>
                    <a:lnTo>
                      <a:pt x="643" y="287"/>
                    </a:lnTo>
                    <a:lnTo>
                      <a:pt x="648" y="285"/>
                    </a:lnTo>
                    <a:lnTo>
                      <a:pt x="656" y="283"/>
                    </a:lnTo>
                    <a:lnTo>
                      <a:pt x="663" y="281"/>
                    </a:lnTo>
                    <a:lnTo>
                      <a:pt x="671" y="279"/>
                    </a:lnTo>
                    <a:lnTo>
                      <a:pt x="679" y="277"/>
                    </a:lnTo>
                    <a:lnTo>
                      <a:pt x="686" y="275"/>
                    </a:lnTo>
                    <a:lnTo>
                      <a:pt x="696" y="273"/>
                    </a:lnTo>
                    <a:lnTo>
                      <a:pt x="703" y="271"/>
                    </a:lnTo>
                    <a:lnTo>
                      <a:pt x="711" y="270"/>
                    </a:lnTo>
                    <a:lnTo>
                      <a:pt x="719" y="266"/>
                    </a:lnTo>
                    <a:lnTo>
                      <a:pt x="726" y="266"/>
                    </a:lnTo>
                    <a:lnTo>
                      <a:pt x="736" y="264"/>
                    </a:lnTo>
                    <a:lnTo>
                      <a:pt x="743" y="260"/>
                    </a:lnTo>
                    <a:lnTo>
                      <a:pt x="749" y="258"/>
                    </a:lnTo>
                    <a:lnTo>
                      <a:pt x="757" y="256"/>
                    </a:lnTo>
                    <a:lnTo>
                      <a:pt x="762" y="254"/>
                    </a:lnTo>
                    <a:lnTo>
                      <a:pt x="772" y="252"/>
                    </a:lnTo>
                    <a:lnTo>
                      <a:pt x="777" y="250"/>
                    </a:lnTo>
                    <a:lnTo>
                      <a:pt x="783" y="249"/>
                    </a:lnTo>
                    <a:lnTo>
                      <a:pt x="787" y="247"/>
                    </a:lnTo>
                    <a:lnTo>
                      <a:pt x="793" y="245"/>
                    </a:lnTo>
                    <a:lnTo>
                      <a:pt x="796" y="245"/>
                    </a:lnTo>
                    <a:lnTo>
                      <a:pt x="800" y="245"/>
                    </a:lnTo>
                    <a:lnTo>
                      <a:pt x="802" y="243"/>
                    </a:lnTo>
                    <a:lnTo>
                      <a:pt x="804" y="241"/>
                    </a:lnTo>
                    <a:lnTo>
                      <a:pt x="808" y="241"/>
                    </a:lnTo>
                    <a:lnTo>
                      <a:pt x="814" y="239"/>
                    </a:lnTo>
                    <a:lnTo>
                      <a:pt x="819" y="237"/>
                    </a:lnTo>
                    <a:lnTo>
                      <a:pt x="827" y="235"/>
                    </a:lnTo>
                    <a:lnTo>
                      <a:pt x="834" y="233"/>
                    </a:lnTo>
                    <a:lnTo>
                      <a:pt x="844" y="231"/>
                    </a:lnTo>
                    <a:lnTo>
                      <a:pt x="852" y="228"/>
                    </a:lnTo>
                    <a:lnTo>
                      <a:pt x="861" y="224"/>
                    </a:lnTo>
                    <a:lnTo>
                      <a:pt x="873" y="222"/>
                    </a:lnTo>
                    <a:lnTo>
                      <a:pt x="884" y="218"/>
                    </a:lnTo>
                    <a:lnTo>
                      <a:pt x="897" y="214"/>
                    </a:lnTo>
                    <a:lnTo>
                      <a:pt x="909" y="211"/>
                    </a:lnTo>
                    <a:lnTo>
                      <a:pt x="924" y="209"/>
                    </a:lnTo>
                    <a:lnTo>
                      <a:pt x="939" y="205"/>
                    </a:lnTo>
                    <a:lnTo>
                      <a:pt x="952" y="199"/>
                    </a:lnTo>
                    <a:lnTo>
                      <a:pt x="966" y="195"/>
                    </a:lnTo>
                    <a:lnTo>
                      <a:pt x="981" y="192"/>
                    </a:lnTo>
                    <a:lnTo>
                      <a:pt x="998" y="188"/>
                    </a:lnTo>
                    <a:lnTo>
                      <a:pt x="1015" y="182"/>
                    </a:lnTo>
                    <a:lnTo>
                      <a:pt x="1030" y="178"/>
                    </a:lnTo>
                    <a:lnTo>
                      <a:pt x="1047" y="173"/>
                    </a:lnTo>
                    <a:lnTo>
                      <a:pt x="1065" y="169"/>
                    </a:lnTo>
                    <a:lnTo>
                      <a:pt x="1082" y="163"/>
                    </a:lnTo>
                    <a:lnTo>
                      <a:pt x="1101" y="159"/>
                    </a:lnTo>
                    <a:lnTo>
                      <a:pt x="1118" y="154"/>
                    </a:lnTo>
                    <a:lnTo>
                      <a:pt x="1135" y="150"/>
                    </a:lnTo>
                    <a:lnTo>
                      <a:pt x="1154" y="144"/>
                    </a:lnTo>
                    <a:lnTo>
                      <a:pt x="1173" y="140"/>
                    </a:lnTo>
                    <a:lnTo>
                      <a:pt x="1190" y="136"/>
                    </a:lnTo>
                    <a:lnTo>
                      <a:pt x="1209" y="131"/>
                    </a:lnTo>
                    <a:lnTo>
                      <a:pt x="1228" y="125"/>
                    </a:lnTo>
                    <a:lnTo>
                      <a:pt x="1245" y="121"/>
                    </a:lnTo>
                    <a:lnTo>
                      <a:pt x="1264" y="116"/>
                    </a:lnTo>
                    <a:lnTo>
                      <a:pt x="1281" y="112"/>
                    </a:lnTo>
                    <a:lnTo>
                      <a:pt x="1300" y="106"/>
                    </a:lnTo>
                    <a:lnTo>
                      <a:pt x="1317" y="102"/>
                    </a:lnTo>
                    <a:lnTo>
                      <a:pt x="1334" y="97"/>
                    </a:lnTo>
                    <a:lnTo>
                      <a:pt x="1352" y="93"/>
                    </a:lnTo>
                    <a:lnTo>
                      <a:pt x="1369" y="89"/>
                    </a:lnTo>
                    <a:lnTo>
                      <a:pt x="1386" y="83"/>
                    </a:lnTo>
                    <a:lnTo>
                      <a:pt x="1403" y="81"/>
                    </a:lnTo>
                    <a:lnTo>
                      <a:pt x="1418" y="76"/>
                    </a:lnTo>
                    <a:lnTo>
                      <a:pt x="1433" y="72"/>
                    </a:lnTo>
                    <a:lnTo>
                      <a:pt x="1448" y="68"/>
                    </a:lnTo>
                    <a:lnTo>
                      <a:pt x="1464" y="64"/>
                    </a:lnTo>
                    <a:lnTo>
                      <a:pt x="1479" y="62"/>
                    </a:lnTo>
                    <a:lnTo>
                      <a:pt x="1492" y="59"/>
                    </a:lnTo>
                    <a:lnTo>
                      <a:pt x="1506" y="57"/>
                    </a:lnTo>
                    <a:lnTo>
                      <a:pt x="1519" y="53"/>
                    </a:lnTo>
                    <a:lnTo>
                      <a:pt x="1530" y="51"/>
                    </a:lnTo>
                    <a:lnTo>
                      <a:pt x="1542" y="49"/>
                    </a:lnTo>
                    <a:lnTo>
                      <a:pt x="1551" y="47"/>
                    </a:lnTo>
                    <a:lnTo>
                      <a:pt x="1561" y="45"/>
                    </a:lnTo>
                    <a:lnTo>
                      <a:pt x="1572" y="43"/>
                    </a:lnTo>
                    <a:lnTo>
                      <a:pt x="1580" y="41"/>
                    </a:lnTo>
                    <a:lnTo>
                      <a:pt x="1587" y="41"/>
                    </a:lnTo>
                    <a:lnTo>
                      <a:pt x="1593" y="40"/>
                    </a:lnTo>
                    <a:lnTo>
                      <a:pt x="1599" y="40"/>
                    </a:lnTo>
                    <a:lnTo>
                      <a:pt x="1602" y="40"/>
                    </a:lnTo>
                    <a:lnTo>
                      <a:pt x="1608" y="40"/>
                    </a:lnTo>
                    <a:lnTo>
                      <a:pt x="1610" y="41"/>
                    </a:lnTo>
                    <a:lnTo>
                      <a:pt x="1612" y="43"/>
                    </a:lnTo>
                    <a:lnTo>
                      <a:pt x="1616" y="47"/>
                    </a:lnTo>
                    <a:lnTo>
                      <a:pt x="1621" y="53"/>
                    </a:lnTo>
                    <a:lnTo>
                      <a:pt x="1627" y="59"/>
                    </a:lnTo>
                    <a:lnTo>
                      <a:pt x="1633" y="68"/>
                    </a:lnTo>
                    <a:lnTo>
                      <a:pt x="1635" y="72"/>
                    </a:lnTo>
                    <a:lnTo>
                      <a:pt x="1637" y="76"/>
                    </a:lnTo>
                    <a:lnTo>
                      <a:pt x="1639" y="81"/>
                    </a:lnTo>
                    <a:lnTo>
                      <a:pt x="1642" y="87"/>
                    </a:lnTo>
                    <a:lnTo>
                      <a:pt x="1646" y="91"/>
                    </a:lnTo>
                    <a:lnTo>
                      <a:pt x="1648" y="97"/>
                    </a:lnTo>
                    <a:lnTo>
                      <a:pt x="1650" y="100"/>
                    </a:lnTo>
                    <a:lnTo>
                      <a:pt x="1654" y="106"/>
                    </a:lnTo>
                    <a:lnTo>
                      <a:pt x="1656" y="112"/>
                    </a:lnTo>
                    <a:lnTo>
                      <a:pt x="1656" y="116"/>
                    </a:lnTo>
                    <a:lnTo>
                      <a:pt x="1658" y="121"/>
                    </a:lnTo>
                    <a:lnTo>
                      <a:pt x="1659" y="127"/>
                    </a:lnTo>
                    <a:lnTo>
                      <a:pt x="1661" y="131"/>
                    </a:lnTo>
                    <a:lnTo>
                      <a:pt x="1663" y="136"/>
                    </a:lnTo>
                    <a:lnTo>
                      <a:pt x="1663" y="142"/>
                    </a:lnTo>
                    <a:lnTo>
                      <a:pt x="1663" y="146"/>
                    </a:lnTo>
                    <a:lnTo>
                      <a:pt x="1663" y="152"/>
                    </a:lnTo>
                    <a:lnTo>
                      <a:pt x="1663" y="155"/>
                    </a:lnTo>
                    <a:lnTo>
                      <a:pt x="1663" y="161"/>
                    </a:lnTo>
                    <a:lnTo>
                      <a:pt x="1663" y="165"/>
                    </a:lnTo>
                    <a:lnTo>
                      <a:pt x="1661" y="169"/>
                    </a:lnTo>
                    <a:lnTo>
                      <a:pt x="1659" y="173"/>
                    </a:lnTo>
                    <a:lnTo>
                      <a:pt x="1658" y="176"/>
                    </a:lnTo>
                    <a:lnTo>
                      <a:pt x="1656" y="180"/>
                    </a:lnTo>
                    <a:lnTo>
                      <a:pt x="1648" y="186"/>
                    </a:lnTo>
                    <a:lnTo>
                      <a:pt x="1640" y="192"/>
                    </a:lnTo>
                    <a:lnTo>
                      <a:pt x="1637" y="193"/>
                    </a:lnTo>
                    <a:lnTo>
                      <a:pt x="1633" y="197"/>
                    </a:lnTo>
                    <a:lnTo>
                      <a:pt x="1627" y="199"/>
                    </a:lnTo>
                    <a:lnTo>
                      <a:pt x="1623" y="203"/>
                    </a:lnTo>
                    <a:lnTo>
                      <a:pt x="1620" y="205"/>
                    </a:lnTo>
                    <a:lnTo>
                      <a:pt x="1614" y="209"/>
                    </a:lnTo>
                    <a:lnTo>
                      <a:pt x="1608" y="209"/>
                    </a:lnTo>
                    <a:lnTo>
                      <a:pt x="1604" y="212"/>
                    </a:lnTo>
                    <a:lnTo>
                      <a:pt x="1599" y="214"/>
                    </a:lnTo>
                    <a:lnTo>
                      <a:pt x="1593" y="216"/>
                    </a:lnTo>
                    <a:lnTo>
                      <a:pt x="1589" y="218"/>
                    </a:lnTo>
                    <a:lnTo>
                      <a:pt x="1583" y="222"/>
                    </a:lnTo>
                    <a:lnTo>
                      <a:pt x="1578" y="224"/>
                    </a:lnTo>
                    <a:lnTo>
                      <a:pt x="1572" y="228"/>
                    </a:lnTo>
                    <a:lnTo>
                      <a:pt x="1566" y="228"/>
                    </a:lnTo>
                    <a:lnTo>
                      <a:pt x="1563" y="231"/>
                    </a:lnTo>
                    <a:lnTo>
                      <a:pt x="1555" y="235"/>
                    </a:lnTo>
                    <a:lnTo>
                      <a:pt x="1547" y="241"/>
                    </a:lnTo>
                    <a:lnTo>
                      <a:pt x="1542" y="245"/>
                    </a:lnTo>
                    <a:lnTo>
                      <a:pt x="1538" y="249"/>
                    </a:lnTo>
                    <a:lnTo>
                      <a:pt x="1536" y="254"/>
                    </a:lnTo>
                    <a:lnTo>
                      <a:pt x="1536" y="258"/>
                    </a:lnTo>
                    <a:lnTo>
                      <a:pt x="1536" y="260"/>
                    </a:lnTo>
                    <a:lnTo>
                      <a:pt x="1536" y="264"/>
                    </a:lnTo>
                    <a:lnTo>
                      <a:pt x="1536" y="268"/>
                    </a:lnTo>
                    <a:lnTo>
                      <a:pt x="1538" y="273"/>
                    </a:lnTo>
                    <a:lnTo>
                      <a:pt x="1542" y="277"/>
                    </a:lnTo>
                    <a:lnTo>
                      <a:pt x="1544" y="285"/>
                    </a:lnTo>
                    <a:lnTo>
                      <a:pt x="1545" y="290"/>
                    </a:lnTo>
                    <a:lnTo>
                      <a:pt x="1549" y="300"/>
                    </a:lnTo>
                    <a:lnTo>
                      <a:pt x="1551" y="308"/>
                    </a:lnTo>
                    <a:lnTo>
                      <a:pt x="1557" y="317"/>
                    </a:lnTo>
                    <a:lnTo>
                      <a:pt x="1557" y="321"/>
                    </a:lnTo>
                    <a:lnTo>
                      <a:pt x="1559" y="327"/>
                    </a:lnTo>
                    <a:lnTo>
                      <a:pt x="1561" y="330"/>
                    </a:lnTo>
                    <a:lnTo>
                      <a:pt x="1563" y="336"/>
                    </a:lnTo>
                    <a:lnTo>
                      <a:pt x="1564" y="340"/>
                    </a:lnTo>
                    <a:lnTo>
                      <a:pt x="1566" y="346"/>
                    </a:lnTo>
                    <a:lnTo>
                      <a:pt x="1568" y="349"/>
                    </a:lnTo>
                    <a:lnTo>
                      <a:pt x="1570" y="353"/>
                    </a:lnTo>
                    <a:lnTo>
                      <a:pt x="1572" y="359"/>
                    </a:lnTo>
                    <a:lnTo>
                      <a:pt x="1574" y="365"/>
                    </a:lnTo>
                    <a:lnTo>
                      <a:pt x="1576" y="368"/>
                    </a:lnTo>
                    <a:lnTo>
                      <a:pt x="1580" y="374"/>
                    </a:lnTo>
                    <a:lnTo>
                      <a:pt x="1582" y="380"/>
                    </a:lnTo>
                    <a:lnTo>
                      <a:pt x="1583" y="384"/>
                    </a:lnTo>
                    <a:lnTo>
                      <a:pt x="1583" y="389"/>
                    </a:lnTo>
                    <a:lnTo>
                      <a:pt x="1585" y="395"/>
                    </a:lnTo>
                    <a:lnTo>
                      <a:pt x="1587" y="399"/>
                    </a:lnTo>
                    <a:lnTo>
                      <a:pt x="1589" y="403"/>
                    </a:lnTo>
                    <a:lnTo>
                      <a:pt x="1591" y="408"/>
                    </a:lnTo>
                    <a:lnTo>
                      <a:pt x="1591" y="414"/>
                    </a:lnTo>
                    <a:lnTo>
                      <a:pt x="1593" y="418"/>
                    </a:lnTo>
                    <a:lnTo>
                      <a:pt x="1595" y="422"/>
                    </a:lnTo>
                    <a:lnTo>
                      <a:pt x="1597" y="427"/>
                    </a:lnTo>
                    <a:lnTo>
                      <a:pt x="1599" y="431"/>
                    </a:lnTo>
                    <a:lnTo>
                      <a:pt x="1599" y="437"/>
                    </a:lnTo>
                    <a:lnTo>
                      <a:pt x="1601" y="441"/>
                    </a:lnTo>
                    <a:lnTo>
                      <a:pt x="1601" y="446"/>
                    </a:lnTo>
                    <a:lnTo>
                      <a:pt x="1602" y="450"/>
                    </a:lnTo>
                    <a:lnTo>
                      <a:pt x="1604" y="458"/>
                    </a:lnTo>
                    <a:lnTo>
                      <a:pt x="1606" y="467"/>
                    </a:lnTo>
                    <a:lnTo>
                      <a:pt x="1606" y="475"/>
                    </a:lnTo>
                    <a:lnTo>
                      <a:pt x="1608" y="480"/>
                    </a:lnTo>
                    <a:lnTo>
                      <a:pt x="1608" y="486"/>
                    </a:lnTo>
                    <a:lnTo>
                      <a:pt x="1608" y="492"/>
                    </a:lnTo>
                    <a:lnTo>
                      <a:pt x="1606" y="498"/>
                    </a:lnTo>
                    <a:lnTo>
                      <a:pt x="1604" y="501"/>
                    </a:lnTo>
                    <a:lnTo>
                      <a:pt x="1599" y="507"/>
                    </a:lnTo>
                    <a:lnTo>
                      <a:pt x="1595" y="515"/>
                    </a:lnTo>
                    <a:lnTo>
                      <a:pt x="1589" y="520"/>
                    </a:lnTo>
                    <a:lnTo>
                      <a:pt x="1583" y="526"/>
                    </a:lnTo>
                    <a:lnTo>
                      <a:pt x="1576" y="530"/>
                    </a:lnTo>
                    <a:lnTo>
                      <a:pt x="1570" y="536"/>
                    </a:lnTo>
                    <a:lnTo>
                      <a:pt x="1564" y="539"/>
                    </a:lnTo>
                    <a:lnTo>
                      <a:pt x="1557" y="543"/>
                    </a:lnTo>
                    <a:lnTo>
                      <a:pt x="1551" y="547"/>
                    </a:lnTo>
                    <a:lnTo>
                      <a:pt x="1544" y="547"/>
                    </a:lnTo>
                    <a:lnTo>
                      <a:pt x="1538" y="549"/>
                    </a:lnTo>
                    <a:lnTo>
                      <a:pt x="1532" y="551"/>
                    </a:lnTo>
                    <a:lnTo>
                      <a:pt x="1526" y="551"/>
                    </a:lnTo>
                    <a:lnTo>
                      <a:pt x="1519" y="551"/>
                    </a:lnTo>
                    <a:lnTo>
                      <a:pt x="1515" y="551"/>
                    </a:lnTo>
                    <a:lnTo>
                      <a:pt x="1511" y="549"/>
                    </a:lnTo>
                    <a:lnTo>
                      <a:pt x="1507" y="545"/>
                    </a:lnTo>
                    <a:lnTo>
                      <a:pt x="1502" y="538"/>
                    </a:lnTo>
                    <a:lnTo>
                      <a:pt x="1498" y="532"/>
                    </a:lnTo>
                    <a:lnTo>
                      <a:pt x="1496" y="528"/>
                    </a:lnTo>
                    <a:lnTo>
                      <a:pt x="1494" y="520"/>
                    </a:lnTo>
                    <a:lnTo>
                      <a:pt x="1492" y="515"/>
                    </a:lnTo>
                    <a:lnTo>
                      <a:pt x="1488" y="507"/>
                    </a:lnTo>
                    <a:lnTo>
                      <a:pt x="1487" y="501"/>
                    </a:lnTo>
                    <a:lnTo>
                      <a:pt x="1483" y="492"/>
                    </a:lnTo>
                    <a:lnTo>
                      <a:pt x="1481" y="484"/>
                    </a:lnTo>
                    <a:lnTo>
                      <a:pt x="1477" y="477"/>
                    </a:lnTo>
                    <a:lnTo>
                      <a:pt x="1475" y="469"/>
                    </a:lnTo>
                    <a:lnTo>
                      <a:pt x="1471" y="461"/>
                    </a:lnTo>
                    <a:lnTo>
                      <a:pt x="1469" y="454"/>
                    </a:lnTo>
                    <a:lnTo>
                      <a:pt x="1468" y="448"/>
                    </a:lnTo>
                    <a:lnTo>
                      <a:pt x="1466" y="442"/>
                    </a:lnTo>
                    <a:lnTo>
                      <a:pt x="1464" y="439"/>
                    </a:lnTo>
                    <a:lnTo>
                      <a:pt x="1464" y="435"/>
                    </a:lnTo>
                    <a:lnTo>
                      <a:pt x="1460" y="427"/>
                    </a:lnTo>
                    <a:lnTo>
                      <a:pt x="1458" y="420"/>
                    </a:lnTo>
                    <a:lnTo>
                      <a:pt x="1454" y="410"/>
                    </a:lnTo>
                    <a:lnTo>
                      <a:pt x="1452" y="404"/>
                    </a:lnTo>
                    <a:lnTo>
                      <a:pt x="1448" y="397"/>
                    </a:lnTo>
                    <a:lnTo>
                      <a:pt x="1447" y="393"/>
                    </a:lnTo>
                    <a:lnTo>
                      <a:pt x="1445" y="385"/>
                    </a:lnTo>
                    <a:lnTo>
                      <a:pt x="1441" y="380"/>
                    </a:lnTo>
                    <a:lnTo>
                      <a:pt x="1439" y="374"/>
                    </a:lnTo>
                    <a:lnTo>
                      <a:pt x="1437" y="370"/>
                    </a:lnTo>
                    <a:lnTo>
                      <a:pt x="1431" y="365"/>
                    </a:lnTo>
                    <a:lnTo>
                      <a:pt x="1429" y="361"/>
                    </a:lnTo>
                    <a:lnTo>
                      <a:pt x="1422" y="361"/>
                    </a:lnTo>
                    <a:lnTo>
                      <a:pt x="1418" y="361"/>
                    </a:lnTo>
                    <a:lnTo>
                      <a:pt x="1412" y="359"/>
                    </a:lnTo>
                    <a:lnTo>
                      <a:pt x="1407" y="361"/>
                    </a:lnTo>
                    <a:lnTo>
                      <a:pt x="1401" y="361"/>
                    </a:lnTo>
                    <a:lnTo>
                      <a:pt x="1393" y="363"/>
                    </a:lnTo>
                    <a:lnTo>
                      <a:pt x="1388" y="365"/>
                    </a:lnTo>
                    <a:lnTo>
                      <a:pt x="1382" y="368"/>
                    </a:lnTo>
                    <a:lnTo>
                      <a:pt x="1374" y="370"/>
                    </a:lnTo>
                    <a:lnTo>
                      <a:pt x="1369" y="374"/>
                    </a:lnTo>
                    <a:lnTo>
                      <a:pt x="1365" y="378"/>
                    </a:lnTo>
                    <a:lnTo>
                      <a:pt x="1359" y="382"/>
                    </a:lnTo>
                    <a:lnTo>
                      <a:pt x="1355" y="385"/>
                    </a:lnTo>
                    <a:lnTo>
                      <a:pt x="1352" y="391"/>
                    </a:lnTo>
                    <a:lnTo>
                      <a:pt x="1350" y="395"/>
                    </a:lnTo>
                    <a:lnTo>
                      <a:pt x="1350" y="403"/>
                    </a:lnTo>
                    <a:lnTo>
                      <a:pt x="1350" y="404"/>
                    </a:lnTo>
                    <a:lnTo>
                      <a:pt x="1350" y="408"/>
                    </a:lnTo>
                    <a:lnTo>
                      <a:pt x="1350" y="410"/>
                    </a:lnTo>
                    <a:lnTo>
                      <a:pt x="1350" y="416"/>
                    </a:lnTo>
                    <a:lnTo>
                      <a:pt x="1350" y="420"/>
                    </a:lnTo>
                    <a:lnTo>
                      <a:pt x="1352" y="425"/>
                    </a:lnTo>
                    <a:lnTo>
                      <a:pt x="1355" y="429"/>
                    </a:lnTo>
                    <a:lnTo>
                      <a:pt x="1357" y="437"/>
                    </a:lnTo>
                    <a:lnTo>
                      <a:pt x="1357" y="442"/>
                    </a:lnTo>
                    <a:lnTo>
                      <a:pt x="1361" y="448"/>
                    </a:lnTo>
                    <a:lnTo>
                      <a:pt x="1365" y="456"/>
                    </a:lnTo>
                    <a:lnTo>
                      <a:pt x="1367" y="461"/>
                    </a:lnTo>
                    <a:lnTo>
                      <a:pt x="1369" y="467"/>
                    </a:lnTo>
                    <a:lnTo>
                      <a:pt x="1372" y="475"/>
                    </a:lnTo>
                    <a:lnTo>
                      <a:pt x="1374" y="482"/>
                    </a:lnTo>
                    <a:lnTo>
                      <a:pt x="1376" y="490"/>
                    </a:lnTo>
                    <a:lnTo>
                      <a:pt x="1378" y="496"/>
                    </a:lnTo>
                    <a:lnTo>
                      <a:pt x="1382" y="503"/>
                    </a:lnTo>
                    <a:lnTo>
                      <a:pt x="1384" y="509"/>
                    </a:lnTo>
                    <a:lnTo>
                      <a:pt x="1386" y="517"/>
                    </a:lnTo>
                    <a:lnTo>
                      <a:pt x="1388" y="524"/>
                    </a:lnTo>
                    <a:lnTo>
                      <a:pt x="1390" y="532"/>
                    </a:lnTo>
                    <a:lnTo>
                      <a:pt x="1390" y="539"/>
                    </a:lnTo>
                    <a:lnTo>
                      <a:pt x="1391" y="547"/>
                    </a:lnTo>
                    <a:lnTo>
                      <a:pt x="1393" y="553"/>
                    </a:lnTo>
                    <a:lnTo>
                      <a:pt x="1393" y="560"/>
                    </a:lnTo>
                    <a:lnTo>
                      <a:pt x="1393" y="566"/>
                    </a:lnTo>
                    <a:lnTo>
                      <a:pt x="1393" y="574"/>
                    </a:lnTo>
                    <a:lnTo>
                      <a:pt x="1393" y="579"/>
                    </a:lnTo>
                    <a:lnTo>
                      <a:pt x="1391" y="585"/>
                    </a:lnTo>
                    <a:lnTo>
                      <a:pt x="1390" y="593"/>
                    </a:lnTo>
                    <a:lnTo>
                      <a:pt x="1390" y="598"/>
                    </a:lnTo>
                    <a:lnTo>
                      <a:pt x="1386" y="604"/>
                    </a:lnTo>
                    <a:lnTo>
                      <a:pt x="1384" y="608"/>
                    </a:lnTo>
                    <a:lnTo>
                      <a:pt x="1380" y="612"/>
                    </a:lnTo>
                    <a:lnTo>
                      <a:pt x="1376" y="617"/>
                    </a:lnTo>
                    <a:lnTo>
                      <a:pt x="1371" y="625"/>
                    </a:lnTo>
                    <a:lnTo>
                      <a:pt x="1365" y="631"/>
                    </a:lnTo>
                    <a:lnTo>
                      <a:pt x="1355" y="634"/>
                    </a:lnTo>
                    <a:lnTo>
                      <a:pt x="1348" y="640"/>
                    </a:lnTo>
                    <a:lnTo>
                      <a:pt x="1340" y="642"/>
                    </a:lnTo>
                    <a:lnTo>
                      <a:pt x="1333" y="646"/>
                    </a:lnTo>
                    <a:lnTo>
                      <a:pt x="1323" y="646"/>
                    </a:lnTo>
                    <a:lnTo>
                      <a:pt x="1315" y="646"/>
                    </a:lnTo>
                    <a:lnTo>
                      <a:pt x="1308" y="646"/>
                    </a:lnTo>
                    <a:lnTo>
                      <a:pt x="1302" y="644"/>
                    </a:lnTo>
                    <a:lnTo>
                      <a:pt x="1295" y="642"/>
                    </a:lnTo>
                    <a:lnTo>
                      <a:pt x="1287" y="640"/>
                    </a:lnTo>
                    <a:lnTo>
                      <a:pt x="1283" y="636"/>
                    </a:lnTo>
                    <a:lnTo>
                      <a:pt x="1277" y="634"/>
                    </a:lnTo>
                    <a:lnTo>
                      <a:pt x="1277" y="631"/>
                    </a:lnTo>
                    <a:lnTo>
                      <a:pt x="1274" y="627"/>
                    </a:lnTo>
                    <a:lnTo>
                      <a:pt x="1272" y="621"/>
                    </a:lnTo>
                    <a:lnTo>
                      <a:pt x="1270" y="617"/>
                    </a:lnTo>
                    <a:lnTo>
                      <a:pt x="1268" y="612"/>
                    </a:lnTo>
                    <a:lnTo>
                      <a:pt x="1266" y="604"/>
                    </a:lnTo>
                    <a:lnTo>
                      <a:pt x="1262" y="596"/>
                    </a:lnTo>
                    <a:lnTo>
                      <a:pt x="1262" y="589"/>
                    </a:lnTo>
                    <a:lnTo>
                      <a:pt x="1260" y="585"/>
                    </a:lnTo>
                    <a:lnTo>
                      <a:pt x="1258" y="579"/>
                    </a:lnTo>
                    <a:lnTo>
                      <a:pt x="1258" y="576"/>
                    </a:lnTo>
                    <a:lnTo>
                      <a:pt x="1257" y="572"/>
                    </a:lnTo>
                    <a:lnTo>
                      <a:pt x="1255" y="566"/>
                    </a:lnTo>
                    <a:lnTo>
                      <a:pt x="1255" y="562"/>
                    </a:lnTo>
                    <a:lnTo>
                      <a:pt x="1253" y="557"/>
                    </a:lnTo>
                    <a:lnTo>
                      <a:pt x="1253" y="553"/>
                    </a:lnTo>
                    <a:lnTo>
                      <a:pt x="1251" y="547"/>
                    </a:lnTo>
                    <a:lnTo>
                      <a:pt x="1251" y="543"/>
                    </a:lnTo>
                    <a:lnTo>
                      <a:pt x="1249" y="538"/>
                    </a:lnTo>
                    <a:lnTo>
                      <a:pt x="1249" y="532"/>
                    </a:lnTo>
                    <a:lnTo>
                      <a:pt x="1247" y="528"/>
                    </a:lnTo>
                    <a:lnTo>
                      <a:pt x="1245" y="522"/>
                    </a:lnTo>
                    <a:lnTo>
                      <a:pt x="1245" y="517"/>
                    </a:lnTo>
                    <a:lnTo>
                      <a:pt x="1245" y="513"/>
                    </a:lnTo>
                    <a:lnTo>
                      <a:pt x="1243" y="507"/>
                    </a:lnTo>
                    <a:lnTo>
                      <a:pt x="1241" y="501"/>
                    </a:lnTo>
                    <a:lnTo>
                      <a:pt x="1239" y="496"/>
                    </a:lnTo>
                    <a:lnTo>
                      <a:pt x="1239" y="492"/>
                    </a:lnTo>
                    <a:lnTo>
                      <a:pt x="1237" y="486"/>
                    </a:lnTo>
                    <a:lnTo>
                      <a:pt x="1237" y="482"/>
                    </a:lnTo>
                    <a:lnTo>
                      <a:pt x="1236" y="477"/>
                    </a:lnTo>
                    <a:lnTo>
                      <a:pt x="1234" y="473"/>
                    </a:lnTo>
                    <a:lnTo>
                      <a:pt x="1232" y="467"/>
                    </a:lnTo>
                    <a:lnTo>
                      <a:pt x="1232" y="461"/>
                    </a:lnTo>
                    <a:lnTo>
                      <a:pt x="1230" y="458"/>
                    </a:lnTo>
                    <a:lnTo>
                      <a:pt x="1230" y="452"/>
                    </a:lnTo>
                    <a:lnTo>
                      <a:pt x="1226" y="442"/>
                    </a:lnTo>
                    <a:lnTo>
                      <a:pt x="1222" y="435"/>
                    </a:lnTo>
                    <a:lnTo>
                      <a:pt x="1220" y="427"/>
                    </a:lnTo>
                    <a:lnTo>
                      <a:pt x="1217" y="420"/>
                    </a:lnTo>
                    <a:lnTo>
                      <a:pt x="1215" y="412"/>
                    </a:lnTo>
                    <a:lnTo>
                      <a:pt x="1211" y="408"/>
                    </a:lnTo>
                    <a:lnTo>
                      <a:pt x="1207" y="403"/>
                    </a:lnTo>
                    <a:lnTo>
                      <a:pt x="1205" y="397"/>
                    </a:lnTo>
                    <a:lnTo>
                      <a:pt x="1201" y="395"/>
                    </a:lnTo>
                    <a:lnTo>
                      <a:pt x="1198" y="393"/>
                    </a:lnTo>
                    <a:lnTo>
                      <a:pt x="1194" y="391"/>
                    </a:lnTo>
                    <a:lnTo>
                      <a:pt x="1188" y="389"/>
                    </a:lnTo>
                    <a:lnTo>
                      <a:pt x="1182" y="389"/>
                    </a:lnTo>
                    <a:lnTo>
                      <a:pt x="1179" y="389"/>
                    </a:lnTo>
                    <a:lnTo>
                      <a:pt x="1175" y="389"/>
                    </a:lnTo>
                    <a:lnTo>
                      <a:pt x="1171" y="389"/>
                    </a:lnTo>
                    <a:lnTo>
                      <a:pt x="1165" y="389"/>
                    </a:lnTo>
                    <a:lnTo>
                      <a:pt x="1160" y="389"/>
                    </a:lnTo>
                    <a:lnTo>
                      <a:pt x="1154" y="391"/>
                    </a:lnTo>
                    <a:lnTo>
                      <a:pt x="1148" y="393"/>
                    </a:lnTo>
                    <a:lnTo>
                      <a:pt x="1142" y="393"/>
                    </a:lnTo>
                    <a:lnTo>
                      <a:pt x="1133" y="393"/>
                    </a:lnTo>
                    <a:lnTo>
                      <a:pt x="1127" y="395"/>
                    </a:lnTo>
                    <a:lnTo>
                      <a:pt x="1122" y="397"/>
                    </a:lnTo>
                    <a:lnTo>
                      <a:pt x="1112" y="397"/>
                    </a:lnTo>
                    <a:lnTo>
                      <a:pt x="1104" y="399"/>
                    </a:lnTo>
                    <a:lnTo>
                      <a:pt x="1097" y="401"/>
                    </a:lnTo>
                    <a:lnTo>
                      <a:pt x="1089" y="403"/>
                    </a:lnTo>
                    <a:lnTo>
                      <a:pt x="1080" y="404"/>
                    </a:lnTo>
                    <a:lnTo>
                      <a:pt x="1072" y="406"/>
                    </a:lnTo>
                    <a:lnTo>
                      <a:pt x="1061" y="408"/>
                    </a:lnTo>
                    <a:lnTo>
                      <a:pt x="1053" y="410"/>
                    </a:lnTo>
                    <a:lnTo>
                      <a:pt x="1044" y="412"/>
                    </a:lnTo>
                    <a:lnTo>
                      <a:pt x="1036" y="414"/>
                    </a:lnTo>
                    <a:lnTo>
                      <a:pt x="1026" y="418"/>
                    </a:lnTo>
                    <a:lnTo>
                      <a:pt x="1017" y="418"/>
                    </a:lnTo>
                    <a:lnTo>
                      <a:pt x="1007" y="422"/>
                    </a:lnTo>
                    <a:lnTo>
                      <a:pt x="998" y="425"/>
                    </a:lnTo>
                    <a:lnTo>
                      <a:pt x="988" y="427"/>
                    </a:lnTo>
                    <a:lnTo>
                      <a:pt x="979" y="429"/>
                    </a:lnTo>
                    <a:lnTo>
                      <a:pt x="969" y="433"/>
                    </a:lnTo>
                    <a:lnTo>
                      <a:pt x="960" y="435"/>
                    </a:lnTo>
                    <a:lnTo>
                      <a:pt x="950" y="437"/>
                    </a:lnTo>
                    <a:lnTo>
                      <a:pt x="941" y="441"/>
                    </a:lnTo>
                    <a:lnTo>
                      <a:pt x="931" y="442"/>
                    </a:lnTo>
                    <a:lnTo>
                      <a:pt x="922" y="446"/>
                    </a:lnTo>
                    <a:lnTo>
                      <a:pt x="911" y="450"/>
                    </a:lnTo>
                    <a:lnTo>
                      <a:pt x="901" y="452"/>
                    </a:lnTo>
                    <a:lnTo>
                      <a:pt x="892" y="456"/>
                    </a:lnTo>
                    <a:lnTo>
                      <a:pt x="884" y="458"/>
                    </a:lnTo>
                    <a:lnTo>
                      <a:pt x="874" y="460"/>
                    </a:lnTo>
                    <a:lnTo>
                      <a:pt x="865" y="463"/>
                    </a:lnTo>
                    <a:lnTo>
                      <a:pt x="855" y="465"/>
                    </a:lnTo>
                    <a:lnTo>
                      <a:pt x="848" y="469"/>
                    </a:lnTo>
                    <a:lnTo>
                      <a:pt x="838" y="473"/>
                    </a:lnTo>
                    <a:lnTo>
                      <a:pt x="831" y="475"/>
                    </a:lnTo>
                    <a:lnTo>
                      <a:pt x="821" y="477"/>
                    </a:lnTo>
                    <a:lnTo>
                      <a:pt x="814" y="480"/>
                    </a:lnTo>
                    <a:lnTo>
                      <a:pt x="806" y="482"/>
                    </a:lnTo>
                    <a:lnTo>
                      <a:pt x="800" y="484"/>
                    </a:lnTo>
                    <a:lnTo>
                      <a:pt x="791" y="488"/>
                    </a:lnTo>
                    <a:lnTo>
                      <a:pt x="785" y="490"/>
                    </a:lnTo>
                    <a:lnTo>
                      <a:pt x="779" y="492"/>
                    </a:lnTo>
                    <a:lnTo>
                      <a:pt x="772" y="496"/>
                    </a:lnTo>
                    <a:lnTo>
                      <a:pt x="764" y="498"/>
                    </a:lnTo>
                    <a:lnTo>
                      <a:pt x="758" y="499"/>
                    </a:lnTo>
                    <a:lnTo>
                      <a:pt x="755" y="501"/>
                    </a:lnTo>
                    <a:lnTo>
                      <a:pt x="749" y="503"/>
                    </a:lnTo>
                    <a:lnTo>
                      <a:pt x="745" y="505"/>
                    </a:lnTo>
                    <a:lnTo>
                      <a:pt x="739" y="507"/>
                    </a:lnTo>
                    <a:lnTo>
                      <a:pt x="736" y="509"/>
                    </a:lnTo>
                    <a:lnTo>
                      <a:pt x="734" y="513"/>
                    </a:lnTo>
                    <a:lnTo>
                      <a:pt x="726" y="515"/>
                    </a:lnTo>
                    <a:lnTo>
                      <a:pt x="719" y="520"/>
                    </a:lnTo>
                    <a:lnTo>
                      <a:pt x="713" y="522"/>
                    </a:lnTo>
                    <a:lnTo>
                      <a:pt x="709" y="526"/>
                    </a:lnTo>
                    <a:lnTo>
                      <a:pt x="701" y="528"/>
                    </a:lnTo>
                    <a:lnTo>
                      <a:pt x="698" y="532"/>
                    </a:lnTo>
                    <a:lnTo>
                      <a:pt x="692" y="536"/>
                    </a:lnTo>
                    <a:lnTo>
                      <a:pt x="688" y="539"/>
                    </a:lnTo>
                    <a:lnTo>
                      <a:pt x="681" y="545"/>
                    </a:lnTo>
                    <a:lnTo>
                      <a:pt x="675" y="553"/>
                    </a:lnTo>
                    <a:lnTo>
                      <a:pt x="671" y="555"/>
                    </a:lnTo>
                    <a:lnTo>
                      <a:pt x="669" y="560"/>
                    </a:lnTo>
                    <a:lnTo>
                      <a:pt x="667" y="564"/>
                    </a:lnTo>
                    <a:lnTo>
                      <a:pt x="665" y="570"/>
                    </a:lnTo>
                    <a:lnTo>
                      <a:pt x="663" y="574"/>
                    </a:lnTo>
                    <a:lnTo>
                      <a:pt x="662" y="577"/>
                    </a:lnTo>
                    <a:lnTo>
                      <a:pt x="660" y="583"/>
                    </a:lnTo>
                    <a:lnTo>
                      <a:pt x="660" y="587"/>
                    </a:lnTo>
                    <a:lnTo>
                      <a:pt x="658" y="593"/>
                    </a:lnTo>
                    <a:lnTo>
                      <a:pt x="656" y="600"/>
                    </a:lnTo>
                    <a:lnTo>
                      <a:pt x="656" y="604"/>
                    </a:lnTo>
                    <a:lnTo>
                      <a:pt x="656" y="612"/>
                    </a:lnTo>
                    <a:lnTo>
                      <a:pt x="656" y="619"/>
                    </a:lnTo>
                    <a:lnTo>
                      <a:pt x="656" y="625"/>
                    </a:lnTo>
                    <a:lnTo>
                      <a:pt x="656" y="633"/>
                    </a:lnTo>
                    <a:lnTo>
                      <a:pt x="656" y="640"/>
                    </a:lnTo>
                    <a:lnTo>
                      <a:pt x="656" y="648"/>
                    </a:lnTo>
                    <a:lnTo>
                      <a:pt x="658" y="655"/>
                    </a:lnTo>
                    <a:lnTo>
                      <a:pt x="658" y="659"/>
                    </a:lnTo>
                    <a:lnTo>
                      <a:pt x="658" y="665"/>
                    </a:lnTo>
                    <a:lnTo>
                      <a:pt x="660" y="671"/>
                    </a:lnTo>
                    <a:lnTo>
                      <a:pt x="660" y="676"/>
                    </a:lnTo>
                    <a:lnTo>
                      <a:pt x="660" y="680"/>
                    </a:lnTo>
                    <a:lnTo>
                      <a:pt x="660" y="684"/>
                    </a:lnTo>
                    <a:lnTo>
                      <a:pt x="660" y="690"/>
                    </a:lnTo>
                    <a:lnTo>
                      <a:pt x="660" y="693"/>
                    </a:lnTo>
                    <a:lnTo>
                      <a:pt x="660" y="699"/>
                    </a:lnTo>
                    <a:lnTo>
                      <a:pt x="660" y="705"/>
                    </a:lnTo>
                    <a:lnTo>
                      <a:pt x="660" y="710"/>
                    </a:lnTo>
                    <a:lnTo>
                      <a:pt x="660" y="716"/>
                    </a:lnTo>
                    <a:lnTo>
                      <a:pt x="658" y="720"/>
                    </a:lnTo>
                    <a:lnTo>
                      <a:pt x="658" y="728"/>
                    </a:lnTo>
                    <a:lnTo>
                      <a:pt x="656" y="731"/>
                    </a:lnTo>
                    <a:lnTo>
                      <a:pt x="656" y="739"/>
                    </a:lnTo>
                    <a:lnTo>
                      <a:pt x="656" y="747"/>
                    </a:lnTo>
                    <a:lnTo>
                      <a:pt x="654" y="752"/>
                    </a:lnTo>
                    <a:lnTo>
                      <a:pt x="654" y="758"/>
                    </a:lnTo>
                    <a:lnTo>
                      <a:pt x="652" y="766"/>
                    </a:lnTo>
                    <a:lnTo>
                      <a:pt x="650" y="771"/>
                    </a:lnTo>
                    <a:lnTo>
                      <a:pt x="650" y="777"/>
                    </a:lnTo>
                    <a:lnTo>
                      <a:pt x="648" y="783"/>
                    </a:lnTo>
                    <a:lnTo>
                      <a:pt x="646" y="790"/>
                    </a:lnTo>
                    <a:lnTo>
                      <a:pt x="644" y="796"/>
                    </a:lnTo>
                    <a:lnTo>
                      <a:pt x="643" y="804"/>
                    </a:lnTo>
                    <a:lnTo>
                      <a:pt x="641" y="811"/>
                    </a:lnTo>
                    <a:lnTo>
                      <a:pt x="639" y="817"/>
                    </a:lnTo>
                    <a:lnTo>
                      <a:pt x="637" y="823"/>
                    </a:lnTo>
                    <a:lnTo>
                      <a:pt x="635" y="830"/>
                    </a:lnTo>
                    <a:lnTo>
                      <a:pt x="633" y="836"/>
                    </a:lnTo>
                    <a:lnTo>
                      <a:pt x="629" y="844"/>
                    </a:lnTo>
                    <a:lnTo>
                      <a:pt x="627" y="849"/>
                    </a:lnTo>
                    <a:lnTo>
                      <a:pt x="625" y="857"/>
                    </a:lnTo>
                    <a:lnTo>
                      <a:pt x="622" y="863"/>
                    </a:lnTo>
                    <a:lnTo>
                      <a:pt x="620" y="868"/>
                    </a:lnTo>
                    <a:lnTo>
                      <a:pt x="616" y="876"/>
                    </a:lnTo>
                    <a:lnTo>
                      <a:pt x="614" y="882"/>
                    </a:lnTo>
                    <a:lnTo>
                      <a:pt x="610" y="887"/>
                    </a:lnTo>
                    <a:lnTo>
                      <a:pt x="608" y="893"/>
                    </a:lnTo>
                    <a:lnTo>
                      <a:pt x="603" y="901"/>
                    </a:lnTo>
                    <a:lnTo>
                      <a:pt x="601" y="906"/>
                    </a:lnTo>
                    <a:lnTo>
                      <a:pt x="597" y="912"/>
                    </a:lnTo>
                    <a:lnTo>
                      <a:pt x="595" y="918"/>
                    </a:lnTo>
                    <a:lnTo>
                      <a:pt x="591" y="923"/>
                    </a:lnTo>
                    <a:lnTo>
                      <a:pt x="587" y="929"/>
                    </a:lnTo>
                    <a:lnTo>
                      <a:pt x="584" y="933"/>
                    </a:lnTo>
                    <a:lnTo>
                      <a:pt x="580" y="940"/>
                    </a:lnTo>
                    <a:lnTo>
                      <a:pt x="576" y="944"/>
                    </a:lnTo>
                    <a:lnTo>
                      <a:pt x="572" y="950"/>
                    </a:lnTo>
                    <a:lnTo>
                      <a:pt x="568" y="956"/>
                    </a:lnTo>
                    <a:lnTo>
                      <a:pt x="565" y="961"/>
                    </a:lnTo>
                    <a:lnTo>
                      <a:pt x="561" y="965"/>
                    </a:lnTo>
                    <a:lnTo>
                      <a:pt x="555" y="969"/>
                    </a:lnTo>
                    <a:lnTo>
                      <a:pt x="549" y="973"/>
                    </a:lnTo>
                    <a:lnTo>
                      <a:pt x="546" y="978"/>
                    </a:lnTo>
                    <a:lnTo>
                      <a:pt x="542" y="980"/>
                    </a:lnTo>
                    <a:lnTo>
                      <a:pt x="538" y="984"/>
                    </a:lnTo>
                    <a:lnTo>
                      <a:pt x="532" y="988"/>
                    </a:lnTo>
                    <a:lnTo>
                      <a:pt x="528" y="994"/>
                    </a:lnTo>
                    <a:lnTo>
                      <a:pt x="523" y="996"/>
                    </a:lnTo>
                    <a:lnTo>
                      <a:pt x="519" y="997"/>
                    </a:lnTo>
                    <a:lnTo>
                      <a:pt x="513" y="1001"/>
                    </a:lnTo>
                    <a:lnTo>
                      <a:pt x="508" y="1003"/>
                    </a:lnTo>
                    <a:lnTo>
                      <a:pt x="502" y="1005"/>
                    </a:lnTo>
                    <a:lnTo>
                      <a:pt x="498" y="1009"/>
                    </a:lnTo>
                    <a:lnTo>
                      <a:pt x="492" y="1011"/>
                    </a:lnTo>
                    <a:lnTo>
                      <a:pt x="489" y="1013"/>
                    </a:lnTo>
                    <a:lnTo>
                      <a:pt x="481" y="1013"/>
                    </a:lnTo>
                    <a:lnTo>
                      <a:pt x="475" y="1015"/>
                    </a:lnTo>
                    <a:lnTo>
                      <a:pt x="470" y="1015"/>
                    </a:lnTo>
                    <a:lnTo>
                      <a:pt x="464" y="1016"/>
                    </a:lnTo>
                    <a:lnTo>
                      <a:pt x="458" y="1018"/>
                    </a:lnTo>
                    <a:lnTo>
                      <a:pt x="452" y="1020"/>
                    </a:lnTo>
                    <a:lnTo>
                      <a:pt x="447" y="1020"/>
                    </a:lnTo>
                    <a:lnTo>
                      <a:pt x="441" y="1020"/>
                    </a:lnTo>
                    <a:lnTo>
                      <a:pt x="433" y="1020"/>
                    </a:lnTo>
                    <a:lnTo>
                      <a:pt x="430" y="1022"/>
                    </a:lnTo>
                    <a:lnTo>
                      <a:pt x="422" y="1022"/>
                    </a:lnTo>
                    <a:lnTo>
                      <a:pt x="416" y="1024"/>
                    </a:lnTo>
                    <a:lnTo>
                      <a:pt x="411" y="1024"/>
                    </a:lnTo>
                    <a:lnTo>
                      <a:pt x="403" y="1024"/>
                    </a:lnTo>
                    <a:lnTo>
                      <a:pt x="395" y="1026"/>
                    </a:lnTo>
                    <a:lnTo>
                      <a:pt x="392" y="1026"/>
                    </a:lnTo>
                    <a:lnTo>
                      <a:pt x="384" y="1026"/>
                    </a:lnTo>
                    <a:lnTo>
                      <a:pt x="378" y="1026"/>
                    </a:lnTo>
                    <a:lnTo>
                      <a:pt x="371" y="1026"/>
                    </a:lnTo>
                    <a:lnTo>
                      <a:pt x="365" y="1026"/>
                    </a:lnTo>
                    <a:lnTo>
                      <a:pt x="357" y="1024"/>
                    </a:lnTo>
                    <a:lnTo>
                      <a:pt x="352" y="1024"/>
                    </a:lnTo>
                    <a:lnTo>
                      <a:pt x="346" y="1024"/>
                    </a:lnTo>
                    <a:lnTo>
                      <a:pt x="338" y="1022"/>
                    </a:lnTo>
                    <a:lnTo>
                      <a:pt x="331" y="1020"/>
                    </a:lnTo>
                    <a:lnTo>
                      <a:pt x="325" y="1020"/>
                    </a:lnTo>
                    <a:lnTo>
                      <a:pt x="317" y="1018"/>
                    </a:lnTo>
                    <a:lnTo>
                      <a:pt x="312" y="1016"/>
                    </a:lnTo>
                    <a:lnTo>
                      <a:pt x="304" y="1015"/>
                    </a:lnTo>
                    <a:lnTo>
                      <a:pt x="298" y="1013"/>
                    </a:lnTo>
                    <a:lnTo>
                      <a:pt x="293" y="1011"/>
                    </a:lnTo>
                    <a:lnTo>
                      <a:pt x="287" y="1009"/>
                    </a:lnTo>
                    <a:lnTo>
                      <a:pt x="279" y="1005"/>
                    </a:lnTo>
                    <a:lnTo>
                      <a:pt x="272" y="1001"/>
                    </a:lnTo>
                    <a:lnTo>
                      <a:pt x="266" y="997"/>
                    </a:lnTo>
                    <a:lnTo>
                      <a:pt x="259" y="994"/>
                    </a:lnTo>
                    <a:lnTo>
                      <a:pt x="251" y="990"/>
                    </a:lnTo>
                    <a:lnTo>
                      <a:pt x="245" y="986"/>
                    </a:lnTo>
                    <a:lnTo>
                      <a:pt x="238" y="982"/>
                    </a:lnTo>
                    <a:lnTo>
                      <a:pt x="232" y="978"/>
                    </a:lnTo>
                    <a:lnTo>
                      <a:pt x="224" y="973"/>
                    </a:lnTo>
                    <a:lnTo>
                      <a:pt x="217" y="967"/>
                    </a:lnTo>
                    <a:lnTo>
                      <a:pt x="211" y="961"/>
                    </a:lnTo>
                    <a:lnTo>
                      <a:pt x="205" y="956"/>
                    </a:lnTo>
                    <a:lnTo>
                      <a:pt x="198" y="948"/>
                    </a:lnTo>
                    <a:lnTo>
                      <a:pt x="192" y="940"/>
                    </a:lnTo>
                    <a:lnTo>
                      <a:pt x="184" y="935"/>
                    </a:lnTo>
                    <a:lnTo>
                      <a:pt x="179" y="929"/>
                    </a:lnTo>
                    <a:lnTo>
                      <a:pt x="173" y="920"/>
                    </a:lnTo>
                    <a:lnTo>
                      <a:pt x="167" y="912"/>
                    </a:lnTo>
                    <a:lnTo>
                      <a:pt x="160" y="902"/>
                    </a:lnTo>
                    <a:lnTo>
                      <a:pt x="154" y="895"/>
                    </a:lnTo>
                    <a:lnTo>
                      <a:pt x="148" y="885"/>
                    </a:lnTo>
                    <a:lnTo>
                      <a:pt x="143" y="876"/>
                    </a:lnTo>
                    <a:lnTo>
                      <a:pt x="137" y="866"/>
                    </a:lnTo>
                    <a:lnTo>
                      <a:pt x="131" y="857"/>
                    </a:lnTo>
                    <a:lnTo>
                      <a:pt x="124" y="845"/>
                    </a:lnTo>
                    <a:lnTo>
                      <a:pt x="120" y="836"/>
                    </a:lnTo>
                    <a:lnTo>
                      <a:pt x="112" y="823"/>
                    </a:lnTo>
                    <a:lnTo>
                      <a:pt x="106" y="813"/>
                    </a:lnTo>
                    <a:lnTo>
                      <a:pt x="103" y="800"/>
                    </a:lnTo>
                    <a:lnTo>
                      <a:pt x="95" y="787"/>
                    </a:lnTo>
                    <a:lnTo>
                      <a:pt x="91" y="773"/>
                    </a:lnTo>
                    <a:lnTo>
                      <a:pt x="87" y="762"/>
                    </a:lnTo>
                    <a:lnTo>
                      <a:pt x="80" y="748"/>
                    </a:lnTo>
                    <a:lnTo>
                      <a:pt x="76" y="731"/>
                    </a:lnTo>
                    <a:lnTo>
                      <a:pt x="70" y="718"/>
                    </a:lnTo>
                    <a:lnTo>
                      <a:pt x="67" y="705"/>
                    </a:lnTo>
                    <a:lnTo>
                      <a:pt x="61" y="691"/>
                    </a:lnTo>
                    <a:lnTo>
                      <a:pt x="57" y="678"/>
                    </a:lnTo>
                    <a:lnTo>
                      <a:pt x="53" y="665"/>
                    </a:lnTo>
                    <a:lnTo>
                      <a:pt x="49" y="652"/>
                    </a:lnTo>
                    <a:lnTo>
                      <a:pt x="44" y="638"/>
                    </a:lnTo>
                    <a:lnTo>
                      <a:pt x="40" y="625"/>
                    </a:lnTo>
                    <a:lnTo>
                      <a:pt x="36" y="612"/>
                    </a:lnTo>
                    <a:lnTo>
                      <a:pt x="32" y="598"/>
                    </a:lnTo>
                    <a:lnTo>
                      <a:pt x="30" y="585"/>
                    </a:lnTo>
                    <a:lnTo>
                      <a:pt x="27" y="572"/>
                    </a:lnTo>
                    <a:lnTo>
                      <a:pt x="25" y="558"/>
                    </a:lnTo>
                    <a:lnTo>
                      <a:pt x="23" y="547"/>
                    </a:lnTo>
                    <a:lnTo>
                      <a:pt x="19" y="534"/>
                    </a:lnTo>
                    <a:lnTo>
                      <a:pt x="15" y="522"/>
                    </a:lnTo>
                    <a:lnTo>
                      <a:pt x="13" y="507"/>
                    </a:lnTo>
                    <a:lnTo>
                      <a:pt x="11" y="496"/>
                    </a:lnTo>
                    <a:lnTo>
                      <a:pt x="10" y="482"/>
                    </a:lnTo>
                    <a:lnTo>
                      <a:pt x="8" y="471"/>
                    </a:lnTo>
                    <a:lnTo>
                      <a:pt x="8" y="460"/>
                    </a:lnTo>
                    <a:lnTo>
                      <a:pt x="6" y="448"/>
                    </a:lnTo>
                    <a:lnTo>
                      <a:pt x="4" y="435"/>
                    </a:lnTo>
                    <a:lnTo>
                      <a:pt x="2" y="423"/>
                    </a:lnTo>
                    <a:lnTo>
                      <a:pt x="0" y="410"/>
                    </a:lnTo>
                    <a:lnTo>
                      <a:pt x="0" y="401"/>
                    </a:lnTo>
                    <a:lnTo>
                      <a:pt x="0" y="389"/>
                    </a:lnTo>
                    <a:lnTo>
                      <a:pt x="0" y="378"/>
                    </a:lnTo>
                    <a:lnTo>
                      <a:pt x="0" y="365"/>
                    </a:lnTo>
                    <a:lnTo>
                      <a:pt x="0" y="355"/>
                    </a:lnTo>
                    <a:lnTo>
                      <a:pt x="0" y="344"/>
                    </a:lnTo>
                    <a:lnTo>
                      <a:pt x="0" y="332"/>
                    </a:lnTo>
                    <a:lnTo>
                      <a:pt x="0" y="321"/>
                    </a:lnTo>
                    <a:lnTo>
                      <a:pt x="2" y="311"/>
                    </a:lnTo>
                    <a:lnTo>
                      <a:pt x="2" y="300"/>
                    </a:lnTo>
                    <a:lnTo>
                      <a:pt x="4" y="290"/>
                    </a:lnTo>
                    <a:lnTo>
                      <a:pt x="4" y="281"/>
                    </a:lnTo>
                    <a:lnTo>
                      <a:pt x="8" y="271"/>
                    </a:lnTo>
                    <a:lnTo>
                      <a:pt x="8" y="260"/>
                    </a:lnTo>
                    <a:lnTo>
                      <a:pt x="8" y="250"/>
                    </a:lnTo>
                    <a:lnTo>
                      <a:pt x="11" y="241"/>
                    </a:lnTo>
                    <a:lnTo>
                      <a:pt x="13" y="231"/>
                    </a:lnTo>
                    <a:lnTo>
                      <a:pt x="15" y="220"/>
                    </a:lnTo>
                    <a:lnTo>
                      <a:pt x="17" y="211"/>
                    </a:lnTo>
                    <a:lnTo>
                      <a:pt x="21" y="203"/>
                    </a:lnTo>
                    <a:lnTo>
                      <a:pt x="25" y="193"/>
                    </a:lnTo>
                    <a:lnTo>
                      <a:pt x="27" y="184"/>
                    </a:lnTo>
                    <a:lnTo>
                      <a:pt x="30" y="176"/>
                    </a:lnTo>
                    <a:lnTo>
                      <a:pt x="32" y="169"/>
                    </a:lnTo>
                    <a:lnTo>
                      <a:pt x="36" y="161"/>
                    </a:lnTo>
                    <a:lnTo>
                      <a:pt x="40" y="152"/>
                    </a:lnTo>
                    <a:lnTo>
                      <a:pt x="44" y="144"/>
                    </a:lnTo>
                    <a:lnTo>
                      <a:pt x="49" y="136"/>
                    </a:lnTo>
                    <a:lnTo>
                      <a:pt x="53" y="129"/>
                    </a:lnTo>
                    <a:lnTo>
                      <a:pt x="57" y="121"/>
                    </a:lnTo>
                    <a:lnTo>
                      <a:pt x="63" y="112"/>
                    </a:lnTo>
                    <a:lnTo>
                      <a:pt x="67" y="106"/>
                    </a:lnTo>
                    <a:lnTo>
                      <a:pt x="72" y="98"/>
                    </a:lnTo>
                    <a:lnTo>
                      <a:pt x="78" y="93"/>
                    </a:lnTo>
                    <a:lnTo>
                      <a:pt x="84" y="85"/>
                    </a:lnTo>
                    <a:lnTo>
                      <a:pt x="87" y="79"/>
                    </a:lnTo>
                    <a:lnTo>
                      <a:pt x="95" y="72"/>
                    </a:lnTo>
                    <a:lnTo>
                      <a:pt x="101" y="66"/>
                    </a:lnTo>
                    <a:lnTo>
                      <a:pt x="106" y="60"/>
                    </a:lnTo>
                    <a:lnTo>
                      <a:pt x="112" y="55"/>
                    </a:lnTo>
                    <a:lnTo>
                      <a:pt x="120" y="51"/>
                    </a:lnTo>
                    <a:lnTo>
                      <a:pt x="125" y="45"/>
                    </a:lnTo>
                    <a:lnTo>
                      <a:pt x="131" y="41"/>
                    </a:lnTo>
                    <a:lnTo>
                      <a:pt x="137" y="36"/>
                    </a:lnTo>
                    <a:lnTo>
                      <a:pt x="144" y="34"/>
                    </a:lnTo>
                    <a:lnTo>
                      <a:pt x="150" y="28"/>
                    </a:lnTo>
                    <a:lnTo>
                      <a:pt x="156" y="26"/>
                    </a:lnTo>
                    <a:lnTo>
                      <a:pt x="162" y="22"/>
                    </a:lnTo>
                    <a:lnTo>
                      <a:pt x="169" y="21"/>
                    </a:lnTo>
                    <a:lnTo>
                      <a:pt x="175" y="17"/>
                    </a:lnTo>
                    <a:lnTo>
                      <a:pt x="181" y="15"/>
                    </a:lnTo>
                    <a:lnTo>
                      <a:pt x="186" y="13"/>
                    </a:lnTo>
                    <a:lnTo>
                      <a:pt x="194" y="11"/>
                    </a:lnTo>
                    <a:lnTo>
                      <a:pt x="200" y="9"/>
                    </a:lnTo>
                    <a:lnTo>
                      <a:pt x="205" y="9"/>
                    </a:lnTo>
                    <a:lnTo>
                      <a:pt x="213" y="5"/>
                    </a:lnTo>
                    <a:lnTo>
                      <a:pt x="219" y="5"/>
                    </a:lnTo>
                    <a:lnTo>
                      <a:pt x="224" y="3"/>
                    </a:lnTo>
                    <a:lnTo>
                      <a:pt x="232" y="1"/>
                    </a:lnTo>
                    <a:lnTo>
                      <a:pt x="236" y="1"/>
                    </a:lnTo>
                    <a:lnTo>
                      <a:pt x="243" y="1"/>
                    </a:lnTo>
                    <a:lnTo>
                      <a:pt x="249" y="0"/>
                    </a:lnTo>
                    <a:lnTo>
                      <a:pt x="255" y="0"/>
                    </a:lnTo>
                    <a:lnTo>
                      <a:pt x="259" y="0"/>
                    </a:lnTo>
                    <a:lnTo>
                      <a:pt x="266" y="0"/>
                    </a:lnTo>
                    <a:lnTo>
                      <a:pt x="272" y="0"/>
                    </a:lnTo>
                    <a:lnTo>
                      <a:pt x="278" y="1"/>
                    </a:lnTo>
                    <a:lnTo>
                      <a:pt x="283" y="1"/>
                    </a:lnTo>
                    <a:lnTo>
                      <a:pt x="289" y="3"/>
                    </a:lnTo>
                    <a:lnTo>
                      <a:pt x="295" y="3"/>
                    </a:lnTo>
                    <a:lnTo>
                      <a:pt x="300" y="3"/>
                    </a:lnTo>
                    <a:lnTo>
                      <a:pt x="304" y="5"/>
                    </a:lnTo>
                    <a:lnTo>
                      <a:pt x="310" y="5"/>
                    </a:lnTo>
                    <a:lnTo>
                      <a:pt x="314" y="7"/>
                    </a:lnTo>
                    <a:lnTo>
                      <a:pt x="319" y="9"/>
                    </a:lnTo>
                    <a:lnTo>
                      <a:pt x="323" y="9"/>
                    </a:lnTo>
                    <a:lnTo>
                      <a:pt x="329" y="11"/>
                    </a:lnTo>
                    <a:lnTo>
                      <a:pt x="338" y="13"/>
                    </a:lnTo>
                    <a:lnTo>
                      <a:pt x="346" y="17"/>
                    </a:lnTo>
                    <a:lnTo>
                      <a:pt x="354" y="17"/>
                    </a:lnTo>
                    <a:lnTo>
                      <a:pt x="361" y="21"/>
                    </a:lnTo>
                    <a:lnTo>
                      <a:pt x="367" y="22"/>
                    </a:lnTo>
                    <a:lnTo>
                      <a:pt x="373" y="24"/>
                    </a:lnTo>
                    <a:lnTo>
                      <a:pt x="376" y="26"/>
                    </a:lnTo>
                    <a:lnTo>
                      <a:pt x="382" y="30"/>
                    </a:lnTo>
                    <a:lnTo>
                      <a:pt x="386" y="32"/>
                    </a:lnTo>
                    <a:lnTo>
                      <a:pt x="390" y="34"/>
                    </a:lnTo>
                    <a:lnTo>
                      <a:pt x="340" y="195"/>
                    </a:lnTo>
                    <a:lnTo>
                      <a:pt x="338" y="193"/>
                    </a:lnTo>
                    <a:lnTo>
                      <a:pt x="335" y="192"/>
                    </a:lnTo>
                    <a:lnTo>
                      <a:pt x="331" y="190"/>
                    </a:lnTo>
                    <a:lnTo>
                      <a:pt x="327" y="188"/>
                    </a:lnTo>
                    <a:lnTo>
                      <a:pt x="321" y="184"/>
                    </a:lnTo>
                    <a:lnTo>
                      <a:pt x="319" y="184"/>
                    </a:lnTo>
                    <a:lnTo>
                      <a:pt x="314" y="180"/>
                    </a:lnTo>
                    <a:lnTo>
                      <a:pt x="306" y="178"/>
                    </a:lnTo>
                    <a:lnTo>
                      <a:pt x="302" y="176"/>
                    </a:lnTo>
                    <a:lnTo>
                      <a:pt x="297" y="173"/>
                    </a:lnTo>
                    <a:lnTo>
                      <a:pt x="289" y="171"/>
                    </a:lnTo>
                    <a:lnTo>
                      <a:pt x="283" y="169"/>
                    </a:lnTo>
                    <a:lnTo>
                      <a:pt x="278" y="167"/>
                    </a:lnTo>
                    <a:lnTo>
                      <a:pt x="270" y="167"/>
                    </a:lnTo>
                    <a:lnTo>
                      <a:pt x="262" y="165"/>
                    </a:lnTo>
                    <a:lnTo>
                      <a:pt x="257" y="163"/>
                    </a:lnTo>
                    <a:lnTo>
                      <a:pt x="249" y="163"/>
                    </a:lnTo>
                    <a:lnTo>
                      <a:pt x="243" y="165"/>
                    </a:lnTo>
                    <a:lnTo>
                      <a:pt x="236" y="165"/>
                    </a:lnTo>
                    <a:lnTo>
                      <a:pt x="232" y="169"/>
                    </a:lnTo>
                    <a:lnTo>
                      <a:pt x="224" y="171"/>
                    </a:lnTo>
                    <a:lnTo>
                      <a:pt x="221" y="174"/>
                    </a:lnTo>
                    <a:lnTo>
                      <a:pt x="215" y="176"/>
                    </a:lnTo>
                    <a:lnTo>
                      <a:pt x="209" y="182"/>
                    </a:lnTo>
                    <a:lnTo>
                      <a:pt x="205" y="188"/>
                    </a:lnTo>
                    <a:lnTo>
                      <a:pt x="201" y="195"/>
                    </a:lnTo>
                    <a:lnTo>
                      <a:pt x="200" y="199"/>
                    </a:lnTo>
                    <a:lnTo>
                      <a:pt x="198" y="203"/>
                    </a:lnTo>
                    <a:lnTo>
                      <a:pt x="196" y="209"/>
                    </a:lnTo>
                    <a:lnTo>
                      <a:pt x="196" y="212"/>
                    </a:lnTo>
                    <a:lnTo>
                      <a:pt x="194" y="218"/>
                    </a:lnTo>
                    <a:lnTo>
                      <a:pt x="194" y="224"/>
                    </a:lnTo>
                    <a:lnTo>
                      <a:pt x="194" y="230"/>
                    </a:lnTo>
                    <a:lnTo>
                      <a:pt x="194" y="235"/>
                    </a:lnTo>
                    <a:lnTo>
                      <a:pt x="194" y="241"/>
                    </a:lnTo>
                    <a:lnTo>
                      <a:pt x="192" y="247"/>
                    </a:lnTo>
                    <a:lnTo>
                      <a:pt x="192" y="252"/>
                    </a:lnTo>
                    <a:lnTo>
                      <a:pt x="194" y="258"/>
                    </a:lnTo>
                    <a:lnTo>
                      <a:pt x="194" y="264"/>
                    </a:lnTo>
                    <a:lnTo>
                      <a:pt x="194" y="270"/>
                    </a:lnTo>
                    <a:lnTo>
                      <a:pt x="194" y="273"/>
                    </a:lnTo>
                    <a:lnTo>
                      <a:pt x="194" y="281"/>
                    </a:lnTo>
                    <a:lnTo>
                      <a:pt x="194" y="283"/>
                    </a:lnTo>
                    <a:lnTo>
                      <a:pt x="196" y="289"/>
                    </a:lnTo>
                    <a:lnTo>
                      <a:pt x="196" y="292"/>
                    </a:lnTo>
                    <a:lnTo>
                      <a:pt x="198" y="298"/>
                    </a:lnTo>
                    <a:lnTo>
                      <a:pt x="200" y="302"/>
                    </a:lnTo>
                    <a:lnTo>
                      <a:pt x="201" y="308"/>
                    </a:lnTo>
                    <a:lnTo>
                      <a:pt x="203" y="311"/>
                    </a:lnTo>
                    <a:lnTo>
                      <a:pt x="205" y="315"/>
                    </a:lnTo>
                    <a:lnTo>
                      <a:pt x="209" y="323"/>
                    </a:lnTo>
                    <a:lnTo>
                      <a:pt x="213" y="330"/>
                    </a:lnTo>
                    <a:lnTo>
                      <a:pt x="217" y="338"/>
                    </a:lnTo>
                    <a:lnTo>
                      <a:pt x="222" y="346"/>
                    </a:lnTo>
                    <a:lnTo>
                      <a:pt x="226" y="351"/>
                    </a:lnTo>
                    <a:lnTo>
                      <a:pt x="232" y="357"/>
                    </a:lnTo>
                    <a:lnTo>
                      <a:pt x="238" y="363"/>
                    </a:lnTo>
                    <a:lnTo>
                      <a:pt x="243" y="368"/>
                    </a:lnTo>
                    <a:lnTo>
                      <a:pt x="249" y="376"/>
                    </a:lnTo>
                    <a:lnTo>
                      <a:pt x="255" y="382"/>
                    </a:lnTo>
                    <a:lnTo>
                      <a:pt x="260" y="385"/>
                    </a:lnTo>
                    <a:lnTo>
                      <a:pt x="268" y="393"/>
                    </a:lnTo>
                    <a:lnTo>
                      <a:pt x="272" y="399"/>
                    </a:lnTo>
                    <a:lnTo>
                      <a:pt x="278" y="404"/>
                    </a:lnTo>
                    <a:lnTo>
                      <a:pt x="283" y="410"/>
                    </a:lnTo>
                    <a:lnTo>
                      <a:pt x="289" y="418"/>
                    </a:lnTo>
                    <a:lnTo>
                      <a:pt x="295" y="423"/>
                    </a:lnTo>
                    <a:lnTo>
                      <a:pt x="298" y="429"/>
                    </a:lnTo>
                    <a:lnTo>
                      <a:pt x="304" y="437"/>
                    </a:lnTo>
                    <a:lnTo>
                      <a:pt x="310" y="444"/>
                    </a:lnTo>
                    <a:lnTo>
                      <a:pt x="314" y="452"/>
                    </a:lnTo>
                    <a:lnTo>
                      <a:pt x="317" y="460"/>
                    </a:lnTo>
                    <a:lnTo>
                      <a:pt x="319" y="465"/>
                    </a:lnTo>
                    <a:lnTo>
                      <a:pt x="321" y="469"/>
                    </a:lnTo>
                    <a:lnTo>
                      <a:pt x="321" y="475"/>
                    </a:lnTo>
                    <a:lnTo>
                      <a:pt x="325" y="479"/>
                    </a:lnTo>
                    <a:lnTo>
                      <a:pt x="325" y="482"/>
                    </a:lnTo>
                    <a:lnTo>
                      <a:pt x="327" y="486"/>
                    </a:lnTo>
                    <a:lnTo>
                      <a:pt x="327" y="492"/>
                    </a:lnTo>
                    <a:lnTo>
                      <a:pt x="329" y="496"/>
                    </a:lnTo>
                    <a:lnTo>
                      <a:pt x="329" y="501"/>
                    </a:lnTo>
                    <a:lnTo>
                      <a:pt x="329" y="505"/>
                    </a:lnTo>
                    <a:lnTo>
                      <a:pt x="331" y="509"/>
                    </a:lnTo>
                    <a:lnTo>
                      <a:pt x="331" y="515"/>
                    </a:lnTo>
                    <a:lnTo>
                      <a:pt x="331" y="520"/>
                    </a:lnTo>
                    <a:lnTo>
                      <a:pt x="331" y="524"/>
                    </a:lnTo>
                    <a:lnTo>
                      <a:pt x="331" y="530"/>
                    </a:lnTo>
                    <a:lnTo>
                      <a:pt x="331" y="536"/>
                    </a:lnTo>
                    <a:lnTo>
                      <a:pt x="331" y="539"/>
                    </a:lnTo>
                    <a:lnTo>
                      <a:pt x="331" y="545"/>
                    </a:lnTo>
                    <a:lnTo>
                      <a:pt x="331" y="549"/>
                    </a:lnTo>
                    <a:lnTo>
                      <a:pt x="331" y="555"/>
                    </a:lnTo>
                    <a:lnTo>
                      <a:pt x="331" y="558"/>
                    </a:lnTo>
                    <a:lnTo>
                      <a:pt x="329" y="564"/>
                    </a:lnTo>
                    <a:lnTo>
                      <a:pt x="329" y="568"/>
                    </a:lnTo>
                    <a:lnTo>
                      <a:pt x="329" y="574"/>
                    </a:lnTo>
                    <a:lnTo>
                      <a:pt x="329" y="577"/>
                    </a:lnTo>
                    <a:lnTo>
                      <a:pt x="327" y="583"/>
                    </a:lnTo>
                    <a:lnTo>
                      <a:pt x="327" y="587"/>
                    </a:lnTo>
                    <a:lnTo>
                      <a:pt x="327" y="593"/>
                    </a:lnTo>
                    <a:lnTo>
                      <a:pt x="325" y="598"/>
                    </a:lnTo>
                    <a:lnTo>
                      <a:pt x="323" y="602"/>
                    </a:lnTo>
                    <a:lnTo>
                      <a:pt x="323" y="608"/>
                    </a:lnTo>
                    <a:lnTo>
                      <a:pt x="321" y="612"/>
                    </a:lnTo>
                    <a:lnTo>
                      <a:pt x="321" y="617"/>
                    </a:lnTo>
                    <a:lnTo>
                      <a:pt x="321" y="621"/>
                    </a:lnTo>
                    <a:lnTo>
                      <a:pt x="319" y="627"/>
                    </a:lnTo>
                    <a:lnTo>
                      <a:pt x="319" y="633"/>
                    </a:lnTo>
                    <a:lnTo>
                      <a:pt x="317" y="636"/>
                    </a:lnTo>
                    <a:lnTo>
                      <a:pt x="317" y="640"/>
                    </a:lnTo>
                    <a:lnTo>
                      <a:pt x="316" y="646"/>
                    </a:lnTo>
                    <a:lnTo>
                      <a:pt x="316" y="650"/>
                    </a:lnTo>
                    <a:lnTo>
                      <a:pt x="314" y="655"/>
                    </a:lnTo>
                    <a:lnTo>
                      <a:pt x="314" y="659"/>
                    </a:lnTo>
                    <a:lnTo>
                      <a:pt x="314" y="665"/>
                    </a:lnTo>
                    <a:lnTo>
                      <a:pt x="314" y="669"/>
                    </a:lnTo>
                    <a:lnTo>
                      <a:pt x="312" y="674"/>
                    </a:lnTo>
                    <a:lnTo>
                      <a:pt x="312" y="678"/>
                    </a:lnTo>
                    <a:lnTo>
                      <a:pt x="310" y="684"/>
                    </a:lnTo>
                    <a:lnTo>
                      <a:pt x="310" y="688"/>
                    </a:lnTo>
                    <a:lnTo>
                      <a:pt x="310" y="691"/>
                    </a:lnTo>
                    <a:lnTo>
                      <a:pt x="308" y="697"/>
                    </a:lnTo>
                    <a:lnTo>
                      <a:pt x="308" y="701"/>
                    </a:lnTo>
                    <a:lnTo>
                      <a:pt x="308" y="707"/>
                    </a:lnTo>
                    <a:lnTo>
                      <a:pt x="308" y="714"/>
                    </a:lnTo>
                    <a:lnTo>
                      <a:pt x="308" y="722"/>
                    </a:lnTo>
                    <a:lnTo>
                      <a:pt x="308" y="729"/>
                    </a:lnTo>
                    <a:lnTo>
                      <a:pt x="310" y="739"/>
                    </a:lnTo>
                    <a:lnTo>
                      <a:pt x="310" y="748"/>
                    </a:lnTo>
                    <a:lnTo>
                      <a:pt x="314" y="756"/>
                    </a:lnTo>
                    <a:lnTo>
                      <a:pt x="314" y="764"/>
                    </a:lnTo>
                    <a:lnTo>
                      <a:pt x="319" y="771"/>
                    </a:lnTo>
                    <a:lnTo>
                      <a:pt x="321" y="777"/>
                    </a:lnTo>
                    <a:lnTo>
                      <a:pt x="325" y="783"/>
                    </a:lnTo>
                    <a:lnTo>
                      <a:pt x="329" y="788"/>
                    </a:lnTo>
                    <a:lnTo>
                      <a:pt x="333" y="796"/>
                    </a:lnTo>
                    <a:lnTo>
                      <a:pt x="338" y="800"/>
                    </a:lnTo>
                    <a:lnTo>
                      <a:pt x="342" y="806"/>
                    </a:lnTo>
                    <a:lnTo>
                      <a:pt x="346" y="811"/>
                    </a:lnTo>
                    <a:lnTo>
                      <a:pt x="352" y="815"/>
                    </a:lnTo>
                    <a:lnTo>
                      <a:pt x="355" y="819"/>
                    </a:lnTo>
                    <a:lnTo>
                      <a:pt x="359" y="823"/>
                    </a:lnTo>
                    <a:lnTo>
                      <a:pt x="365" y="826"/>
                    </a:lnTo>
                    <a:lnTo>
                      <a:pt x="369" y="830"/>
                    </a:lnTo>
                    <a:lnTo>
                      <a:pt x="374" y="832"/>
                    </a:lnTo>
                    <a:lnTo>
                      <a:pt x="378" y="834"/>
                    </a:lnTo>
                    <a:lnTo>
                      <a:pt x="384" y="836"/>
                    </a:lnTo>
                    <a:lnTo>
                      <a:pt x="390" y="838"/>
                    </a:lnTo>
                    <a:lnTo>
                      <a:pt x="393" y="838"/>
                    </a:lnTo>
                    <a:lnTo>
                      <a:pt x="399" y="840"/>
                    </a:lnTo>
                    <a:lnTo>
                      <a:pt x="403" y="840"/>
                    </a:lnTo>
                    <a:lnTo>
                      <a:pt x="411" y="840"/>
                    </a:lnTo>
                    <a:lnTo>
                      <a:pt x="414" y="840"/>
                    </a:lnTo>
                    <a:lnTo>
                      <a:pt x="420" y="838"/>
                    </a:lnTo>
                    <a:lnTo>
                      <a:pt x="424" y="838"/>
                    </a:lnTo>
                    <a:lnTo>
                      <a:pt x="430" y="838"/>
                    </a:lnTo>
                    <a:lnTo>
                      <a:pt x="433" y="836"/>
                    </a:lnTo>
                    <a:lnTo>
                      <a:pt x="439" y="832"/>
                    </a:lnTo>
                    <a:lnTo>
                      <a:pt x="445" y="830"/>
                    </a:lnTo>
                    <a:lnTo>
                      <a:pt x="451" y="828"/>
                    </a:lnTo>
                    <a:lnTo>
                      <a:pt x="454" y="825"/>
                    </a:lnTo>
                    <a:lnTo>
                      <a:pt x="458" y="821"/>
                    </a:lnTo>
                    <a:lnTo>
                      <a:pt x="464" y="817"/>
                    </a:lnTo>
                    <a:lnTo>
                      <a:pt x="470" y="813"/>
                    </a:lnTo>
                    <a:lnTo>
                      <a:pt x="473" y="807"/>
                    </a:lnTo>
                    <a:lnTo>
                      <a:pt x="477" y="802"/>
                    </a:lnTo>
                    <a:lnTo>
                      <a:pt x="481" y="796"/>
                    </a:lnTo>
                    <a:lnTo>
                      <a:pt x="485" y="790"/>
                    </a:lnTo>
                    <a:lnTo>
                      <a:pt x="489" y="783"/>
                    </a:lnTo>
                    <a:lnTo>
                      <a:pt x="492" y="777"/>
                    </a:lnTo>
                    <a:lnTo>
                      <a:pt x="494" y="769"/>
                    </a:lnTo>
                    <a:lnTo>
                      <a:pt x="498" y="764"/>
                    </a:lnTo>
                    <a:lnTo>
                      <a:pt x="498" y="758"/>
                    </a:lnTo>
                    <a:lnTo>
                      <a:pt x="500" y="754"/>
                    </a:lnTo>
                    <a:lnTo>
                      <a:pt x="500" y="748"/>
                    </a:lnTo>
                    <a:lnTo>
                      <a:pt x="502" y="747"/>
                    </a:lnTo>
                    <a:lnTo>
                      <a:pt x="502" y="741"/>
                    </a:lnTo>
                    <a:lnTo>
                      <a:pt x="504" y="735"/>
                    </a:lnTo>
                    <a:lnTo>
                      <a:pt x="506" y="731"/>
                    </a:lnTo>
                    <a:lnTo>
                      <a:pt x="506" y="728"/>
                    </a:lnTo>
                    <a:lnTo>
                      <a:pt x="506" y="722"/>
                    </a:lnTo>
                    <a:lnTo>
                      <a:pt x="508" y="718"/>
                    </a:lnTo>
                    <a:lnTo>
                      <a:pt x="508" y="712"/>
                    </a:lnTo>
                    <a:lnTo>
                      <a:pt x="509" y="709"/>
                    </a:lnTo>
                    <a:lnTo>
                      <a:pt x="509" y="703"/>
                    </a:lnTo>
                    <a:lnTo>
                      <a:pt x="509" y="699"/>
                    </a:lnTo>
                    <a:lnTo>
                      <a:pt x="511" y="691"/>
                    </a:lnTo>
                    <a:lnTo>
                      <a:pt x="511" y="688"/>
                    </a:lnTo>
                    <a:lnTo>
                      <a:pt x="511" y="682"/>
                    </a:lnTo>
                    <a:lnTo>
                      <a:pt x="511" y="676"/>
                    </a:lnTo>
                    <a:lnTo>
                      <a:pt x="511" y="671"/>
                    </a:lnTo>
                    <a:lnTo>
                      <a:pt x="511" y="665"/>
                    </a:lnTo>
                    <a:lnTo>
                      <a:pt x="511" y="659"/>
                    </a:lnTo>
                    <a:lnTo>
                      <a:pt x="511" y="653"/>
                    </a:lnTo>
                    <a:lnTo>
                      <a:pt x="511" y="648"/>
                    </a:lnTo>
                    <a:lnTo>
                      <a:pt x="511" y="642"/>
                    </a:lnTo>
                    <a:lnTo>
                      <a:pt x="511" y="636"/>
                    </a:lnTo>
                    <a:lnTo>
                      <a:pt x="509" y="629"/>
                    </a:lnTo>
                    <a:lnTo>
                      <a:pt x="509" y="623"/>
                    </a:lnTo>
                    <a:lnTo>
                      <a:pt x="509" y="617"/>
                    </a:lnTo>
                    <a:lnTo>
                      <a:pt x="508" y="612"/>
                    </a:lnTo>
                    <a:lnTo>
                      <a:pt x="508" y="604"/>
                    </a:lnTo>
                    <a:lnTo>
                      <a:pt x="506" y="598"/>
                    </a:lnTo>
                    <a:lnTo>
                      <a:pt x="506" y="593"/>
                    </a:lnTo>
                    <a:lnTo>
                      <a:pt x="506" y="585"/>
                    </a:lnTo>
                    <a:lnTo>
                      <a:pt x="504" y="577"/>
                    </a:lnTo>
                    <a:lnTo>
                      <a:pt x="502" y="570"/>
                    </a:lnTo>
                    <a:lnTo>
                      <a:pt x="502" y="564"/>
                    </a:lnTo>
                    <a:lnTo>
                      <a:pt x="500" y="557"/>
                    </a:lnTo>
                    <a:lnTo>
                      <a:pt x="500" y="551"/>
                    </a:lnTo>
                    <a:lnTo>
                      <a:pt x="498" y="543"/>
                    </a:lnTo>
                    <a:lnTo>
                      <a:pt x="498" y="538"/>
                    </a:lnTo>
                    <a:lnTo>
                      <a:pt x="496" y="530"/>
                    </a:lnTo>
                    <a:lnTo>
                      <a:pt x="494" y="522"/>
                    </a:lnTo>
                    <a:lnTo>
                      <a:pt x="492" y="515"/>
                    </a:lnTo>
                    <a:lnTo>
                      <a:pt x="490" y="507"/>
                    </a:lnTo>
                    <a:lnTo>
                      <a:pt x="490" y="499"/>
                    </a:lnTo>
                    <a:lnTo>
                      <a:pt x="489" y="492"/>
                    </a:lnTo>
                    <a:lnTo>
                      <a:pt x="487" y="484"/>
                    </a:lnTo>
                    <a:lnTo>
                      <a:pt x="485" y="479"/>
                    </a:lnTo>
                    <a:lnTo>
                      <a:pt x="481" y="471"/>
                    </a:lnTo>
                    <a:lnTo>
                      <a:pt x="479" y="463"/>
                    </a:lnTo>
                    <a:lnTo>
                      <a:pt x="477" y="456"/>
                    </a:lnTo>
                    <a:lnTo>
                      <a:pt x="475" y="448"/>
                    </a:lnTo>
                    <a:lnTo>
                      <a:pt x="473" y="441"/>
                    </a:lnTo>
                    <a:lnTo>
                      <a:pt x="470" y="433"/>
                    </a:lnTo>
                    <a:lnTo>
                      <a:pt x="468" y="425"/>
                    </a:lnTo>
                    <a:lnTo>
                      <a:pt x="466" y="420"/>
                    </a:lnTo>
                    <a:lnTo>
                      <a:pt x="464" y="412"/>
                    </a:lnTo>
                    <a:lnTo>
                      <a:pt x="462" y="406"/>
                    </a:lnTo>
                    <a:lnTo>
                      <a:pt x="458" y="401"/>
                    </a:lnTo>
                    <a:lnTo>
                      <a:pt x="458" y="395"/>
                    </a:lnTo>
                    <a:lnTo>
                      <a:pt x="454" y="387"/>
                    </a:lnTo>
                    <a:lnTo>
                      <a:pt x="452" y="382"/>
                    </a:lnTo>
                    <a:lnTo>
                      <a:pt x="451" y="376"/>
                    </a:lnTo>
                    <a:lnTo>
                      <a:pt x="449" y="370"/>
                    </a:lnTo>
                    <a:lnTo>
                      <a:pt x="447" y="365"/>
                    </a:lnTo>
                    <a:lnTo>
                      <a:pt x="443" y="359"/>
                    </a:lnTo>
                    <a:lnTo>
                      <a:pt x="441" y="353"/>
                    </a:lnTo>
                    <a:lnTo>
                      <a:pt x="439" y="346"/>
                    </a:lnTo>
                    <a:lnTo>
                      <a:pt x="437" y="342"/>
                    </a:lnTo>
                    <a:lnTo>
                      <a:pt x="433" y="336"/>
                    </a:lnTo>
                    <a:lnTo>
                      <a:pt x="432" y="330"/>
                    </a:lnTo>
                    <a:lnTo>
                      <a:pt x="430" y="327"/>
                    </a:lnTo>
                    <a:lnTo>
                      <a:pt x="428" y="321"/>
                    </a:lnTo>
                    <a:lnTo>
                      <a:pt x="426" y="317"/>
                    </a:lnTo>
                    <a:lnTo>
                      <a:pt x="422" y="311"/>
                    </a:lnTo>
                    <a:lnTo>
                      <a:pt x="420" y="308"/>
                    </a:lnTo>
                    <a:lnTo>
                      <a:pt x="418" y="304"/>
                    </a:lnTo>
                    <a:lnTo>
                      <a:pt x="416" y="298"/>
                    </a:lnTo>
                    <a:lnTo>
                      <a:pt x="412" y="294"/>
                    </a:lnTo>
                    <a:lnTo>
                      <a:pt x="412" y="290"/>
                    </a:lnTo>
                    <a:lnTo>
                      <a:pt x="407" y="281"/>
                    </a:lnTo>
                    <a:lnTo>
                      <a:pt x="401" y="275"/>
                    </a:lnTo>
                    <a:lnTo>
                      <a:pt x="397" y="268"/>
                    </a:lnTo>
                    <a:lnTo>
                      <a:pt x="393" y="264"/>
                    </a:lnTo>
                    <a:lnTo>
                      <a:pt x="392" y="256"/>
                    </a:lnTo>
                    <a:lnTo>
                      <a:pt x="388" y="250"/>
                    </a:lnTo>
                    <a:lnTo>
                      <a:pt x="384" y="247"/>
                    </a:lnTo>
                    <a:lnTo>
                      <a:pt x="382" y="243"/>
                    </a:lnTo>
                    <a:lnTo>
                      <a:pt x="376" y="235"/>
                    </a:lnTo>
                    <a:lnTo>
                      <a:pt x="374" y="231"/>
                    </a:lnTo>
                    <a:lnTo>
                      <a:pt x="371" y="228"/>
                    </a:lnTo>
                    <a:lnTo>
                      <a:pt x="371" y="228"/>
                    </a:lnTo>
                    <a:lnTo>
                      <a:pt x="475" y="100"/>
                    </a:lnTo>
                    <a:lnTo>
                      <a:pt x="475" y="10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61" name="Freeform 269"/>
              <p:cNvSpPr>
                <a:spLocks/>
              </p:cNvSpPr>
              <p:nvPr/>
            </p:nvSpPr>
            <p:spPr bwMode="auto">
              <a:xfrm>
                <a:off x="10987" y="2479"/>
                <a:ext cx="98" cy="98"/>
              </a:xfrm>
              <a:custGeom>
                <a:avLst/>
                <a:gdLst/>
                <a:ahLst/>
                <a:cxnLst>
                  <a:cxn ang="0">
                    <a:pos x="196" y="52"/>
                  </a:cxn>
                  <a:cxn ang="0">
                    <a:pos x="186" y="36"/>
                  </a:cxn>
                  <a:cxn ang="0">
                    <a:pos x="165" y="19"/>
                  </a:cxn>
                  <a:cxn ang="0">
                    <a:pos x="148" y="10"/>
                  </a:cxn>
                  <a:cxn ang="0">
                    <a:pos x="131" y="4"/>
                  </a:cxn>
                  <a:cxn ang="0">
                    <a:pos x="114" y="0"/>
                  </a:cxn>
                  <a:cxn ang="0">
                    <a:pos x="97" y="0"/>
                  </a:cxn>
                  <a:cxn ang="0">
                    <a:pos x="76" y="2"/>
                  </a:cxn>
                  <a:cxn ang="0">
                    <a:pos x="57" y="6"/>
                  </a:cxn>
                  <a:cxn ang="0">
                    <a:pos x="42" y="13"/>
                  </a:cxn>
                  <a:cxn ang="0">
                    <a:pos x="30" y="29"/>
                  </a:cxn>
                  <a:cxn ang="0">
                    <a:pos x="17" y="42"/>
                  </a:cxn>
                  <a:cxn ang="0">
                    <a:pos x="9" y="59"/>
                  </a:cxn>
                  <a:cxn ang="0">
                    <a:pos x="4" y="76"/>
                  </a:cxn>
                  <a:cxn ang="0">
                    <a:pos x="0" y="97"/>
                  </a:cxn>
                  <a:cxn ang="0">
                    <a:pos x="0" y="116"/>
                  </a:cxn>
                  <a:cxn ang="0">
                    <a:pos x="4" y="133"/>
                  </a:cxn>
                  <a:cxn ang="0">
                    <a:pos x="13" y="152"/>
                  </a:cxn>
                  <a:cxn ang="0">
                    <a:pos x="27" y="169"/>
                  </a:cxn>
                  <a:cxn ang="0">
                    <a:pos x="42" y="181"/>
                  </a:cxn>
                  <a:cxn ang="0">
                    <a:pos x="57" y="188"/>
                  </a:cxn>
                  <a:cxn ang="0">
                    <a:pos x="72" y="194"/>
                  </a:cxn>
                  <a:cxn ang="0">
                    <a:pos x="87" y="196"/>
                  </a:cxn>
                  <a:cxn ang="0">
                    <a:pos x="103" y="196"/>
                  </a:cxn>
                  <a:cxn ang="0">
                    <a:pos x="116" y="194"/>
                  </a:cxn>
                  <a:cxn ang="0">
                    <a:pos x="131" y="190"/>
                  </a:cxn>
                  <a:cxn ang="0">
                    <a:pos x="148" y="181"/>
                  </a:cxn>
                  <a:cxn ang="0">
                    <a:pos x="154" y="166"/>
                  </a:cxn>
                  <a:cxn ang="0">
                    <a:pos x="146" y="160"/>
                  </a:cxn>
                  <a:cxn ang="0">
                    <a:pos x="129" y="158"/>
                  </a:cxn>
                  <a:cxn ang="0">
                    <a:pos x="114" y="156"/>
                  </a:cxn>
                  <a:cxn ang="0">
                    <a:pos x="101" y="156"/>
                  </a:cxn>
                  <a:cxn ang="0">
                    <a:pos x="85" y="154"/>
                  </a:cxn>
                  <a:cxn ang="0">
                    <a:pos x="65" y="145"/>
                  </a:cxn>
                  <a:cxn ang="0">
                    <a:pos x="51" y="131"/>
                  </a:cxn>
                  <a:cxn ang="0">
                    <a:pos x="44" y="114"/>
                  </a:cxn>
                  <a:cxn ang="0">
                    <a:pos x="44" y="97"/>
                  </a:cxn>
                  <a:cxn ang="0">
                    <a:pos x="49" y="80"/>
                  </a:cxn>
                  <a:cxn ang="0">
                    <a:pos x="61" y="67"/>
                  </a:cxn>
                  <a:cxn ang="0">
                    <a:pos x="76" y="57"/>
                  </a:cxn>
                  <a:cxn ang="0">
                    <a:pos x="93" y="53"/>
                  </a:cxn>
                  <a:cxn ang="0">
                    <a:pos x="108" y="53"/>
                  </a:cxn>
                  <a:cxn ang="0">
                    <a:pos x="123" y="55"/>
                  </a:cxn>
                  <a:cxn ang="0">
                    <a:pos x="137" y="61"/>
                  </a:cxn>
                  <a:cxn ang="0">
                    <a:pos x="152" y="67"/>
                  </a:cxn>
                  <a:cxn ang="0">
                    <a:pos x="165" y="69"/>
                  </a:cxn>
                  <a:cxn ang="0">
                    <a:pos x="179" y="69"/>
                  </a:cxn>
                  <a:cxn ang="0">
                    <a:pos x="192" y="63"/>
                  </a:cxn>
                </a:cxnLst>
                <a:rect l="0" t="0" r="r" b="b"/>
                <a:pathLst>
                  <a:path w="196" h="196">
                    <a:moveTo>
                      <a:pt x="194" y="61"/>
                    </a:moveTo>
                    <a:lnTo>
                      <a:pt x="196" y="55"/>
                    </a:lnTo>
                    <a:lnTo>
                      <a:pt x="196" y="52"/>
                    </a:lnTo>
                    <a:lnTo>
                      <a:pt x="194" y="48"/>
                    </a:lnTo>
                    <a:lnTo>
                      <a:pt x="192" y="42"/>
                    </a:lnTo>
                    <a:lnTo>
                      <a:pt x="186" y="36"/>
                    </a:lnTo>
                    <a:lnTo>
                      <a:pt x="181" y="29"/>
                    </a:lnTo>
                    <a:lnTo>
                      <a:pt x="173" y="23"/>
                    </a:lnTo>
                    <a:lnTo>
                      <a:pt x="165" y="19"/>
                    </a:lnTo>
                    <a:lnTo>
                      <a:pt x="160" y="15"/>
                    </a:lnTo>
                    <a:lnTo>
                      <a:pt x="154" y="12"/>
                    </a:lnTo>
                    <a:lnTo>
                      <a:pt x="148" y="10"/>
                    </a:lnTo>
                    <a:lnTo>
                      <a:pt x="144" y="8"/>
                    </a:lnTo>
                    <a:lnTo>
                      <a:pt x="137" y="6"/>
                    </a:lnTo>
                    <a:lnTo>
                      <a:pt x="131" y="4"/>
                    </a:lnTo>
                    <a:lnTo>
                      <a:pt x="127" y="2"/>
                    </a:lnTo>
                    <a:lnTo>
                      <a:pt x="122" y="2"/>
                    </a:lnTo>
                    <a:lnTo>
                      <a:pt x="114" y="0"/>
                    </a:lnTo>
                    <a:lnTo>
                      <a:pt x="108" y="0"/>
                    </a:lnTo>
                    <a:lnTo>
                      <a:pt x="103" y="0"/>
                    </a:lnTo>
                    <a:lnTo>
                      <a:pt x="97" y="0"/>
                    </a:lnTo>
                    <a:lnTo>
                      <a:pt x="87" y="0"/>
                    </a:lnTo>
                    <a:lnTo>
                      <a:pt x="82" y="0"/>
                    </a:lnTo>
                    <a:lnTo>
                      <a:pt x="76" y="2"/>
                    </a:lnTo>
                    <a:lnTo>
                      <a:pt x="68" y="4"/>
                    </a:lnTo>
                    <a:lnTo>
                      <a:pt x="63" y="4"/>
                    </a:lnTo>
                    <a:lnTo>
                      <a:pt x="57" y="6"/>
                    </a:lnTo>
                    <a:lnTo>
                      <a:pt x="53" y="8"/>
                    </a:lnTo>
                    <a:lnTo>
                      <a:pt x="49" y="12"/>
                    </a:lnTo>
                    <a:lnTo>
                      <a:pt x="42" y="13"/>
                    </a:lnTo>
                    <a:lnTo>
                      <a:pt x="38" y="19"/>
                    </a:lnTo>
                    <a:lnTo>
                      <a:pt x="34" y="23"/>
                    </a:lnTo>
                    <a:lnTo>
                      <a:pt x="30" y="29"/>
                    </a:lnTo>
                    <a:lnTo>
                      <a:pt x="25" y="33"/>
                    </a:lnTo>
                    <a:lnTo>
                      <a:pt x="21" y="36"/>
                    </a:lnTo>
                    <a:lnTo>
                      <a:pt x="17" y="42"/>
                    </a:lnTo>
                    <a:lnTo>
                      <a:pt x="15" y="48"/>
                    </a:lnTo>
                    <a:lnTo>
                      <a:pt x="11" y="53"/>
                    </a:lnTo>
                    <a:lnTo>
                      <a:pt x="9" y="59"/>
                    </a:lnTo>
                    <a:lnTo>
                      <a:pt x="8" y="65"/>
                    </a:lnTo>
                    <a:lnTo>
                      <a:pt x="6" y="72"/>
                    </a:lnTo>
                    <a:lnTo>
                      <a:pt x="4" y="76"/>
                    </a:lnTo>
                    <a:lnTo>
                      <a:pt x="2" y="84"/>
                    </a:lnTo>
                    <a:lnTo>
                      <a:pt x="0" y="90"/>
                    </a:lnTo>
                    <a:lnTo>
                      <a:pt x="0" y="97"/>
                    </a:lnTo>
                    <a:lnTo>
                      <a:pt x="0" y="103"/>
                    </a:lnTo>
                    <a:lnTo>
                      <a:pt x="0" y="109"/>
                    </a:lnTo>
                    <a:lnTo>
                      <a:pt x="0" y="116"/>
                    </a:lnTo>
                    <a:lnTo>
                      <a:pt x="2" y="122"/>
                    </a:lnTo>
                    <a:lnTo>
                      <a:pt x="2" y="128"/>
                    </a:lnTo>
                    <a:lnTo>
                      <a:pt x="4" y="133"/>
                    </a:lnTo>
                    <a:lnTo>
                      <a:pt x="6" y="141"/>
                    </a:lnTo>
                    <a:lnTo>
                      <a:pt x="9" y="147"/>
                    </a:lnTo>
                    <a:lnTo>
                      <a:pt x="13" y="152"/>
                    </a:lnTo>
                    <a:lnTo>
                      <a:pt x="17" y="156"/>
                    </a:lnTo>
                    <a:lnTo>
                      <a:pt x="21" y="164"/>
                    </a:lnTo>
                    <a:lnTo>
                      <a:pt x="27" y="169"/>
                    </a:lnTo>
                    <a:lnTo>
                      <a:pt x="32" y="173"/>
                    </a:lnTo>
                    <a:lnTo>
                      <a:pt x="36" y="177"/>
                    </a:lnTo>
                    <a:lnTo>
                      <a:pt x="42" y="181"/>
                    </a:lnTo>
                    <a:lnTo>
                      <a:pt x="47" y="185"/>
                    </a:lnTo>
                    <a:lnTo>
                      <a:pt x="51" y="186"/>
                    </a:lnTo>
                    <a:lnTo>
                      <a:pt x="57" y="188"/>
                    </a:lnTo>
                    <a:lnTo>
                      <a:pt x="63" y="190"/>
                    </a:lnTo>
                    <a:lnTo>
                      <a:pt x="68" y="192"/>
                    </a:lnTo>
                    <a:lnTo>
                      <a:pt x="72" y="194"/>
                    </a:lnTo>
                    <a:lnTo>
                      <a:pt x="78" y="196"/>
                    </a:lnTo>
                    <a:lnTo>
                      <a:pt x="82" y="196"/>
                    </a:lnTo>
                    <a:lnTo>
                      <a:pt x="87" y="196"/>
                    </a:lnTo>
                    <a:lnTo>
                      <a:pt x="93" y="196"/>
                    </a:lnTo>
                    <a:lnTo>
                      <a:pt x="99" y="196"/>
                    </a:lnTo>
                    <a:lnTo>
                      <a:pt x="103" y="196"/>
                    </a:lnTo>
                    <a:lnTo>
                      <a:pt x="108" y="196"/>
                    </a:lnTo>
                    <a:lnTo>
                      <a:pt x="112" y="196"/>
                    </a:lnTo>
                    <a:lnTo>
                      <a:pt x="116" y="194"/>
                    </a:lnTo>
                    <a:lnTo>
                      <a:pt x="122" y="194"/>
                    </a:lnTo>
                    <a:lnTo>
                      <a:pt x="125" y="192"/>
                    </a:lnTo>
                    <a:lnTo>
                      <a:pt x="131" y="190"/>
                    </a:lnTo>
                    <a:lnTo>
                      <a:pt x="139" y="188"/>
                    </a:lnTo>
                    <a:lnTo>
                      <a:pt x="144" y="185"/>
                    </a:lnTo>
                    <a:lnTo>
                      <a:pt x="148" y="181"/>
                    </a:lnTo>
                    <a:lnTo>
                      <a:pt x="152" y="177"/>
                    </a:lnTo>
                    <a:lnTo>
                      <a:pt x="154" y="173"/>
                    </a:lnTo>
                    <a:lnTo>
                      <a:pt x="154" y="166"/>
                    </a:lnTo>
                    <a:lnTo>
                      <a:pt x="154" y="164"/>
                    </a:lnTo>
                    <a:lnTo>
                      <a:pt x="150" y="160"/>
                    </a:lnTo>
                    <a:lnTo>
                      <a:pt x="146" y="160"/>
                    </a:lnTo>
                    <a:lnTo>
                      <a:pt x="141" y="160"/>
                    </a:lnTo>
                    <a:lnTo>
                      <a:pt x="135" y="160"/>
                    </a:lnTo>
                    <a:lnTo>
                      <a:pt x="129" y="158"/>
                    </a:lnTo>
                    <a:lnTo>
                      <a:pt x="123" y="158"/>
                    </a:lnTo>
                    <a:lnTo>
                      <a:pt x="120" y="158"/>
                    </a:lnTo>
                    <a:lnTo>
                      <a:pt x="114" y="156"/>
                    </a:lnTo>
                    <a:lnTo>
                      <a:pt x="110" y="156"/>
                    </a:lnTo>
                    <a:lnTo>
                      <a:pt x="106" y="156"/>
                    </a:lnTo>
                    <a:lnTo>
                      <a:pt x="101" y="156"/>
                    </a:lnTo>
                    <a:lnTo>
                      <a:pt x="97" y="156"/>
                    </a:lnTo>
                    <a:lnTo>
                      <a:pt x="89" y="154"/>
                    </a:lnTo>
                    <a:lnTo>
                      <a:pt x="85" y="154"/>
                    </a:lnTo>
                    <a:lnTo>
                      <a:pt x="76" y="150"/>
                    </a:lnTo>
                    <a:lnTo>
                      <a:pt x="70" y="148"/>
                    </a:lnTo>
                    <a:lnTo>
                      <a:pt x="65" y="145"/>
                    </a:lnTo>
                    <a:lnTo>
                      <a:pt x="59" y="141"/>
                    </a:lnTo>
                    <a:lnTo>
                      <a:pt x="55" y="135"/>
                    </a:lnTo>
                    <a:lnTo>
                      <a:pt x="51" y="131"/>
                    </a:lnTo>
                    <a:lnTo>
                      <a:pt x="49" y="126"/>
                    </a:lnTo>
                    <a:lnTo>
                      <a:pt x="47" y="120"/>
                    </a:lnTo>
                    <a:lnTo>
                      <a:pt x="44" y="114"/>
                    </a:lnTo>
                    <a:lnTo>
                      <a:pt x="44" y="109"/>
                    </a:lnTo>
                    <a:lnTo>
                      <a:pt x="44" y="101"/>
                    </a:lnTo>
                    <a:lnTo>
                      <a:pt x="44" y="97"/>
                    </a:lnTo>
                    <a:lnTo>
                      <a:pt x="46" y="90"/>
                    </a:lnTo>
                    <a:lnTo>
                      <a:pt x="47" y="84"/>
                    </a:lnTo>
                    <a:lnTo>
                      <a:pt x="49" y="80"/>
                    </a:lnTo>
                    <a:lnTo>
                      <a:pt x="53" y="74"/>
                    </a:lnTo>
                    <a:lnTo>
                      <a:pt x="57" y="71"/>
                    </a:lnTo>
                    <a:lnTo>
                      <a:pt x="61" y="67"/>
                    </a:lnTo>
                    <a:lnTo>
                      <a:pt x="65" y="63"/>
                    </a:lnTo>
                    <a:lnTo>
                      <a:pt x="70" y="61"/>
                    </a:lnTo>
                    <a:lnTo>
                      <a:pt x="76" y="57"/>
                    </a:lnTo>
                    <a:lnTo>
                      <a:pt x="82" y="55"/>
                    </a:lnTo>
                    <a:lnTo>
                      <a:pt x="85" y="53"/>
                    </a:lnTo>
                    <a:lnTo>
                      <a:pt x="93" y="53"/>
                    </a:lnTo>
                    <a:lnTo>
                      <a:pt x="99" y="53"/>
                    </a:lnTo>
                    <a:lnTo>
                      <a:pt x="104" y="53"/>
                    </a:lnTo>
                    <a:lnTo>
                      <a:pt x="108" y="53"/>
                    </a:lnTo>
                    <a:lnTo>
                      <a:pt x="114" y="53"/>
                    </a:lnTo>
                    <a:lnTo>
                      <a:pt x="120" y="53"/>
                    </a:lnTo>
                    <a:lnTo>
                      <a:pt x="123" y="55"/>
                    </a:lnTo>
                    <a:lnTo>
                      <a:pt x="127" y="55"/>
                    </a:lnTo>
                    <a:lnTo>
                      <a:pt x="131" y="59"/>
                    </a:lnTo>
                    <a:lnTo>
                      <a:pt x="137" y="61"/>
                    </a:lnTo>
                    <a:lnTo>
                      <a:pt x="144" y="65"/>
                    </a:lnTo>
                    <a:lnTo>
                      <a:pt x="148" y="65"/>
                    </a:lnTo>
                    <a:lnTo>
                      <a:pt x="152" y="67"/>
                    </a:lnTo>
                    <a:lnTo>
                      <a:pt x="158" y="67"/>
                    </a:lnTo>
                    <a:lnTo>
                      <a:pt x="161" y="69"/>
                    </a:lnTo>
                    <a:lnTo>
                      <a:pt x="165" y="69"/>
                    </a:lnTo>
                    <a:lnTo>
                      <a:pt x="171" y="69"/>
                    </a:lnTo>
                    <a:lnTo>
                      <a:pt x="175" y="69"/>
                    </a:lnTo>
                    <a:lnTo>
                      <a:pt x="179" y="69"/>
                    </a:lnTo>
                    <a:lnTo>
                      <a:pt x="184" y="67"/>
                    </a:lnTo>
                    <a:lnTo>
                      <a:pt x="186" y="65"/>
                    </a:lnTo>
                    <a:lnTo>
                      <a:pt x="192" y="63"/>
                    </a:lnTo>
                    <a:lnTo>
                      <a:pt x="194" y="61"/>
                    </a:lnTo>
                    <a:lnTo>
                      <a:pt x="194" y="61"/>
                    </a:lnTo>
                    <a:close/>
                  </a:path>
                </a:pathLst>
              </a:custGeom>
              <a:solidFill>
                <a:srgbClr val="FFFFFF"/>
              </a:solidFill>
              <a:ln w="9525">
                <a:noFill/>
                <a:round/>
                <a:headEnd/>
                <a:tailEnd/>
              </a:ln>
            </p:spPr>
            <p:txBody>
              <a:bodyPr>
                <a:prstTxWarp prst="textNoShape">
                  <a:avLst/>
                </a:prstTxWarp>
              </a:bodyPr>
              <a:lstStyle/>
              <a:p>
                <a:endParaRPr lang="en-US">
                  <a:latin typeface="Helvetica Neue"/>
                  <a:cs typeface="Helvetica Neue"/>
                </a:endParaRPr>
              </a:p>
            </p:txBody>
          </p:sp>
          <p:sp>
            <p:nvSpPr>
              <p:cNvPr id="264462" name="Freeform 270"/>
              <p:cNvSpPr>
                <a:spLocks/>
              </p:cNvSpPr>
              <p:nvPr/>
            </p:nvSpPr>
            <p:spPr bwMode="auto">
              <a:xfrm>
                <a:off x="11055" y="2465"/>
                <a:ext cx="87" cy="121"/>
              </a:xfrm>
              <a:custGeom>
                <a:avLst/>
                <a:gdLst/>
                <a:ahLst/>
                <a:cxnLst>
                  <a:cxn ang="0">
                    <a:pos x="45" y="40"/>
                  </a:cxn>
                  <a:cxn ang="0">
                    <a:pos x="34" y="49"/>
                  </a:cxn>
                  <a:cxn ang="0">
                    <a:pos x="24" y="62"/>
                  </a:cxn>
                  <a:cxn ang="0">
                    <a:pos x="17" y="80"/>
                  </a:cxn>
                  <a:cxn ang="0">
                    <a:pos x="9" y="102"/>
                  </a:cxn>
                  <a:cxn ang="0">
                    <a:pos x="5" y="125"/>
                  </a:cxn>
                  <a:cxn ang="0">
                    <a:pos x="4" y="148"/>
                  </a:cxn>
                  <a:cxn ang="0">
                    <a:pos x="0" y="169"/>
                  </a:cxn>
                  <a:cxn ang="0">
                    <a:pos x="0" y="188"/>
                  </a:cxn>
                  <a:cxn ang="0">
                    <a:pos x="0" y="203"/>
                  </a:cxn>
                  <a:cxn ang="0">
                    <a:pos x="0" y="214"/>
                  </a:cxn>
                  <a:cxn ang="0">
                    <a:pos x="9" y="233"/>
                  </a:cxn>
                  <a:cxn ang="0">
                    <a:pos x="21" y="239"/>
                  </a:cxn>
                  <a:cxn ang="0">
                    <a:pos x="36" y="241"/>
                  </a:cxn>
                  <a:cxn ang="0">
                    <a:pos x="57" y="243"/>
                  </a:cxn>
                  <a:cxn ang="0">
                    <a:pos x="70" y="241"/>
                  </a:cxn>
                  <a:cxn ang="0">
                    <a:pos x="83" y="237"/>
                  </a:cxn>
                  <a:cxn ang="0">
                    <a:pos x="97" y="230"/>
                  </a:cxn>
                  <a:cxn ang="0">
                    <a:pos x="112" y="220"/>
                  </a:cxn>
                  <a:cxn ang="0">
                    <a:pos x="127" y="209"/>
                  </a:cxn>
                  <a:cxn ang="0">
                    <a:pos x="139" y="192"/>
                  </a:cxn>
                  <a:cxn ang="0">
                    <a:pos x="150" y="176"/>
                  </a:cxn>
                  <a:cxn ang="0">
                    <a:pos x="159" y="159"/>
                  </a:cxn>
                  <a:cxn ang="0">
                    <a:pos x="165" y="140"/>
                  </a:cxn>
                  <a:cxn ang="0">
                    <a:pos x="171" y="121"/>
                  </a:cxn>
                  <a:cxn ang="0">
                    <a:pos x="173" y="97"/>
                  </a:cxn>
                  <a:cxn ang="0">
                    <a:pos x="171" y="78"/>
                  </a:cxn>
                  <a:cxn ang="0">
                    <a:pos x="167" y="59"/>
                  </a:cxn>
                  <a:cxn ang="0">
                    <a:pos x="161" y="43"/>
                  </a:cxn>
                  <a:cxn ang="0">
                    <a:pos x="154" y="26"/>
                  </a:cxn>
                  <a:cxn ang="0">
                    <a:pos x="140" y="9"/>
                  </a:cxn>
                  <a:cxn ang="0">
                    <a:pos x="121" y="0"/>
                  </a:cxn>
                  <a:cxn ang="0">
                    <a:pos x="114" y="3"/>
                  </a:cxn>
                  <a:cxn ang="0">
                    <a:pos x="121" y="19"/>
                  </a:cxn>
                  <a:cxn ang="0">
                    <a:pos x="131" y="36"/>
                  </a:cxn>
                  <a:cxn ang="0">
                    <a:pos x="137" y="55"/>
                  </a:cxn>
                  <a:cxn ang="0">
                    <a:pos x="139" y="72"/>
                  </a:cxn>
                  <a:cxn ang="0">
                    <a:pos x="139" y="89"/>
                  </a:cxn>
                  <a:cxn ang="0">
                    <a:pos x="135" y="104"/>
                  </a:cxn>
                  <a:cxn ang="0">
                    <a:pos x="131" y="121"/>
                  </a:cxn>
                  <a:cxn ang="0">
                    <a:pos x="127" y="135"/>
                  </a:cxn>
                  <a:cxn ang="0">
                    <a:pos x="120" y="148"/>
                  </a:cxn>
                  <a:cxn ang="0">
                    <a:pos x="108" y="167"/>
                  </a:cxn>
                  <a:cxn ang="0">
                    <a:pos x="95" y="178"/>
                  </a:cxn>
                  <a:cxn ang="0">
                    <a:pos x="74" y="190"/>
                  </a:cxn>
                  <a:cxn ang="0">
                    <a:pos x="57" y="190"/>
                  </a:cxn>
                  <a:cxn ang="0">
                    <a:pos x="53" y="180"/>
                  </a:cxn>
                  <a:cxn ang="0">
                    <a:pos x="55" y="161"/>
                  </a:cxn>
                  <a:cxn ang="0">
                    <a:pos x="61" y="140"/>
                  </a:cxn>
                  <a:cxn ang="0">
                    <a:pos x="66" y="118"/>
                  </a:cxn>
                  <a:cxn ang="0">
                    <a:pos x="70" y="99"/>
                  </a:cxn>
                  <a:cxn ang="0">
                    <a:pos x="72" y="80"/>
                  </a:cxn>
                  <a:cxn ang="0">
                    <a:pos x="78" y="64"/>
                  </a:cxn>
                  <a:cxn ang="0">
                    <a:pos x="80" y="51"/>
                  </a:cxn>
                  <a:cxn ang="0">
                    <a:pos x="76" y="41"/>
                  </a:cxn>
                  <a:cxn ang="0">
                    <a:pos x="61" y="38"/>
                  </a:cxn>
                </a:cxnLst>
                <a:rect l="0" t="0" r="r" b="b"/>
                <a:pathLst>
                  <a:path w="173" h="243">
                    <a:moveTo>
                      <a:pt x="55" y="38"/>
                    </a:moveTo>
                    <a:lnTo>
                      <a:pt x="49" y="38"/>
                    </a:lnTo>
                    <a:lnTo>
                      <a:pt x="45" y="40"/>
                    </a:lnTo>
                    <a:lnTo>
                      <a:pt x="42" y="40"/>
                    </a:lnTo>
                    <a:lnTo>
                      <a:pt x="38" y="43"/>
                    </a:lnTo>
                    <a:lnTo>
                      <a:pt x="34" y="49"/>
                    </a:lnTo>
                    <a:lnTo>
                      <a:pt x="30" y="53"/>
                    </a:lnTo>
                    <a:lnTo>
                      <a:pt x="26" y="57"/>
                    </a:lnTo>
                    <a:lnTo>
                      <a:pt x="24" y="62"/>
                    </a:lnTo>
                    <a:lnTo>
                      <a:pt x="21" y="66"/>
                    </a:lnTo>
                    <a:lnTo>
                      <a:pt x="19" y="74"/>
                    </a:lnTo>
                    <a:lnTo>
                      <a:pt x="17" y="80"/>
                    </a:lnTo>
                    <a:lnTo>
                      <a:pt x="15" y="87"/>
                    </a:lnTo>
                    <a:lnTo>
                      <a:pt x="11" y="95"/>
                    </a:lnTo>
                    <a:lnTo>
                      <a:pt x="9" y="102"/>
                    </a:lnTo>
                    <a:lnTo>
                      <a:pt x="9" y="110"/>
                    </a:lnTo>
                    <a:lnTo>
                      <a:pt x="7" y="118"/>
                    </a:lnTo>
                    <a:lnTo>
                      <a:pt x="5" y="125"/>
                    </a:lnTo>
                    <a:lnTo>
                      <a:pt x="4" y="133"/>
                    </a:lnTo>
                    <a:lnTo>
                      <a:pt x="4" y="140"/>
                    </a:lnTo>
                    <a:lnTo>
                      <a:pt x="4" y="148"/>
                    </a:lnTo>
                    <a:lnTo>
                      <a:pt x="2" y="156"/>
                    </a:lnTo>
                    <a:lnTo>
                      <a:pt x="0" y="163"/>
                    </a:lnTo>
                    <a:lnTo>
                      <a:pt x="0" y="169"/>
                    </a:lnTo>
                    <a:lnTo>
                      <a:pt x="0" y="176"/>
                    </a:lnTo>
                    <a:lnTo>
                      <a:pt x="0" y="182"/>
                    </a:lnTo>
                    <a:lnTo>
                      <a:pt x="0" y="188"/>
                    </a:lnTo>
                    <a:lnTo>
                      <a:pt x="0" y="194"/>
                    </a:lnTo>
                    <a:lnTo>
                      <a:pt x="0" y="201"/>
                    </a:lnTo>
                    <a:lnTo>
                      <a:pt x="0" y="203"/>
                    </a:lnTo>
                    <a:lnTo>
                      <a:pt x="0" y="209"/>
                    </a:lnTo>
                    <a:lnTo>
                      <a:pt x="0" y="213"/>
                    </a:lnTo>
                    <a:lnTo>
                      <a:pt x="0" y="214"/>
                    </a:lnTo>
                    <a:lnTo>
                      <a:pt x="2" y="222"/>
                    </a:lnTo>
                    <a:lnTo>
                      <a:pt x="4" y="228"/>
                    </a:lnTo>
                    <a:lnTo>
                      <a:pt x="9" y="233"/>
                    </a:lnTo>
                    <a:lnTo>
                      <a:pt x="15" y="237"/>
                    </a:lnTo>
                    <a:lnTo>
                      <a:pt x="17" y="237"/>
                    </a:lnTo>
                    <a:lnTo>
                      <a:pt x="21" y="239"/>
                    </a:lnTo>
                    <a:lnTo>
                      <a:pt x="24" y="239"/>
                    </a:lnTo>
                    <a:lnTo>
                      <a:pt x="30" y="241"/>
                    </a:lnTo>
                    <a:lnTo>
                      <a:pt x="36" y="241"/>
                    </a:lnTo>
                    <a:lnTo>
                      <a:pt x="44" y="241"/>
                    </a:lnTo>
                    <a:lnTo>
                      <a:pt x="49" y="241"/>
                    </a:lnTo>
                    <a:lnTo>
                      <a:pt x="57" y="243"/>
                    </a:lnTo>
                    <a:lnTo>
                      <a:pt x="61" y="241"/>
                    </a:lnTo>
                    <a:lnTo>
                      <a:pt x="64" y="241"/>
                    </a:lnTo>
                    <a:lnTo>
                      <a:pt x="70" y="241"/>
                    </a:lnTo>
                    <a:lnTo>
                      <a:pt x="74" y="239"/>
                    </a:lnTo>
                    <a:lnTo>
                      <a:pt x="78" y="239"/>
                    </a:lnTo>
                    <a:lnTo>
                      <a:pt x="83" y="237"/>
                    </a:lnTo>
                    <a:lnTo>
                      <a:pt x="87" y="233"/>
                    </a:lnTo>
                    <a:lnTo>
                      <a:pt x="93" y="233"/>
                    </a:lnTo>
                    <a:lnTo>
                      <a:pt x="97" y="230"/>
                    </a:lnTo>
                    <a:lnTo>
                      <a:pt x="102" y="226"/>
                    </a:lnTo>
                    <a:lnTo>
                      <a:pt x="108" y="224"/>
                    </a:lnTo>
                    <a:lnTo>
                      <a:pt x="112" y="220"/>
                    </a:lnTo>
                    <a:lnTo>
                      <a:pt x="118" y="216"/>
                    </a:lnTo>
                    <a:lnTo>
                      <a:pt x="121" y="213"/>
                    </a:lnTo>
                    <a:lnTo>
                      <a:pt x="127" y="209"/>
                    </a:lnTo>
                    <a:lnTo>
                      <a:pt x="131" y="203"/>
                    </a:lnTo>
                    <a:lnTo>
                      <a:pt x="135" y="199"/>
                    </a:lnTo>
                    <a:lnTo>
                      <a:pt x="139" y="192"/>
                    </a:lnTo>
                    <a:lnTo>
                      <a:pt x="142" y="188"/>
                    </a:lnTo>
                    <a:lnTo>
                      <a:pt x="146" y="182"/>
                    </a:lnTo>
                    <a:lnTo>
                      <a:pt x="150" y="176"/>
                    </a:lnTo>
                    <a:lnTo>
                      <a:pt x="154" y="171"/>
                    </a:lnTo>
                    <a:lnTo>
                      <a:pt x="158" y="165"/>
                    </a:lnTo>
                    <a:lnTo>
                      <a:pt x="159" y="159"/>
                    </a:lnTo>
                    <a:lnTo>
                      <a:pt x="161" y="152"/>
                    </a:lnTo>
                    <a:lnTo>
                      <a:pt x="165" y="146"/>
                    </a:lnTo>
                    <a:lnTo>
                      <a:pt x="165" y="140"/>
                    </a:lnTo>
                    <a:lnTo>
                      <a:pt x="169" y="135"/>
                    </a:lnTo>
                    <a:lnTo>
                      <a:pt x="169" y="127"/>
                    </a:lnTo>
                    <a:lnTo>
                      <a:pt x="171" y="121"/>
                    </a:lnTo>
                    <a:lnTo>
                      <a:pt x="171" y="112"/>
                    </a:lnTo>
                    <a:lnTo>
                      <a:pt x="173" y="106"/>
                    </a:lnTo>
                    <a:lnTo>
                      <a:pt x="173" y="97"/>
                    </a:lnTo>
                    <a:lnTo>
                      <a:pt x="173" y="91"/>
                    </a:lnTo>
                    <a:lnTo>
                      <a:pt x="171" y="83"/>
                    </a:lnTo>
                    <a:lnTo>
                      <a:pt x="171" y="78"/>
                    </a:lnTo>
                    <a:lnTo>
                      <a:pt x="169" y="70"/>
                    </a:lnTo>
                    <a:lnTo>
                      <a:pt x="169" y="64"/>
                    </a:lnTo>
                    <a:lnTo>
                      <a:pt x="167" y="59"/>
                    </a:lnTo>
                    <a:lnTo>
                      <a:pt x="165" y="55"/>
                    </a:lnTo>
                    <a:lnTo>
                      <a:pt x="163" y="49"/>
                    </a:lnTo>
                    <a:lnTo>
                      <a:pt x="161" y="43"/>
                    </a:lnTo>
                    <a:lnTo>
                      <a:pt x="161" y="38"/>
                    </a:lnTo>
                    <a:lnTo>
                      <a:pt x="159" y="34"/>
                    </a:lnTo>
                    <a:lnTo>
                      <a:pt x="154" y="26"/>
                    </a:lnTo>
                    <a:lnTo>
                      <a:pt x="150" y="21"/>
                    </a:lnTo>
                    <a:lnTo>
                      <a:pt x="146" y="15"/>
                    </a:lnTo>
                    <a:lnTo>
                      <a:pt x="140" y="9"/>
                    </a:lnTo>
                    <a:lnTo>
                      <a:pt x="137" y="5"/>
                    </a:lnTo>
                    <a:lnTo>
                      <a:pt x="131" y="2"/>
                    </a:lnTo>
                    <a:lnTo>
                      <a:pt x="121" y="0"/>
                    </a:lnTo>
                    <a:lnTo>
                      <a:pt x="118" y="0"/>
                    </a:lnTo>
                    <a:lnTo>
                      <a:pt x="114" y="0"/>
                    </a:lnTo>
                    <a:lnTo>
                      <a:pt x="114" y="3"/>
                    </a:lnTo>
                    <a:lnTo>
                      <a:pt x="114" y="7"/>
                    </a:lnTo>
                    <a:lnTo>
                      <a:pt x="120" y="13"/>
                    </a:lnTo>
                    <a:lnTo>
                      <a:pt x="121" y="19"/>
                    </a:lnTo>
                    <a:lnTo>
                      <a:pt x="127" y="26"/>
                    </a:lnTo>
                    <a:lnTo>
                      <a:pt x="129" y="32"/>
                    </a:lnTo>
                    <a:lnTo>
                      <a:pt x="131" y="36"/>
                    </a:lnTo>
                    <a:lnTo>
                      <a:pt x="133" y="41"/>
                    </a:lnTo>
                    <a:lnTo>
                      <a:pt x="137" y="49"/>
                    </a:lnTo>
                    <a:lnTo>
                      <a:pt x="137" y="55"/>
                    </a:lnTo>
                    <a:lnTo>
                      <a:pt x="139" y="61"/>
                    </a:lnTo>
                    <a:lnTo>
                      <a:pt x="139" y="66"/>
                    </a:lnTo>
                    <a:lnTo>
                      <a:pt x="139" y="72"/>
                    </a:lnTo>
                    <a:lnTo>
                      <a:pt x="139" y="78"/>
                    </a:lnTo>
                    <a:lnTo>
                      <a:pt x="139" y="83"/>
                    </a:lnTo>
                    <a:lnTo>
                      <a:pt x="139" y="89"/>
                    </a:lnTo>
                    <a:lnTo>
                      <a:pt x="139" y="95"/>
                    </a:lnTo>
                    <a:lnTo>
                      <a:pt x="137" y="100"/>
                    </a:lnTo>
                    <a:lnTo>
                      <a:pt x="135" y="104"/>
                    </a:lnTo>
                    <a:lnTo>
                      <a:pt x="133" y="110"/>
                    </a:lnTo>
                    <a:lnTo>
                      <a:pt x="133" y="116"/>
                    </a:lnTo>
                    <a:lnTo>
                      <a:pt x="131" y="121"/>
                    </a:lnTo>
                    <a:lnTo>
                      <a:pt x="129" y="125"/>
                    </a:lnTo>
                    <a:lnTo>
                      <a:pt x="129" y="129"/>
                    </a:lnTo>
                    <a:lnTo>
                      <a:pt x="127" y="135"/>
                    </a:lnTo>
                    <a:lnTo>
                      <a:pt x="123" y="138"/>
                    </a:lnTo>
                    <a:lnTo>
                      <a:pt x="121" y="144"/>
                    </a:lnTo>
                    <a:lnTo>
                      <a:pt x="120" y="148"/>
                    </a:lnTo>
                    <a:lnTo>
                      <a:pt x="118" y="152"/>
                    </a:lnTo>
                    <a:lnTo>
                      <a:pt x="112" y="159"/>
                    </a:lnTo>
                    <a:lnTo>
                      <a:pt x="108" y="167"/>
                    </a:lnTo>
                    <a:lnTo>
                      <a:pt x="102" y="171"/>
                    </a:lnTo>
                    <a:lnTo>
                      <a:pt x="99" y="176"/>
                    </a:lnTo>
                    <a:lnTo>
                      <a:pt x="95" y="178"/>
                    </a:lnTo>
                    <a:lnTo>
                      <a:pt x="91" y="184"/>
                    </a:lnTo>
                    <a:lnTo>
                      <a:pt x="82" y="186"/>
                    </a:lnTo>
                    <a:lnTo>
                      <a:pt x="74" y="190"/>
                    </a:lnTo>
                    <a:lnTo>
                      <a:pt x="66" y="192"/>
                    </a:lnTo>
                    <a:lnTo>
                      <a:pt x="61" y="192"/>
                    </a:lnTo>
                    <a:lnTo>
                      <a:pt x="57" y="190"/>
                    </a:lnTo>
                    <a:lnTo>
                      <a:pt x="55" y="188"/>
                    </a:lnTo>
                    <a:lnTo>
                      <a:pt x="53" y="184"/>
                    </a:lnTo>
                    <a:lnTo>
                      <a:pt x="53" y="180"/>
                    </a:lnTo>
                    <a:lnTo>
                      <a:pt x="53" y="175"/>
                    </a:lnTo>
                    <a:lnTo>
                      <a:pt x="53" y="169"/>
                    </a:lnTo>
                    <a:lnTo>
                      <a:pt x="55" y="161"/>
                    </a:lnTo>
                    <a:lnTo>
                      <a:pt x="57" y="156"/>
                    </a:lnTo>
                    <a:lnTo>
                      <a:pt x="59" y="148"/>
                    </a:lnTo>
                    <a:lnTo>
                      <a:pt x="61" y="140"/>
                    </a:lnTo>
                    <a:lnTo>
                      <a:pt x="63" y="131"/>
                    </a:lnTo>
                    <a:lnTo>
                      <a:pt x="64" y="125"/>
                    </a:lnTo>
                    <a:lnTo>
                      <a:pt x="66" y="118"/>
                    </a:lnTo>
                    <a:lnTo>
                      <a:pt x="68" y="110"/>
                    </a:lnTo>
                    <a:lnTo>
                      <a:pt x="68" y="102"/>
                    </a:lnTo>
                    <a:lnTo>
                      <a:pt x="70" y="99"/>
                    </a:lnTo>
                    <a:lnTo>
                      <a:pt x="70" y="93"/>
                    </a:lnTo>
                    <a:lnTo>
                      <a:pt x="72" y="87"/>
                    </a:lnTo>
                    <a:lnTo>
                      <a:pt x="72" y="80"/>
                    </a:lnTo>
                    <a:lnTo>
                      <a:pt x="74" y="76"/>
                    </a:lnTo>
                    <a:lnTo>
                      <a:pt x="76" y="70"/>
                    </a:lnTo>
                    <a:lnTo>
                      <a:pt x="78" y="64"/>
                    </a:lnTo>
                    <a:lnTo>
                      <a:pt x="80" y="61"/>
                    </a:lnTo>
                    <a:lnTo>
                      <a:pt x="82" y="57"/>
                    </a:lnTo>
                    <a:lnTo>
                      <a:pt x="80" y="51"/>
                    </a:lnTo>
                    <a:lnTo>
                      <a:pt x="80" y="49"/>
                    </a:lnTo>
                    <a:lnTo>
                      <a:pt x="78" y="43"/>
                    </a:lnTo>
                    <a:lnTo>
                      <a:pt x="76" y="41"/>
                    </a:lnTo>
                    <a:lnTo>
                      <a:pt x="72" y="40"/>
                    </a:lnTo>
                    <a:lnTo>
                      <a:pt x="68" y="38"/>
                    </a:lnTo>
                    <a:lnTo>
                      <a:pt x="61" y="38"/>
                    </a:lnTo>
                    <a:lnTo>
                      <a:pt x="55" y="38"/>
                    </a:lnTo>
                    <a:lnTo>
                      <a:pt x="55" y="38"/>
                    </a:lnTo>
                    <a:close/>
                  </a:path>
                </a:pathLst>
              </a:custGeom>
              <a:solidFill>
                <a:srgbClr val="FFFFFF"/>
              </a:solidFill>
              <a:ln w="9525">
                <a:noFill/>
                <a:round/>
                <a:headEnd/>
                <a:tailEnd/>
              </a:ln>
            </p:spPr>
            <p:txBody>
              <a:bodyPr>
                <a:prstTxWarp prst="textNoShape">
                  <a:avLst/>
                </a:prstTxWarp>
              </a:bodyPr>
              <a:lstStyle/>
              <a:p>
                <a:endParaRPr lang="en-US">
                  <a:latin typeface="Helvetica Neue"/>
                  <a:cs typeface="Helvetica Neue"/>
                </a:endParaRPr>
              </a:p>
            </p:txBody>
          </p:sp>
          <p:sp>
            <p:nvSpPr>
              <p:cNvPr id="264463" name="Freeform 271"/>
              <p:cNvSpPr>
                <a:spLocks/>
              </p:cNvSpPr>
              <p:nvPr/>
            </p:nvSpPr>
            <p:spPr bwMode="auto">
              <a:xfrm>
                <a:off x="10931" y="2414"/>
                <a:ext cx="166" cy="167"/>
              </a:xfrm>
              <a:custGeom>
                <a:avLst/>
                <a:gdLst/>
                <a:ahLst/>
                <a:cxnLst>
                  <a:cxn ang="0">
                    <a:pos x="306" y="32"/>
                  </a:cxn>
                  <a:cxn ang="0">
                    <a:pos x="289" y="21"/>
                  </a:cxn>
                  <a:cxn ang="0">
                    <a:pos x="275" y="15"/>
                  </a:cxn>
                  <a:cxn ang="0">
                    <a:pos x="260" y="9"/>
                  </a:cxn>
                  <a:cxn ang="0">
                    <a:pos x="243" y="4"/>
                  </a:cxn>
                  <a:cxn ang="0">
                    <a:pos x="226" y="0"/>
                  </a:cxn>
                  <a:cxn ang="0">
                    <a:pos x="205" y="0"/>
                  </a:cxn>
                  <a:cxn ang="0">
                    <a:pos x="180" y="2"/>
                  </a:cxn>
                  <a:cxn ang="0">
                    <a:pos x="165" y="6"/>
                  </a:cxn>
                  <a:cxn ang="0">
                    <a:pos x="152" y="8"/>
                  </a:cxn>
                  <a:cxn ang="0">
                    <a:pos x="139" y="13"/>
                  </a:cxn>
                  <a:cxn ang="0">
                    <a:pos x="125" y="17"/>
                  </a:cxn>
                  <a:cxn ang="0">
                    <a:pos x="104" y="27"/>
                  </a:cxn>
                  <a:cxn ang="0">
                    <a:pos x="82" y="38"/>
                  </a:cxn>
                  <a:cxn ang="0">
                    <a:pos x="64" y="53"/>
                  </a:cxn>
                  <a:cxn ang="0">
                    <a:pos x="47" y="66"/>
                  </a:cxn>
                  <a:cxn ang="0">
                    <a:pos x="36" y="84"/>
                  </a:cxn>
                  <a:cxn ang="0">
                    <a:pos x="24" y="99"/>
                  </a:cxn>
                  <a:cxn ang="0">
                    <a:pos x="15" y="116"/>
                  </a:cxn>
                  <a:cxn ang="0">
                    <a:pos x="9" y="135"/>
                  </a:cxn>
                  <a:cxn ang="0">
                    <a:pos x="4" y="154"/>
                  </a:cxn>
                  <a:cxn ang="0">
                    <a:pos x="0" y="173"/>
                  </a:cxn>
                  <a:cxn ang="0">
                    <a:pos x="0" y="192"/>
                  </a:cxn>
                  <a:cxn ang="0">
                    <a:pos x="0" y="209"/>
                  </a:cxn>
                  <a:cxn ang="0">
                    <a:pos x="0" y="230"/>
                  </a:cxn>
                  <a:cxn ang="0">
                    <a:pos x="4" y="245"/>
                  </a:cxn>
                  <a:cxn ang="0">
                    <a:pos x="9" y="262"/>
                  </a:cxn>
                  <a:cxn ang="0">
                    <a:pos x="17" y="277"/>
                  </a:cxn>
                  <a:cxn ang="0">
                    <a:pos x="24" y="291"/>
                  </a:cxn>
                  <a:cxn ang="0">
                    <a:pos x="36" y="312"/>
                  </a:cxn>
                  <a:cxn ang="0">
                    <a:pos x="49" y="325"/>
                  </a:cxn>
                  <a:cxn ang="0">
                    <a:pos x="62" y="333"/>
                  </a:cxn>
                  <a:cxn ang="0">
                    <a:pos x="68" y="325"/>
                  </a:cxn>
                  <a:cxn ang="0">
                    <a:pos x="64" y="314"/>
                  </a:cxn>
                  <a:cxn ang="0">
                    <a:pos x="59" y="296"/>
                  </a:cxn>
                  <a:cxn ang="0">
                    <a:pos x="53" y="277"/>
                  </a:cxn>
                  <a:cxn ang="0">
                    <a:pos x="51" y="264"/>
                  </a:cxn>
                  <a:cxn ang="0">
                    <a:pos x="49" y="249"/>
                  </a:cxn>
                  <a:cxn ang="0">
                    <a:pos x="49" y="232"/>
                  </a:cxn>
                  <a:cxn ang="0">
                    <a:pos x="49" y="215"/>
                  </a:cxn>
                  <a:cxn ang="0">
                    <a:pos x="53" y="200"/>
                  </a:cxn>
                  <a:cxn ang="0">
                    <a:pos x="57" y="182"/>
                  </a:cxn>
                  <a:cxn ang="0">
                    <a:pos x="66" y="165"/>
                  </a:cxn>
                  <a:cxn ang="0">
                    <a:pos x="74" y="150"/>
                  </a:cxn>
                  <a:cxn ang="0">
                    <a:pos x="82" y="139"/>
                  </a:cxn>
                  <a:cxn ang="0">
                    <a:pos x="95" y="118"/>
                  </a:cxn>
                  <a:cxn ang="0">
                    <a:pos x="112" y="103"/>
                  </a:cxn>
                  <a:cxn ang="0">
                    <a:pos x="133" y="89"/>
                  </a:cxn>
                  <a:cxn ang="0">
                    <a:pos x="156" y="80"/>
                  </a:cxn>
                  <a:cxn ang="0">
                    <a:pos x="180" y="70"/>
                  </a:cxn>
                  <a:cxn ang="0">
                    <a:pos x="205" y="66"/>
                  </a:cxn>
                  <a:cxn ang="0">
                    <a:pos x="218" y="66"/>
                  </a:cxn>
                  <a:cxn ang="0">
                    <a:pos x="237" y="65"/>
                  </a:cxn>
                  <a:cxn ang="0">
                    <a:pos x="258" y="66"/>
                  </a:cxn>
                  <a:cxn ang="0">
                    <a:pos x="277" y="72"/>
                  </a:cxn>
                  <a:cxn ang="0">
                    <a:pos x="291" y="78"/>
                  </a:cxn>
                  <a:cxn ang="0">
                    <a:pos x="302" y="85"/>
                  </a:cxn>
                  <a:cxn ang="0">
                    <a:pos x="315" y="87"/>
                  </a:cxn>
                  <a:cxn ang="0">
                    <a:pos x="331" y="84"/>
                  </a:cxn>
                  <a:cxn ang="0">
                    <a:pos x="332" y="66"/>
                  </a:cxn>
                  <a:cxn ang="0">
                    <a:pos x="325" y="51"/>
                  </a:cxn>
                  <a:cxn ang="0">
                    <a:pos x="315" y="40"/>
                  </a:cxn>
                </a:cxnLst>
                <a:rect l="0" t="0" r="r" b="b"/>
                <a:pathLst>
                  <a:path w="332" h="333">
                    <a:moveTo>
                      <a:pt x="315" y="40"/>
                    </a:moveTo>
                    <a:lnTo>
                      <a:pt x="310" y="36"/>
                    </a:lnTo>
                    <a:lnTo>
                      <a:pt x="306" y="32"/>
                    </a:lnTo>
                    <a:lnTo>
                      <a:pt x="298" y="28"/>
                    </a:lnTo>
                    <a:lnTo>
                      <a:pt x="293" y="25"/>
                    </a:lnTo>
                    <a:lnTo>
                      <a:pt x="289" y="21"/>
                    </a:lnTo>
                    <a:lnTo>
                      <a:pt x="285" y="21"/>
                    </a:lnTo>
                    <a:lnTo>
                      <a:pt x="279" y="17"/>
                    </a:lnTo>
                    <a:lnTo>
                      <a:pt x="275" y="15"/>
                    </a:lnTo>
                    <a:lnTo>
                      <a:pt x="270" y="13"/>
                    </a:lnTo>
                    <a:lnTo>
                      <a:pt x="266" y="11"/>
                    </a:lnTo>
                    <a:lnTo>
                      <a:pt x="260" y="9"/>
                    </a:lnTo>
                    <a:lnTo>
                      <a:pt x="256" y="8"/>
                    </a:lnTo>
                    <a:lnTo>
                      <a:pt x="249" y="6"/>
                    </a:lnTo>
                    <a:lnTo>
                      <a:pt x="243" y="4"/>
                    </a:lnTo>
                    <a:lnTo>
                      <a:pt x="237" y="4"/>
                    </a:lnTo>
                    <a:lnTo>
                      <a:pt x="232" y="4"/>
                    </a:lnTo>
                    <a:lnTo>
                      <a:pt x="226" y="0"/>
                    </a:lnTo>
                    <a:lnTo>
                      <a:pt x="218" y="0"/>
                    </a:lnTo>
                    <a:lnTo>
                      <a:pt x="211" y="0"/>
                    </a:lnTo>
                    <a:lnTo>
                      <a:pt x="205" y="0"/>
                    </a:lnTo>
                    <a:lnTo>
                      <a:pt x="197" y="0"/>
                    </a:lnTo>
                    <a:lnTo>
                      <a:pt x="188" y="0"/>
                    </a:lnTo>
                    <a:lnTo>
                      <a:pt x="180" y="2"/>
                    </a:lnTo>
                    <a:lnTo>
                      <a:pt x="173" y="4"/>
                    </a:lnTo>
                    <a:lnTo>
                      <a:pt x="169" y="4"/>
                    </a:lnTo>
                    <a:lnTo>
                      <a:pt x="165" y="6"/>
                    </a:lnTo>
                    <a:lnTo>
                      <a:pt x="161" y="6"/>
                    </a:lnTo>
                    <a:lnTo>
                      <a:pt x="156" y="8"/>
                    </a:lnTo>
                    <a:lnTo>
                      <a:pt x="152" y="8"/>
                    </a:lnTo>
                    <a:lnTo>
                      <a:pt x="148" y="9"/>
                    </a:lnTo>
                    <a:lnTo>
                      <a:pt x="144" y="11"/>
                    </a:lnTo>
                    <a:lnTo>
                      <a:pt x="139" y="13"/>
                    </a:lnTo>
                    <a:lnTo>
                      <a:pt x="135" y="13"/>
                    </a:lnTo>
                    <a:lnTo>
                      <a:pt x="129" y="15"/>
                    </a:lnTo>
                    <a:lnTo>
                      <a:pt x="125" y="17"/>
                    </a:lnTo>
                    <a:lnTo>
                      <a:pt x="120" y="19"/>
                    </a:lnTo>
                    <a:lnTo>
                      <a:pt x="112" y="21"/>
                    </a:lnTo>
                    <a:lnTo>
                      <a:pt x="104" y="27"/>
                    </a:lnTo>
                    <a:lnTo>
                      <a:pt x="97" y="30"/>
                    </a:lnTo>
                    <a:lnTo>
                      <a:pt x="89" y="34"/>
                    </a:lnTo>
                    <a:lnTo>
                      <a:pt x="82" y="38"/>
                    </a:lnTo>
                    <a:lnTo>
                      <a:pt x="76" y="44"/>
                    </a:lnTo>
                    <a:lnTo>
                      <a:pt x="70" y="47"/>
                    </a:lnTo>
                    <a:lnTo>
                      <a:pt x="64" y="53"/>
                    </a:lnTo>
                    <a:lnTo>
                      <a:pt x="57" y="57"/>
                    </a:lnTo>
                    <a:lnTo>
                      <a:pt x="53" y="61"/>
                    </a:lnTo>
                    <a:lnTo>
                      <a:pt x="47" y="66"/>
                    </a:lnTo>
                    <a:lnTo>
                      <a:pt x="43" y="72"/>
                    </a:lnTo>
                    <a:lnTo>
                      <a:pt x="38" y="78"/>
                    </a:lnTo>
                    <a:lnTo>
                      <a:pt x="36" y="84"/>
                    </a:lnTo>
                    <a:lnTo>
                      <a:pt x="30" y="87"/>
                    </a:lnTo>
                    <a:lnTo>
                      <a:pt x="26" y="93"/>
                    </a:lnTo>
                    <a:lnTo>
                      <a:pt x="24" y="99"/>
                    </a:lnTo>
                    <a:lnTo>
                      <a:pt x="21" y="104"/>
                    </a:lnTo>
                    <a:lnTo>
                      <a:pt x="17" y="110"/>
                    </a:lnTo>
                    <a:lnTo>
                      <a:pt x="15" y="116"/>
                    </a:lnTo>
                    <a:lnTo>
                      <a:pt x="13" y="122"/>
                    </a:lnTo>
                    <a:lnTo>
                      <a:pt x="11" y="129"/>
                    </a:lnTo>
                    <a:lnTo>
                      <a:pt x="9" y="135"/>
                    </a:lnTo>
                    <a:lnTo>
                      <a:pt x="7" y="141"/>
                    </a:lnTo>
                    <a:lnTo>
                      <a:pt x="5" y="148"/>
                    </a:lnTo>
                    <a:lnTo>
                      <a:pt x="4" y="154"/>
                    </a:lnTo>
                    <a:lnTo>
                      <a:pt x="2" y="160"/>
                    </a:lnTo>
                    <a:lnTo>
                      <a:pt x="2" y="167"/>
                    </a:lnTo>
                    <a:lnTo>
                      <a:pt x="0" y="173"/>
                    </a:lnTo>
                    <a:lnTo>
                      <a:pt x="0" y="181"/>
                    </a:lnTo>
                    <a:lnTo>
                      <a:pt x="0" y="184"/>
                    </a:lnTo>
                    <a:lnTo>
                      <a:pt x="0" y="192"/>
                    </a:lnTo>
                    <a:lnTo>
                      <a:pt x="0" y="198"/>
                    </a:lnTo>
                    <a:lnTo>
                      <a:pt x="0" y="203"/>
                    </a:lnTo>
                    <a:lnTo>
                      <a:pt x="0" y="209"/>
                    </a:lnTo>
                    <a:lnTo>
                      <a:pt x="0" y="215"/>
                    </a:lnTo>
                    <a:lnTo>
                      <a:pt x="0" y="222"/>
                    </a:lnTo>
                    <a:lnTo>
                      <a:pt x="0" y="230"/>
                    </a:lnTo>
                    <a:lnTo>
                      <a:pt x="2" y="234"/>
                    </a:lnTo>
                    <a:lnTo>
                      <a:pt x="4" y="239"/>
                    </a:lnTo>
                    <a:lnTo>
                      <a:pt x="4" y="245"/>
                    </a:lnTo>
                    <a:lnTo>
                      <a:pt x="7" y="251"/>
                    </a:lnTo>
                    <a:lnTo>
                      <a:pt x="9" y="257"/>
                    </a:lnTo>
                    <a:lnTo>
                      <a:pt x="9" y="262"/>
                    </a:lnTo>
                    <a:lnTo>
                      <a:pt x="13" y="268"/>
                    </a:lnTo>
                    <a:lnTo>
                      <a:pt x="15" y="272"/>
                    </a:lnTo>
                    <a:lnTo>
                      <a:pt x="17" y="277"/>
                    </a:lnTo>
                    <a:lnTo>
                      <a:pt x="19" y="281"/>
                    </a:lnTo>
                    <a:lnTo>
                      <a:pt x="21" y="285"/>
                    </a:lnTo>
                    <a:lnTo>
                      <a:pt x="24" y="291"/>
                    </a:lnTo>
                    <a:lnTo>
                      <a:pt x="28" y="298"/>
                    </a:lnTo>
                    <a:lnTo>
                      <a:pt x="32" y="306"/>
                    </a:lnTo>
                    <a:lnTo>
                      <a:pt x="36" y="312"/>
                    </a:lnTo>
                    <a:lnTo>
                      <a:pt x="40" y="317"/>
                    </a:lnTo>
                    <a:lnTo>
                      <a:pt x="45" y="321"/>
                    </a:lnTo>
                    <a:lnTo>
                      <a:pt x="49" y="325"/>
                    </a:lnTo>
                    <a:lnTo>
                      <a:pt x="53" y="329"/>
                    </a:lnTo>
                    <a:lnTo>
                      <a:pt x="57" y="333"/>
                    </a:lnTo>
                    <a:lnTo>
                      <a:pt x="62" y="333"/>
                    </a:lnTo>
                    <a:lnTo>
                      <a:pt x="64" y="333"/>
                    </a:lnTo>
                    <a:lnTo>
                      <a:pt x="66" y="329"/>
                    </a:lnTo>
                    <a:lnTo>
                      <a:pt x="68" y="325"/>
                    </a:lnTo>
                    <a:lnTo>
                      <a:pt x="68" y="321"/>
                    </a:lnTo>
                    <a:lnTo>
                      <a:pt x="66" y="317"/>
                    </a:lnTo>
                    <a:lnTo>
                      <a:pt x="64" y="314"/>
                    </a:lnTo>
                    <a:lnTo>
                      <a:pt x="64" y="308"/>
                    </a:lnTo>
                    <a:lnTo>
                      <a:pt x="61" y="302"/>
                    </a:lnTo>
                    <a:lnTo>
                      <a:pt x="59" y="296"/>
                    </a:lnTo>
                    <a:lnTo>
                      <a:pt x="57" y="287"/>
                    </a:lnTo>
                    <a:lnTo>
                      <a:pt x="55" y="281"/>
                    </a:lnTo>
                    <a:lnTo>
                      <a:pt x="53" y="277"/>
                    </a:lnTo>
                    <a:lnTo>
                      <a:pt x="53" y="272"/>
                    </a:lnTo>
                    <a:lnTo>
                      <a:pt x="51" y="268"/>
                    </a:lnTo>
                    <a:lnTo>
                      <a:pt x="51" y="264"/>
                    </a:lnTo>
                    <a:lnTo>
                      <a:pt x="49" y="258"/>
                    </a:lnTo>
                    <a:lnTo>
                      <a:pt x="49" y="253"/>
                    </a:lnTo>
                    <a:lnTo>
                      <a:pt x="49" y="249"/>
                    </a:lnTo>
                    <a:lnTo>
                      <a:pt x="49" y="243"/>
                    </a:lnTo>
                    <a:lnTo>
                      <a:pt x="49" y="238"/>
                    </a:lnTo>
                    <a:lnTo>
                      <a:pt x="49" y="232"/>
                    </a:lnTo>
                    <a:lnTo>
                      <a:pt x="49" y="228"/>
                    </a:lnTo>
                    <a:lnTo>
                      <a:pt x="49" y="222"/>
                    </a:lnTo>
                    <a:lnTo>
                      <a:pt x="49" y="215"/>
                    </a:lnTo>
                    <a:lnTo>
                      <a:pt x="49" y="211"/>
                    </a:lnTo>
                    <a:lnTo>
                      <a:pt x="51" y="205"/>
                    </a:lnTo>
                    <a:lnTo>
                      <a:pt x="53" y="200"/>
                    </a:lnTo>
                    <a:lnTo>
                      <a:pt x="53" y="194"/>
                    </a:lnTo>
                    <a:lnTo>
                      <a:pt x="55" y="188"/>
                    </a:lnTo>
                    <a:lnTo>
                      <a:pt x="57" y="182"/>
                    </a:lnTo>
                    <a:lnTo>
                      <a:pt x="62" y="177"/>
                    </a:lnTo>
                    <a:lnTo>
                      <a:pt x="64" y="171"/>
                    </a:lnTo>
                    <a:lnTo>
                      <a:pt x="66" y="165"/>
                    </a:lnTo>
                    <a:lnTo>
                      <a:pt x="68" y="160"/>
                    </a:lnTo>
                    <a:lnTo>
                      <a:pt x="72" y="156"/>
                    </a:lnTo>
                    <a:lnTo>
                      <a:pt x="74" y="150"/>
                    </a:lnTo>
                    <a:lnTo>
                      <a:pt x="76" y="146"/>
                    </a:lnTo>
                    <a:lnTo>
                      <a:pt x="78" y="141"/>
                    </a:lnTo>
                    <a:lnTo>
                      <a:pt x="82" y="139"/>
                    </a:lnTo>
                    <a:lnTo>
                      <a:pt x="85" y="131"/>
                    </a:lnTo>
                    <a:lnTo>
                      <a:pt x="89" y="123"/>
                    </a:lnTo>
                    <a:lnTo>
                      <a:pt x="95" y="118"/>
                    </a:lnTo>
                    <a:lnTo>
                      <a:pt x="101" y="112"/>
                    </a:lnTo>
                    <a:lnTo>
                      <a:pt x="106" y="106"/>
                    </a:lnTo>
                    <a:lnTo>
                      <a:pt x="112" y="103"/>
                    </a:lnTo>
                    <a:lnTo>
                      <a:pt x="120" y="99"/>
                    </a:lnTo>
                    <a:lnTo>
                      <a:pt x="125" y="93"/>
                    </a:lnTo>
                    <a:lnTo>
                      <a:pt x="133" y="89"/>
                    </a:lnTo>
                    <a:lnTo>
                      <a:pt x="140" y="85"/>
                    </a:lnTo>
                    <a:lnTo>
                      <a:pt x="148" y="84"/>
                    </a:lnTo>
                    <a:lnTo>
                      <a:pt x="156" y="80"/>
                    </a:lnTo>
                    <a:lnTo>
                      <a:pt x="163" y="76"/>
                    </a:lnTo>
                    <a:lnTo>
                      <a:pt x="173" y="74"/>
                    </a:lnTo>
                    <a:lnTo>
                      <a:pt x="180" y="70"/>
                    </a:lnTo>
                    <a:lnTo>
                      <a:pt x="188" y="68"/>
                    </a:lnTo>
                    <a:lnTo>
                      <a:pt x="197" y="66"/>
                    </a:lnTo>
                    <a:lnTo>
                      <a:pt x="205" y="66"/>
                    </a:lnTo>
                    <a:lnTo>
                      <a:pt x="211" y="66"/>
                    </a:lnTo>
                    <a:lnTo>
                      <a:pt x="215" y="66"/>
                    </a:lnTo>
                    <a:lnTo>
                      <a:pt x="218" y="66"/>
                    </a:lnTo>
                    <a:lnTo>
                      <a:pt x="224" y="66"/>
                    </a:lnTo>
                    <a:lnTo>
                      <a:pt x="230" y="65"/>
                    </a:lnTo>
                    <a:lnTo>
                      <a:pt x="237" y="65"/>
                    </a:lnTo>
                    <a:lnTo>
                      <a:pt x="245" y="65"/>
                    </a:lnTo>
                    <a:lnTo>
                      <a:pt x="253" y="66"/>
                    </a:lnTo>
                    <a:lnTo>
                      <a:pt x="258" y="66"/>
                    </a:lnTo>
                    <a:lnTo>
                      <a:pt x="266" y="68"/>
                    </a:lnTo>
                    <a:lnTo>
                      <a:pt x="270" y="70"/>
                    </a:lnTo>
                    <a:lnTo>
                      <a:pt x="277" y="72"/>
                    </a:lnTo>
                    <a:lnTo>
                      <a:pt x="281" y="74"/>
                    </a:lnTo>
                    <a:lnTo>
                      <a:pt x="287" y="78"/>
                    </a:lnTo>
                    <a:lnTo>
                      <a:pt x="291" y="78"/>
                    </a:lnTo>
                    <a:lnTo>
                      <a:pt x="294" y="82"/>
                    </a:lnTo>
                    <a:lnTo>
                      <a:pt x="298" y="84"/>
                    </a:lnTo>
                    <a:lnTo>
                      <a:pt x="302" y="85"/>
                    </a:lnTo>
                    <a:lnTo>
                      <a:pt x="306" y="85"/>
                    </a:lnTo>
                    <a:lnTo>
                      <a:pt x="310" y="87"/>
                    </a:lnTo>
                    <a:lnTo>
                      <a:pt x="315" y="87"/>
                    </a:lnTo>
                    <a:lnTo>
                      <a:pt x="321" y="87"/>
                    </a:lnTo>
                    <a:lnTo>
                      <a:pt x="325" y="85"/>
                    </a:lnTo>
                    <a:lnTo>
                      <a:pt x="331" y="84"/>
                    </a:lnTo>
                    <a:lnTo>
                      <a:pt x="331" y="78"/>
                    </a:lnTo>
                    <a:lnTo>
                      <a:pt x="332" y="72"/>
                    </a:lnTo>
                    <a:lnTo>
                      <a:pt x="332" y="66"/>
                    </a:lnTo>
                    <a:lnTo>
                      <a:pt x="332" y="61"/>
                    </a:lnTo>
                    <a:lnTo>
                      <a:pt x="329" y="57"/>
                    </a:lnTo>
                    <a:lnTo>
                      <a:pt x="325" y="51"/>
                    </a:lnTo>
                    <a:lnTo>
                      <a:pt x="321" y="46"/>
                    </a:lnTo>
                    <a:lnTo>
                      <a:pt x="315" y="40"/>
                    </a:lnTo>
                    <a:lnTo>
                      <a:pt x="315" y="40"/>
                    </a:lnTo>
                    <a:close/>
                  </a:path>
                </a:pathLst>
              </a:custGeom>
              <a:solidFill>
                <a:srgbClr val="FFFFFF"/>
              </a:solidFill>
              <a:ln w="9525">
                <a:noFill/>
                <a:round/>
                <a:headEnd/>
                <a:tailEnd/>
              </a:ln>
            </p:spPr>
            <p:txBody>
              <a:bodyPr>
                <a:prstTxWarp prst="textNoShape">
                  <a:avLst/>
                </a:prstTxWarp>
              </a:bodyPr>
              <a:lstStyle/>
              <a:p>
                <a:endParaRPr lang="en-US">
                  <a:latin typeface="Helvetica Neue"/>
                  <a:cs typeface="Helvetica Neue"/>
                </a:endParaRPr>
              </a:p>
            </p:txBody>
          </p:sp>
          <p:sp>
            <p:nvSpPr>
              <p:cNvPr id="264464" name="Freeform 272"/>
              <p:cNvSpPr>
                <a:spLocks/>
              </p:cNvSpPr>
              <p:nvPr/>
            </p:nvSpPr>
            <p:spPr bwMode="auto">
              <a:xfrm>
                <a:off x="10383" y="2621"/>
                <a:ext cx="123" cy="58"/>
              </a:xfrm>
              <a:custGeom>
                <a:avLst/>
                <a:gdLst/>
                <a:ahLst/>
                <a:cxnLst>
                  <a:cxn ang="0">
                    <a:pos x="15" y="75"/>
                  </a:cxn>
                  <a:cxn ang="0">
                    <a:pos x="21" y="69"/>
                  </a:cxn>
                  <a:cxn ang="0">
                    <a:pos x="30" y="65"/>
                  </a:cxn>
                  <a:cxn ang="0">
                    <a:pos x="42" y="59"/>
                  </a:cxn>
                  <a:cxn ang="0">
                    <a:pos x="57" y="52"/>
                  </a:cxn>
                  <a:cxn ang="0">
                    <a:pos x="68" y="48"/>
                  </a:cxn>
                  <a:cxn ang="0">
                    <a:pos x="78" y="44"/>
                  </a:cxn>
                  <a:cxn ang="0">
                    <a:pos x="85" y="40"/>
                  </a:cxn>
                  <a:cxn ang="0">
                    <a:pos x="95" y="37"/>
                  </a:cxn>
                  <a:cxn ang="0">
                    <a:pos x="104" y="33"/>
                  </a:cxn>
                  <a:cxn ang="0">
                    <a:pos x="114" y="29"/>
                  </a:cxn>
                  <a:cxn ang="0">
                    <a:pos x="121" y="25"/>
                  </a:cxn>
                  <a:cxn ang="0">
                    <a:pos x="131" y="23"/>
                  </a:cxn>
                  <a:cxn ang="0">
                    <a:pos x="141" y="19"/>
                  </a:cxn>
                  <a:cxn ang="0">
                    <a:pos x="150" y="16"/>
                  </a:cxn>
                  <a:cxn ang="0">
                    <a:pos x="160" y="12"/>
                  </a:cxn>
                  <a:cxn ang="0">
                    <a:pos x="167" y="10"/>
                  </a:cxn>
                  <a:cxn ang="0">
                    <a:pos x="179" y="6"/>
                  </a:cxn>
                  <a:cxn ang="0">
                    <a:pos x="196" y="2"/>
                  </a:cxn>
                  <a:cxn ang="0">
                    <a:pos x="209" y="0"/>
                  </a:cxn>
                  <a:cxn ang="0">
                    <a:pos x="218" y="0"/>
                  </a:cxn>
                  <a:cxn ang="0">
                    <a:pos x="226" y="0"/>
                  </a:cxn>
                  <a:cxn ang="0">
                    <a:pos x="236" y="6"/>
                  </a:cxn>
                  <a:cxn ang="0">
                    <a:pos x="243" y="18"/>
                  </a:cxn>
                  <a:cxn ang="0">
                    <a:pos x="245" y="29"/>
                  </a:cxn>
                  <a:cxn ang="0">
                    <a:pos x="239" y="40"/>
                  </a:cxn>
                  <a:cxn ang="0">
                    <a:pos x="232" y="46"/>
                  </a:cxn>
                  <a:cxn ang="0">
                    <a:pos x="226" y="50"/>
                  </a:cxn>
                  <a:cxn ang="0">
                    <a:pos x="217" y="54"/>
                  </a:cxn>
                  <a:cxn ang="0">
                    <a:pos x="203" y="59"/>
                  </a:cxn>
                  <a:cxn ang="0">
                    <a:pos x="188" y="65"/>
                  </a:cxn>
                  <a:cxn ang="0">
                    <a:pos x="173" y="71"/>
                  </a:cxn>
                  <a:cxn ang="0">
                    <a:pos x="160" y="75"/>
                  </a:cxn>
                  <a:cxn ang="0">
                    <a:pos x="150" y="76"/>
                  </a:cxn>
                  <a:cxn ang="0">
                    <a:pos x="142" y="82"/>
                  </a:cxn>
                  <a:cxn ang="0">
                    <a:pos x="133" y="84"/>
                  </a:cxn>
                  <a:cxn ang="0">
                    <a:pos x="123" y="88"/>
                  </a:cxn>
                  <a:cxn ang="0">
                    <a:pos x="114" y="90"/>
                  </a:cxn>
                  <a:cxn ang="0">
                    <a:pos x="106" y="94"/>
                  </a:cxn>
                  <a:cxn ang="0">
                    <a:pos x="97" y="95"/>
                  </a:cxn>
                  <a:cxn ang="0">
                    <a:pos x="87" y="99"/>
                  </a:cxn>
                  <a:cxn ang="0">
                    <a:pos x="78" y="103"/>
                  </a:cxn>
                  <a:cxn ang="0">
                    <a:pos x="66" y="107"/>
                  </a:cxn>
                  <a:cxn ang="0">
                    <a:pos x="49" y="111"/>
                  </a:cxn>
                  <a:cxn ang="0">
                    <a:pos x="36" y="113"/>
                  </a:cxn>
                  <a:cxn ang="0">
                    <a:pos x="26" y="114"/>
                  </a:cxn>
                  <a:cxn ang="0">
                    <a:pos x="19" y="116"/>
                  </a:cxn>
                  <a:cxn ang="0">
                    <a:pos x="11" y="114"/>
                  </a:cxn>
                  <a:cxn ang="0">
                    <a:pos x="6" y="111"/>
                  </a:cxn>
                  <a:cxn ang="0">
                    <a:pos x="0" y="103"/>
                  </a:cxn>
                  <a:cxn ang="0">
                    <a:pos x="2" y="92"/>
                  </a:cxn>
                  <a:cxn ang="0">
                    <a:pos x="9" y="80"/>
                  </a:cxn>
                  <a:cxn ang="0">
                    <a:pos x="15" y="75"/>
                  </a:cxn>
                </a:cxnLst>
                <a:rect l="0" t="0" r="r" b="b"/>
                <a:pathLst>
                  <a:path w="245" h="116">
                    <a:moveTo>
                      <a:pt x="15" y="75"/>
                    </a:moveTo>
                    <a:lnTo>
                      <a:pt x="15" y="75"/>
                    </a:lnTo>
                    <a:lnTo>
                      <a:pt x="19" y="73"/>
                    </a:lnTo>
                    <a:lnTo>
                      <a:pt x="21" y="69"/>
                    </a:lnTo>
                    <a:lnTo>
                      <a:pt x="26" y="67"/>
                    </a:lnTo>
                    <a:lnTo>
                      <a:pt x="30" y="65"/>
                    </a:lnTo>
                    <a:lnTo>
                      <a:pt x="36" y="61"/>
                    </a:lnTo>
                    <a:lnTo>
                      <a:pt x="42" y="59"/>
                    </a:lnTo>
                    <a:lnTo>
                      <a:pt x="49" y="56"/>
                    </a:lnTo>
                    <a:lnTo>
                      <a:pt x="57" y="52"/>
                    </a:lnTo>
                    <a:lnTo>
                      <a:pt x="64" y="50"/>
                    </a:lnTo>
                    <a:lnTo>
                      <a:pt x="68" y="48"/>
                    </a:lnTo>
                    <a:lnTo>
                      <a:pt x="72" y="46"/>
                    </a:lnTo>
                    <a:lnTo>
                      <a:pt x="78" y="44"/>
                    </a:lnTo>
                    <a:lnTo>
                      <a:pt x="82" y="42"/>
                    </a:lnTo>
                    <a:lnTo>
                      <a:pt x="85" y="40"/>
                    </a:lnTo>
                    <a:lnTo>
                      <a:pt x="91" y="38"/>
                    </a:lnTo>
                    <a:lnTo>
                      <a:pt x="95" y="37"/>
                    </a:lnTo>
                    <a:lnTo>
                      <a:pt x="99" y="35"/>
                    </a:lnTo>
                    <a:lnTo>
                      <a:pt x="104" y="33"/>
                    </a:lnTo>
                    <a:lnTo>
                      <a:pt x="108" y="31"/>
                    </a:lnTo>
                    <a:lnTo>
                      <a:pt x="114" y="29"/>
                    </a:lnTo>
                    <a:lnTo>
                      <a:pt x="118" y="29"/>
                    </a:lnTo>
                    <a:lnTo>
                      <a:pt x="121" y="25"/>
                    </a:lnTo>
                    <a:lnTo>
                      <a:pt x="127" y="25"/>
                    </a:lnTo>
                    <a:lnTo>
                      <a:pt x="131" y="23"/>
                    </a:lnTo>
                    <a:lnTo>
                      <a:pt x="137" y="21"/>
                    </a:lnTo>
                    <a:lnTo>
                      <a:pt x="141" y="19"/>
                    </a:lnTo>
                    <a:lnTo>
                      <a:pt x="146" y="18"/>
                    </a:lnTo>
                    <a:lnTo>
                      <a:pt x="150" y="16"/>
                    </a:lnTo>
                    <a:lnTo>
                      <a:pt x="156" y="16"/>
                    </a:lnTo>
                    <a:lnTo>
                      <a:pt x="160" y="12"/>
                    </a:lnTo>
                    <a:lnTo>
                      <a:pt x="163" y="12"/>
                    </a:lnTo>
                    <a:lnTo>
                      <a:pt x="167" y="10"/>
                    </a:lnTo>
                    <a:lnTo>
                      <a:pt x="171" y="10"/>
                    </a:lnTo>
                    <a:lnTo>
                      <a:pt x="179" y="6"/>
                    </a:lnTo>
                    <a:lnTo>
                      <a:pt x="188" y="4"/>
                    </a:lnTo>
                    <a:lnTo>
                      <a:pt x="196" y="2"/>
                    </a:lnTo>
                    <a:lnTo>
                      <a:pt x="203" y="2"/>
                    </a:lnTo>
                    <a:lnTo>
                      <a:pt x="209" y="0"/>
                    </a:lnTo>
                    <a:lnTo>
                      <a:pt x="215" y="0"/>
                    </a:lnTo>
                    <a:lnTo>
                      <a:pt x="218" y="0"/>
                    </a:lnTo>
                    <a:lnTo>
                      <a:pt x="222" y="0"/>
                    </a:lnTo>
                    <a:lnTo>
                      <a:pt x="226" y="0"/>
                    </a:lnTo>
                    <a:lnTo>
                      <a:pt x="230" y="2"/>
                    </a:lnTo>
                    <a:lnTo>
                      <a:pt x="236" y="6"/>
                    </a:lnTo>
                    <a:lnTo>
                      <a:pt x="241" y="12"/>
                    </a:lnTo>
                    <a:lnTo>
                      <a:pt x="243" y="18"/>
                    </a:lnTo>
                    <a:lnTo>
                      <a:pt x="245" y="23"/>
                    </a:lnTo>
                    <a:lnTo>
                      <a:pt x="245" y="29"/>
                    </a:lnTo>
                    <a:lnTo>
                      <a:pt x="243" y="35"/>
                    </a:lnTo>
                    <a:lnTo>
                      <a:pt x="239" y="40"/>
                    </a:lnTo>
                    <a:lnTo>
                      <a:pt x="236" y="46"/>
                    </a:lnTo>
                    <a:lnTo>
                      <a:pt x="232" y="46"/>
                    </a:lnTo>
                    <a:lnTo>
                      <a:pt x="230" y="48"/>
                    </a:lnTo>
                    <a:lnTo>
                      <a:pt x="226" y="50"/>
                    </a:lnTo>
                    <a:lnTo>
                      <a:pt x="222" y="52"/>
                    </a:lnTo>
                    <a:lnTo>
                      <a:pt x="217" y="54"/>
                    </a:lnTo>
                    <a:lnTo>
                      <a:pt x="211" y="56"/>
                    </a:lnTo>
                    <a:lnTo>
                      <a:pt x="203" y="59"/>
                    </a:lnTo>
                    <a:lnTo>
                      <a:pt x="198" y="61"/>
                    </a:lnTo>
                    <a:lnTo>
                      <a:pt x="188" y="65"/>
                    </a:lnTo>
                    <a:lnTo>
                      <a:pt x="180" y="67"/>
                    </a:lnTo>
                    <a:lnTo>
                      <a:pt x="173" y="71"/>
                    </a:lnTo>
                    <a:lnTo>
                      <a:pt x="165" y="75"/>
                    </a:lnTo>
                    <a:lnTo>
                      <a:pt x="160" y="75"/>
                    </a:lnTo>
                    <a:lnTo>
                      <a:pt x="156" y="76"/>
                    </a:lnTo>
                    <a:lnTo>
                      <a:pt x="150" y="76"/>
                    </a:lnTo>
                    <a:lnTo>
                      <a:pt x="146" y="80"/>
                    </a:lnTo>
                    <a:lnTo>
                      <a:pt x="142" y="82"/>
                    </a:lnTo>
                    <a:lnTo>
                      <a:pt x="139" y="82"/>
                    </a:lnTo>
                    <a:lnTo>
                      <a:pt x="133" y="84"/>
                    </a:lnTo>
                    <a:lnTo>
                      <a:pt x="129" y="86"/>
                    </a:lnTo>
                    <a:lnTo>
                      <a:pt x="123" y="88"/>
                    </a:lnTo>
                    <a:lnTo>
                      <a:pt x="120" y="90"/>
                    </a:lnTo>
                    <a:lnTo>
                      <a:pt x="114" y="90"/>
                    </a:lnTo>
                    <a:lnTo>
                      <a:pt x="110" y="92"/>
                    </a:lnTo>
                    <a:lnTo>
                      <a:pt x="106" y="94"/>
                    </a:lnTo>
                    <a:lnTo>
                      <a:pt x="101" y="95"/>
                    </a:lnTo>
                    <a:lnTo>
                      <a:pt x="97" y="95"/>
                    </a:lnTo>
                    <a:lnTo>
                      <a:pt x="91" y="97"/>
                    </a:lnTo>
                    <a:lnTo>
                      <a:pt x="87" y="99"/>
                    </a:lnTo>
                    <a:lnTo>
                      <a:pt x="83" y="101"/>
                    </a:lnTo>
                    <a:lnTo>
                      <a:pt x="78" y="103"/>
                    </a:lnTo>
                    <a:lnTo>
                      <a:pt x="74" y="103"/>
                    </a:lnTo>
                    <a:lnTo>
                      <a:pt x="66" y="107"/>
                    </a:lnTo>
                    <a:lnTo>
                      <a:pt x="59" y="109"/>
                    </a:lnTo>
                    <a:lnTo>
                      <a:pt x="49" y="111"/>
                    </a:lnTo>
                    <a:lnTo>
                      <a:pt x="44" y="113"/>
                    </a:lnTo>
                    <a:lnTo>
                      <a:pt x="36" y="113"/>
                    </a:lnTo>
                    <a:lnTo>
                      <a:pt x="32" y="114"/>
                    </a:lnTo>
                    <a:lnTo>
                      <a:pt x="26" y="114"/>
                    </a:lnTo>
                    <a:lnTo>
                      <a:pt x="23" y="116"/>
                    </a:lnTo>
                    <a:lnTo>
                      <a:pt x="19" y="116"/>
                    </a:lnTo>
                    <a:lnTo>
                      <a:pt x="17" y="116"/>
                    </a:lnTo>
                    <a:lnTo>
                      <a:pt x="11" y="114"/>
                    </a:lnTo>
                    <a:lnTo>
                      <a:pt x="7" y="113"/>
                    </a:lnTo>
                    <a:lnTo>
                      <a:pt x="6" y="111"/>
                    </a:lnTo>
                    <a:lnTo>
                      <a:pt x="2" y="109"/>
                    </a:lnTo>
                    <a:lnTo>
                      <a:pt x="0" y="103"/>
                    </a:lnTo>
                    <a:lnTo>
                      <a:pt x="2" y="97"/>
                    </a:lnTo>
                    <a:lnTo>
                      <a:pt x="2" y="92"/>
                    </a:lnTo>
                    <a:lnTo>
                      <a:pt x="6" y="86"/>
                    </a:lnTo>
                    <a:lnTo>
                      <a:pt x="9" y="80"/>
                    </a:lnTo>
                    <a:lnTo>
                      <a:pt x="15" y="75"/>
                    </a:lnTo>
                    <a:lnTo>
                      <a:pt x="15" y="75"/>
                    </a:lnTo>
                    <a:close/>
                  </a:path>
                </a:pathLst>
              </a:custGeom>
              <a:solidFill>
                <a:srgbClr val="FFFFFF"/>
              </a:solidFill>
              <a:ln w="9525">
                <a:noFill/>
                <a:round/>
                <a:headEnd/>
                <a:tailEnd/>
              </a:ln>
            </p:spPr>
            <p:txBody>
              <a:bodyPr>
                <a:prstTxWarp prst="textNoShape">
                  <a:avLst/>
                </a:prstTxWarp>
              </a:bodyPr>
              <a:lstStyle/>
              <a:p>
                <a:endParaRPr lang="en-US">
                  <a:latin typeface="Helvetica Neue"/>
                  <a:cs typeface="Helvetica Neue"/>
                </a:endParaRPr>
              </a:p>
            </p:txBody>
          </p:sp>
          <p:sp>
            <p:nvSpPr>
              <p:cNvPr id="264465" name="Freeform 273"/>
              <p:cNvSpPr>
                <a:spLocks/>
              </p:cNvSpPr>
              <p:nvPr/>
            </p:nvSpPr>
            <p:spPr bwMode="auto">
              <a:xfrm>
                <a:off x="10137" y="2887"/>
                <a:ext cx="135" cy="90"/>
              </a:xfrm>
              <a:custGeom>
                <a:avLst/>
                <a:gdLst/>
                <a:ahLst/>
                <a:cxnLst>
                  <a:cxn ang="0">
                    <a:pos x="1" y="30"/>
                  </a:cxn>
                  <a:cxn ang="0">
                    <a:pos x="5" y="41"/>
                  </a:cxn>
                  <a:cxn ang="0">
                    <a:pos x="11" y="55"/>
                  </a:cxn>
                  <a:cxn ang="0">
                    <a:pos x="19" y="70"/>
                  </a:cxn>
                  <a:cxn ang="0">
                    <a:pos x="28" y="85"/>
                  </a:cxn>
                  <a:cxn ang="0">
                    <a:pos x="38" y="102"/>
                  </a:cxn>
                  <a:cxn ang="0">
                    <a:pos x="53" y="117"/>
                  </a:cxn>
                  <a:cxn ang="0">
                    <a:pos x="66" y="129"/>
                  </a:cxn>
                  <a:cxn ang="0">
                    <a:pos x="76" y="136"/>
                  </a:cxn>
                  <a:cxn ang="0">
                    <a:pos x="87" y="144"/>
                  </a:cxn>
                  <a:cxn ang="0">
                    <a:pos x="98" y="154"/>
                  </a:cxn>
                  <a:cxn ang="0">
                    <a:pos x="108" y="157"/>
                  </a:cxn>
                  <a:cxn ang="0">
                    <a:pos x="119" y="163"/>
                  </a:cxn>
                  <a:cxn ang="0">
                    <a:pos x="129" y="167"/>
                  </a:cxn>
                  <a:cxn ang="0">
                    <a:pos x="138" y="171"/>
                  </a:cxn>
                  <a:cxn ang="0">
                    <a:pos x="148" y="173"/>
                  </a:cxn>
                  <a:cxn ang="0">
                    <a:pos x="159" y="176"/>
                  </a:cxn>
                  <a:cxn ang="0">
                    <a:pos x="169" y="178"/>
                  </a:cxn>
                  <a:cxn ang="0">
                    <a:pos x="178" y="180"/>
                  </a:cxn>
                  <a:cxn ang="0">
                    <a:pos x="186" y="180"/>
                  </a:cxn>
                  <a:cxn ang="0">
                    <a:pos x="197" y="180"/>
                  </a:cxn>
                  <a:cxn ang="0">
                    <a:pos x="205" y="180"/>
                  </a:cxn>
                  <a:cxn ang="0">
                    <a:pos x="212" y="178"/>
                  </a:cxn>
                  <a:cxn ang="0">
                    <a:pos x="222" y="178"/>
                  </a:cxn>
                  <a:cxn ang="0">
                    <a:pos x="230" y="176"/>
                  </a:cxn>
                  <a:cxn ang="0">
                    <a:pos x="243" y="173"/>
                  </a:cxn>
                  <a:cxn ang="0">
                    <a:pos x="254" y="169"/>
                  </a:cxn>
                  <a:cxn ang="0">
                    <a:pos x="266" y="157"/>
                  </a:cxn>
                  <a:cxn ang="0">
                    <a:pos x="269" y="142"/>
                  </a:cxn>
                  <a:cxn ang="0">
                    <a:pos x="262" y="133"/>
                  </a:cxn>
                  <a:cxn ang="0">
                    <a:pos x="254" y="129"/>
                  </a:cxn>
                  <a:cxn ang="0">
                    <a:pos x="245" y="127"/>
                  </a:cxn>
                  <a:cxn ang="0">
                    <a:pos x="230" y="127"/>
                  </a:cxn>
                  <a:cxn ang="0">
                    <a:pos x="218" y="125"/>
                  </a:cxn>
                  <a:cxn ang="0">
                    <a:pos x="209" y="125"/>
                  </a:cxn>
                  <a:cxn ang="0">
                    <a:pos x="199" y="123"/>
                  </a:cxn>
                  <a:cxn ang="0">
                    <a:pos x="190" y="121"/>
                  </a:cxn>
                  <a:cxn ang="0">
                    <a:pos x="176" y="119"/>
                  </a:cxn>
                  <a:cxn ang="0">
                    <a:pos x="165" y="117"/>
                  </a:cxn>
                  <a:cxn ang="0">
                    <a:pos x="155" y="116"/>
                  </a:cxn>
                  <a:cxn ang="0">
                    <a:pos x="144" y="112"/>
                  </a:cxn>
                  <a:cxn ang="0">
                    <a:pos x="133" y="108"/>
                  </a:cxn>
                  <a:cxn ang="0">
                    <a:pos x="123" y="102"/>
                  </a:cxn>
                  <a:cxn ang="0">
                    <a:pos x="112" y="97"/>
                  </a:cxn>
                  <a:cxn ang="0">
                    <a:pos x="102" y="89"/>
                  </a:cxn>
                  <a:cxn ang="0">
                    <a:pos x="93" y="81"/>
                  </a:cxn>
                  <a:cxn ang="0">
                    <a:pos x="83" y="74"/>
                  </a:cxn>
                  <a:cxn ang="0">
                    <a:pos x="74" y="64"/>
                  </a:cxn>
                  <a:cxn ang="0">
                    <a:pos x="62" y="51"/>
                  </a:cxn>
                  <a:cxn ang="0">
                    <a:pos x="57" y="40"/>
                  </a:cxn>
                  <a:cxn ang="0">
                    <a:pos x="53" y="28"/>
                  </a:cxn>
                  <a:cxn ang="0">
                    <a:pos x="47" y="19"/>
                  </a:cxn>
                  <a:cxn ang="0">
                    <a:pos x="41" y="9"/>
                  </a:cxn>
                  <a:cxn ang="0">
                    <a:pos x="28" y="0"/>
                  </a:cxn>
                  <a:cxn ang="0">
                    <a:pos x="15" y="5"/>
                  </a:cxn>
                  <a:cxn ang="0">
                    <a:pos x="5" y="15"/>
                  </a:cxn>
                  <a:cxn ang="0">
                    <a:pos x="0" y="24"/>
                  </a:cxn>
                  <a:cxn ang="0">
                    <a:pos x="0" y="24"/>
                  </a:cxn>
                </a:cxnLst>
                <a:rect l="0" t="0" r="r" b="b"/>
                <a:pathLst>
                  <a:path w="269" h="180">
                    <a:moveTo>
                      <a:pt x="0" y="24"/>
                    </a:moveTo>
                    <a:lnTo>
                      <a:pt x="1" y="30"/>
                    </a:lnTo>
                    <a:lnTo>
                      <a:pt x="3" y="34"/>
                    </a:lnTo>
                    <a:lnTo>
                      <a:pt x="5" y="41"/>
                    </a:lnTo>
                    <a:lnTo>
                      <a:pt x="7" y="47"/>
                    </a:lnTo>
                    <a:lnTo>
                      <a:pt x="11" y="55"/>
                    </a:lnTo>
                    <a:lnTo>
                      <a:pt x="13" y="62"/>
                    </a:lnTo>
                    <a:lnTo>
                      <a:pt x="19" y="70"/>
                    </a:lnTo>
                    <a:lnTo>
                      <a:pt x="22" y="78"/>
                    </a:lnTo>
                    <a:lnTo>
                      <a:pt x="28" y="85"/>
                    </a:lnTo>
                    <a:lnTo>
                      <a:pt x="32" y="95"/>
                    </a:lnTo>
                    <a:lnTo>
                      <a:pt x="38" y="102"/>
                    </a:lnTo>
                    <a:lnTo>
                      <a:pt x="47" y="110"/>
                    </a:lnTo>
                    <a:lnTo>
                      <a:pt x="53" y="117"/>
                    </a:lnTo>
                    <a:lnTo>
                      <a:pt x="62" y="127"/>
                    </a:lnTo>
                    <a:lnTo>
                      <a:pt x="66" y="129"/>
                    </a:lnTo>
                    <a:lnTo>
                      <a:pt x="72" y="135"/>
                    </a:lnTo>
                    <a:lnTo>
                      <a:pt x="76" y="136"/>
                    </a:lnTo>
                    <a:lnTo>
                      <a:pt x="83" y="142"/>
                    </a:lnTo>
                    <a:lnTo>
                      <a:pt x="87" y="144"/>
                    </a:lnTo>
                    <a:lnTo>
                      <a:pt x="93" y="148"/>
                    </a:lnTo>
                    <a:lnTo>
                      <a:pt x="98" y="154"/>
                    </a:lnTo>
                    <a:lnTo>
                      <a:pt x="102" y="155"/>
                    </a:lnTo>
                    <a:lnTo>
                      <a:pt x="108" y="157"/>
                    </a:lnTo>
                    <a:lnTo>
                      <a:pt x="114" y="161"/>
                    </a:lnTo>
                    <a:lnTo>
                      <a:pt x="119" y="163"/>
                    </a:lnTo>
                    <a:lnTo>
                      <a:pt x="125" y="165"/>
                    </a:lnTo>
                    <a:lnTo>
                      <a:pt x="129" y="167"/>
                    </a:lnTo>
                    <a:lnTo>
                      <a:pt x="134" y="169"/>
                    </a:lnTo>
                    <a:lnTo>
                      <a:pt x="138" y="171"/>
                    </a:lnTo>
                    <a:lnTo>
                      <a:pt x="144" y="173"/>
                    </a:lnTo>
                    <a:lnTo>
                      <a:pt x="148" y="173"/>
                    </a:lnTo>
                    <a:lnTo>
                      <a:pt x="155" y="174"/>
                    </a:lnTo>
                    <a:lnTo>
                      <a:pt x="159" y="176"/>
                    </a:lnTo>
                    <a:lnTo>
                      <a:pt x="165" y="178"/>
                    </a:lnTo>
                    <a:lnTo>
                      <a:pt x="169" y="178"/>
                    </a:lnTo>
                    <a:lnTo>
                      <a:pt x="172" y="178"/>
                    </a:lnTo>
                    <a:lnTo>
                      <a:pt x="178" y="180"/>
                    </a:lnTo>
                    <a:lnTo>
                      <a:pt x="182" y="180"/>
                    </a:lnTo>
                    <a:lnTo>
                      <a:pt x="186" y="180"/>
                    </a:lnTo>
                    <a:lnTo>
                      <a:pt x="191" y="180"/>
                    </a:lnTo>
                    <a:lnTo>
                      <a:pt x="197" y="180"/>
                    </a:lnTo>
                    <a:lnTo>
                      <a:pt x="201" y="180"/>
                    </a:lnTo>
                    <a:lnTo>
                      <a:pt x="205" y="180"/>
                    </a:lnTo>
                    <a:lnTo>
                      <a:pt x="209" y="180"/>
                    </a:lnTo>
                    <a:lnTo>
                      <a:pt x="212" y="178"/>
                    </a:lnTo>
                    <a:lnTo>
                      <a:pt x="218" y="178"/>
                    </a:lnTo>
                    <a:lnTo>
                      <a:pt x="222" y="178"/>
                    </a:lnTo>
                    <a:lnTo>
                      <a:pt x="228" y="176"/>
                    </a:lnTo>
                    <a:lnTo>
                      <a:pt x="230" y="176"/>
                    </a:lnTo>
                    <a:lnTo>
                      <a:pt x="235" y="176"/>
                    </a:lnTo>
                    <a:lnTo>
                      <a:pt x="243" y="173"/>
                    </a:lnTo>
                    <a:lnTo>
                      <a:pt x="249" y="171"/>
                    </a:lnTo>
                    <a:lnTo>
                      <a:pt x="254" y="169"/>
                    </a:lnTo>
                    <a:lnTo>
                      <a:pt x="260" y="165"/>
                    </a:lnTo>
                    <a:lnTo>
                      <a:pt x="266" y="157"/>
                    </a:lnTo>
                    <a:lnTo>
                      <a:pt x="269" y="150"/>
                    </a:lnTo>
                    <a:lnTo>
                      <a:pt x="269" y="142"/>
                    </a:lnTo>
                    <a:lnTo>
                      <a:pt x="266" y="136"/>
                    </a:lnTo>
                    <a:lnTo>
                      <a:pt x="262" y="133"/>
                    </a:lnTo>
                    <a:lnTo>
                      <a:pt x="258" y="131"/>
                    </a:lnTo>
                    <a:lnTo>
                      <a:pt x="254" y="129"/>
                    </a:lnTo>
                    <a:lnTo>
                      <a:pt x="250" y="129"/>
                    </a:lnTo>
                    <a:lnTo>
                      <a:pt x="245" y="127"/>
                    </a:lnTo>
                    <a:lnTo>
                      <a:pt x="237" y="127"/>
                    </a:lnTo>
                    <a:lnTo>
                      <a:pt x="230" y="127"/>
                    </a:lnTo>
                    <a:lnTo>
                      <a:pt x="222" y="127"/>
                    </a:lnTo>
                    <a:lnTo>
                      <a:pt x="218" y="125"/>
                    </a:lnTo>
                    <a:lnTo>
                      <a:pt x="212" y="125"/>
                    </a:lnTo>
                    <a:lnTo>
                      <a:pt x="209" y="125"/>
                    </a:lnTo>
                    <a:lnTo>
                      <a:pt x="205" y="125"/>
                    </a:lnTo>
                    <a:lnTo>
                      <a:pt x="199" y="123"/>
                    </a:lnTo>
                    <a:lnTo>
                      <a:pt x="193" y="123"/>
                    </a:lnTo>
                    <a:lnTo>
                      <a:pt x="190" y="121"/>
                    </a:lnTo>
                    <a:lnTo>
                      <a:pt x="182" y="121"/>
                    </a:lnTo>
                    <a:lnTo>
                      <a:pt x="176" y="119"/>
                    </a:lnTo>
                    <a:lnTo>
                      <a:pt x="172" y="119"/>
                    </a:lnTo>
                    <a:lnTo>
                      <a:pt x="165" y="117"/>
                    </a:lnTo>
                    <a:lnTo>
                      <a:pt x="161" y="117"/>
                    </a:lnTo>
                    <a:lnTo>
                      <a:pt x="155" y="116"/>
                    </a:lnTo>
                    <a:lnTo>
                      <a:pt x="150" y="114"/>
                    </a:lnTo>
                    <a:lnTo>
                      <a:pt x="144" y="112"/>
                    </a:lnTo>
                    <a:lnTo>
                      <a:pt x="140" y="110"/>
                    </a:lnTo>
                    <a:lnTo>
                      <a:pt x="133" y="108"/>
                    </a:lnTo>
                    <a:lnTo>
                      <a:pt x="129" y="104"/>
                    </a:lnTo>
                    <a:lnTo>
                      <a:pt x="123" y="102"/>
                    </a:lnTo>
                    <a:lnTo>
                      <a:pt x="117" y="100"/>
                    </a:lnTo>
                    <a:lnTo>
                      <a:pt x="112" y="97"/>
                    </a:lnTo>
                    <a:lnTo>
                      <a:pt x="108" y="93"/>
                    </a:lnTo>
                    <a:lnTo>
                      <a:pt x="102" y="89"/>
                    </a:lnTo>
                    <a:lnTo>
                      <a:pt x="98" y="87"/>
                    </a:lnTo>
                    <a:lnTo>
                      <a:pt x="93" y="81"/>
                    </a:lnTo>
                    <a:lnTo>
                      <a:pt x="87" y="79"/>
                    </a:lnTo>
                    <a:lnTo>
                      <a:pt x="83" y="74"/>
                    </a:lnTo>
                    <a:lnTo>
                      <a:pt x="81" y="72"/>
                    </a:lnTo>
                    <a:lnTo>
                      <a:pt x="74" y="64"/>
                    </a:lnTo>
                    <a:lnTo>
                      <a:pt x="68" y="57"/>
                    </a:lnTo>
                    <a:lnTo>
                      <a:pt x="62" y="51"/>
                    </a:lnTo>
                    <a:lnTo>
                      <a:pt x="60" y="45"/>
                    </a:lnTo>
                    <a:lnTo>
                      <a:pt x="57" y="40"/>
                    </a:lnTo>
                    <a:lnTo>
                      <a:pt x="55" y="34"/>
                    </a:lnTo>
                    <a:lnTo>
                      <a:pt x="53" y="28"/>
                    </a:lnTo>
                    <a:lnTo>
                      <a:pt x="51" y="24"/>
                    </a:lnTo>
                    <a:lnTo>
                      <a:pt x="47" y="19"/>
                    </a:lnTo>
                    <a:lnTo>
                      <a:pt x="47" y="17"/>
                    </a:lnTo>
                    <a:lnTo>
                      <a:pt x="41" y="9"/>
                    </a:lnTo>
                    <a:lnTo>
                      <a:pt x="36" y="3"/>
                    </a:lnTo>
                    <a:lnTo>
                      <a:pt x="28" y="0"/>
                    </a:lnTo>
                    <a:lnTo>
                      <a:pt x="22" y="2"/>
                    </a:lnTo>
                    <a:lnTo>
                      <a:pt x="15" y="5"/>
                    </a:lnTo>
                    <a:lnTo>
                      <a:pt x="11" y="9"/>
                    </a:lnTo>
                    <a:lnTo>
                      <a:pt x="5" y="15"/>
                    </a:lnTo>
                    <a:lnTo>
                      <a:pt x="1" y="19"/>
                    </a:lnTo>
                    <a:lnTo>
                      <a:pt x="0" y="24"/>
                    </a:lnTo>
                    <a:lnTo>
                      <a:pt x="0" y="24"/>
                    </a:lnTo>
                    <a:lnTo>
                      <a:pt x="0" y="24"/>
                    </a:lnTo>
                    <a:close/>
                  </a:path>
                </a:pathLst>
              </a:custGeom>
              <a:solidFill>
                <a:srgbClr val="FFFFFF"/>
              </a:solidFill>
              <a:ln w="9525">
                <a:noFill/>
                <a:round/>
                <a:headEnd/>
                <a:tailEnd/>
              </a:ln>
            </p:spPr>
            <p:txBody>
              <a:bodyPr>
                <a:prstTxWarp prst="textNoShape">
                  <a:avLst/>
                </a:prstTxWarp>
              </a:bodyPr>
              <a:lstStyle/>
              <a:p>
                <a:endParaRPr lang="en-US">
                  <a:latin typeface="Helvetica Neue"/>
                  <a:cs typeface="Helvetica Neue"/>
                </a:endParaRPr>
              </a:p>
            </p:txBody>
          </p:sp>
          <p:sp>
            <p:nvSpPr>
              <p:cNvPr id="264466" name="Freeform 274"/>
              <p:cNvSpPr>
                <a:spLocks/>
              </p:cNvSpPr>
              <p:nvPr/>
            </p:nvSpPr>
            <p:spPr bwMode="auto">
              <a:xfrm>
                <a:off x="11024" y="2765"/>
                <a:ext cx="48" cy="95"/>
              </a:xfrm>
              <a:custGeom>
                <a:avLst/>
                <a:gdLst/>
                <a:ahLst/>
                <a:cxnLst>
                  <a:cxn ang="0">
                    <a:pos x="86" y="10"/>
                  </a:cxn>
                  <a:cxn ang="0">
                    <a:pos x="87" y="17"/>
                  </a:cxn>
                  <a:cxn ang="0">
                    <a:pos x="89" y="27"/>
                  </a:cxn>
                  <a:cxn ang="0">
                    <a:pos x="91" y="36"/>
                  </a:cxn>
                  <a:cxn ang="0">
                    <a:pos x="93" y="46"/>
                  </a:cxn>
                  <a:cxn ang="0">
                    <a:pos x="95" y="59"/>
                  </a:cxn>
                  <a:cxn ang="0">
                    <a:pos x="97" y="69"/>
                  </a:cxn>
                  <a:cxn ang="0">
                    <a:pos x="97" y="80"/>
                  </a:cxn>
                  <a:cxn ang="0">
                    <a:pos x="97" y="92"/>
                  </a:cxn>
                  <a:cxn ang="0">
                    <a:pos x="97" y="105"/>
                  </a:cxn>
                  <a:cxn ang="0">
                    <a:pos x="95" y="116"/>
                  </a:cxn>
                  <a:cxn ang="0">
                    <a:pos x="91" y="128"/>
                  </a:cxn>
                  <a:cxn ang="0">
                    <a:pos x="87" y="139"/>
                  </a:cxn>
                  <a:cxn ang="0">
                    <a:pos x="84" y="149"/>
                  </a:cxn>
                  <a:cxn ang="0">
                    <a:pos x="74" y="160"/>
                  </a:cxn>
                  <a:cxn ang="0">
                    <a:pos x="63" y="171"/>
                  </a:cxn>
                  <a:cxn ang="0">
                    <a:pos x="49" y="181"/>
                  </a:cxn>
                  <a:cxn ang="0">
                    <a:pos x="40" y="188"/>
                  </a:cxn>
                  <a:cxn ang="0">
                    <a:pos x="30" y="188"/>
                  </a:cxn>
                  <a:cxn ang="0">
                    <a:pos x="19" y="188"/>
                  </a:cxn>
                  <a:cxn ang="0">
                    <a:pos x="8" y="187"/>
                  </a:cxn>
                  <a:cxn ang="0">
                    <a:pos x="0" y="171"/>
                  </a:cxn>
                  <a:cxn ang="0">
                    <a:pos x="6" y="160"/>
                  </a:cxn>
                  <a:cxn ang="0">
                    <a:pos x="15" y="150"/>
                  </a:cxn>
                  <a:cxn ang="0">
                    <a:pos x="27" y="143"/>
                  </a:cxn>
                  <a:cxn ang="0">
                    <a:pos x="36" y="131"/>
                  </a:cxn>
                  <a:cxn ang="0">
                    <a:pos x="46" y="124"/>
                  </a:cxn>
                  <a:cxn ang="0">
                    <a:pos x="51" y="111"/>
                  </a:cxn>
                  <a:cxn ang="0">
                    <a:pos x="53" y="97"/>
                  </a:cxn>
                  <a:cxn ang="0">
                    <a:pos x="53" y="84"/>
                  </a:cxn>
                  <a:cxn ang="0">
                    <a:pos x="53" y="69"/>
                  </a:cxn>
                  <a:cxn ang="0">
                    <a:pos x="55" y="55"/>
                  </a:cxn>
                  <a:cxn ang="0">
                    <a:pos x="55" y="42"/>
                  </a:cxn>
                  <a:cxn ang="0">
                    <a:pos x="57" y="27"/>
                  </a:cxn>
                  <a:cxn ang="0">
                    <a:pos x="63" y="17"/>
                  </a:cxn>
                  <a:cxn ang="0">
                    <a:pos x="67" y="10"/>
                  </a:cxn>
                  <a:cxn ang="0">
                    <a:pos x="72" y="2"/>
                  </a:cxn>
                  <a:cxn ang="0">
                    <a:pos x="78" y="0"/>
                  </a:cxn>
                  <a:cxn ang="0">
                    <a:pos x="84" y="6"/>
                  </a:cxn>
                  <a:cxn ang="0">
                    <a:pos x="86" y="8"/>
                  </a:cxn>
                </a:cxnLst>
                <a:rect l="0" t="0" r="r" b="b"/>
                <a:pathLst>
                  <a:path w="97" h="190">
                    <a:moveTo>
                      <a:pt x="86" y="8"/>
                    </a:moveTo>
                    <a:lnTo>
                      <a:pt x="86" y="10"/>
                    </a:lnTo>
                    <a:lnTo>
                      <a:pt x="86" y="12"/>
                    </a:lnTo>
                    <a:lnTo>
                      <a:pt x="87" y="17"/>
                    </a:lnTo>
                    <a:lnTo>
                      <a:pt x="89" y="23"/>
                    </a:lnTo>
                    <a:lnTo>
                      <a:pt x="89" y="27"/>
                    </a:lnTo>
                    <a:lnTo>
                      <a:pt x="91" y="33"/>
                    </a:lnTo>
                    <a:lnTo>
                      <a:pt x="91" y="36"/>
                    </a:lnTo>
                    <a:lnTo>
                      <a:pt x="93" y="42"/>
                    </a:lnTo>
                    <a:lnTo>
                      <a:pt x="93" y="46"/>
                    </a:lnTo>
                    <a:lnTo>
                      <a:pt x="93" y="52"/>
                    </a:lnTo>
                    <a:lnTo>
                      <a:pt x="95" y="59"/>
                    </a:lnTo>
                    <a:lnTo>
                      <a:pt x="97" y="65"/>
                    </a:lnTo>
                    <a:lnTo>
                      <a:pt x="97" y="69"/>
                    </a:lnTo>
                    <a:lnTo>
                      <a:pt x="97" y="74"/>
                    </a:lnTo>
                    <a:lnTo>
                      <a:pt x="97" y="80"/>
                    </a:lnTo>
                    <a:lnTo>
                      <a:pt x="97" y="88"/>
                    </a:lnTo>
                    <a:lnTo>
                      <a:pt x="97" y="92"/>
                    </a:lnTo>
                    <a:lnTo>
                      <a:pt x="97" y="99"/>
                    </a:lnTo>
                    <a:lnTo>
                      <a:pt x="97" y="105"/>
                    </a:lnTo>
                    <a:lnTo>
                      <a:pt x="97" y="112"/>
                    </a:lnTo>
                    <a:lnTo>
                      <a:pt x="95" y="116"/>
                    </a:lnTo>
                    <a:lnTo>
                      <a:pt x="93" y="124"/>
                    </a:lnTo>
                    <a:lnTo>
                      <a:pt x="91" y="128"/>
                    </a:lnTo>
                    <a:lnTo>
                      <a:pt x="91" y="133"/>
                    </a:lnTo>
                    <a:lnTo>
                      <a:pt x="87" y="139"/>
                    </a:lnTo>
                    <a:lnTo>
                      <a:pt x="86" y="143"/>
                    </a:lnTo>
                    <a:lnTo>
                      <a:pt x="84" y="149"/>
                    </a:lnTo>
                    <a:lnTo>
                      <a:pt x="82" y="152"/>
                    </a:lnTo>
                    <a:lnTo>
                      <a:pt x="74" y="160"/>
                    </a:lnTo>
                    <a:lnTo>
                      <a:pt x="68" y="166"/>
                    </a:lnTo>
                    <a:lnTo>
                      <a:pt x="63" y="171"/>
                    </a:lnTo>
                    <a:lnTo>
                      <a:pt x="57" y="179"/>
                    </a:lnTo>
                    <a:lnTo>
                      <a:pt x="49" y="181"/>
                    </a:lnTo>
                    <a:lnTo>
                      <a:pt x="46" y="185"/>
                    </a:lnTo>
                    <a:lnTo>
                      <a:pt x="40" y="188"/>
                    </a:lnTo>
                    <a:lnTo>
                      <a:pt x="34" y="188"/>
                    </a:lnTo>
                    <a:lnTo>
                      <a:pt x="30" y="188"/>
                    </a:lnTo>
                    <a:lnTo>
                      <a:pt x="25" y="190"/>
                    </a:lnTo>
                    <a:lnTo>
                      <a:pt x="19" y="188"/>
                    </a:lnTo>
                    <a:lnTo>
                      <a:pt x="15" y="188"/>
                    </a:lnTo>
                    <a:lnTo>
                      <a:pt x="8" y="187"/>
                    </a:lnTo>
                    <a:lnTo>
                      <a:pt x="2" y="179"/>
                    </a:lnTo>
                    <a:lnTo>
                      <a:pt x="0" y="171"/>
                    </a:lnTo>
                    <a:lnTo>
                      <a:pt x="2" y="164"/>
                    </a:lnTo>
                    <a:lnTo>
                      <a:pt x="6" y="160"/>
                    </a:lnTo>
                    <a:lnTo>
                      <a:pt x="11" y="154"/>
                    </a:lnTo>
                    <a:lnTo>
                      <a:pt x="15" y="150"/>
                    </a:lnTo>
                    <a:lnTo>
                      <a:pt x="23" y="147"/>
                    </a:lnTo>
                    <a:lnTo>
                      <a:pt x="27" y="143"/>
                    </a:lnTo>
                    <a:lnTo>
                      <a:pt x="32" y="137"/>
                    </a:lnTo>
                    <a:lnTo>
                      <a:pt x="36" y="131"/>
                    </a:lnTo>
                    <a:lnTo>
                      <a:pt x="42" y="128"/>
                    </a:lnTo>
                    <a:lnTo>
                      <a:pt x="46" y="124"/>
                    </a:lnTo>
                    <a:lnTo>
                      <a:pt x="48" y="116"/>
                    </a:lnTo>
                    <a:lnTo>
                      <a:pt x="51" y="111"/>
                    </a:lnTo>
                    <a:lnTo>
                      <a:pt x="53" y="105"/>
                    </a:lnTo>
                    <a:lnTo>
                      <a:pt x="53" y="97"/>
                    </a:lnTo>
                    <a:lnTo>
                      <a:pt x="53" y="92"/>
                    </a:lnTo>
                    <a:lnTo>
                      <a:pt x="53" y="84"/>
                    </a:lnTo>
                    <a:lnTo>
                      <a:pt x="53" y="76"/>
                    </a:lnTo>
                    <a:lnTo>
                      <a:pt x="53" y="69"/>
                    </a:lnTo>
                    <a:lnTo>
                      <a:pt x="53" y="61"/>
                    </a:lnTo>
                    <a:lnTo>
                      <a:pt x="55" y="55"/>
                    </a:lnTo>
                    <a:lnTo>
                      <a:pt x="55" y="48"/>
                    </a:lnTo>
                    <a:lnTo>
                      <a:pt x="55" y="42"/>
                    </a:lnTo>
                    <a:lnTo>
                      <a:pt x="57" y="35"/>
                    </a:lnTo>
                    <a:lnTo>
                      <a:pt x="57" y="27"/>
                    </a:lnTo>
                    <a:lnTo>
                      <a:pt x="61" y="23"/>
                    </a:lnTo>
                    <a:lnTo>
                      <a:pt x="63" y="17"/>
                    </a:lnTo>
                    <a:lnTo>
                      <a:pt x="63" y="14"/>
                    </a:lnTo>
                    <a:lnTo>
                      <a:pt x="67" y="10"/>
                    </a:lnTo>
                    <a:lnTo>
                      <a:pt x="68" y="6"/>
                    </a:lnTo>
                    <a:lnTo>
                      <a:pt x="72" y="2"/>
                    </a:lnTo>
                    <a:lnTo>
                      <a:pt x="76" y="2"/>
                    </a:lnTo>
                    <a:lnTo>
                      <a:pt x="78" y="0"/>
                    </a:lnTo>
                    <a:lnTo>
                      <a:pt x="82" y="2"/>
                    </a:lnTo>
                    <a:lnTo>
                      <a:pt x="84" y="6"/>
                    </a:lnTo>
                    <a:lnTo>
                      <a:pt x="86" y="8"/>
                    </a:lnTo>
                    <a:lnTo>
                      <a:pt x="86" y="8"/>
                    </a:lnTo>
                    <a:close/>
                  </a:path>
                </a:pathLst>
              </a:custGeom>
              <a:solidFill>
                <a:srgbClr val="FFFFFF"/>
              </a:solidFill>
              <a:ln w="9525">
                <a:noFill/>
                <a:round/>
                <a:headEnd/>
                <a:tailEnd/>
              </a:ln>
            </p:spPr>
            <p:txBody>
              <a:bodyPr>
                <a:prstTxWarp prst="textNoShape">
                  <a:avLst/>
                </a:prstTxWarp>
              </a:bodyPr>
              <a:lstStyle/>
              <a:p>
                <a:endParaRPr lang="en-US">
                  <a:latin typeface="Helvetica Neue"/>
                  <a:cs typeface="Helvetica Neue"/>
                </a:endParaRPr>
              </a:p>
            </p:txBody>
          </p:sp>
          <p:sp>
            <p:nvSpPr>
              <p:cNvPr id="264467" name="Freeform 275"/>
              <p:cNvSpPr>
                <a:spLocks/>
              </p:cNvSpPr>
              <p:nvPr/>
            </p:nvSpPr>
            <p:spPr bwMode="auto">
              <a:xfrm>
                <a:off x="10175" y="2487"/>
                <a:ext cx="117" cy="131"/>
              </a:xfrm>
              <a:custGeom>
                <a:avLst/>
                <a:gdLst/>
                <a:ahLst/>
                <a:cxnLst>
                  <a:cxn ang="0">
                    <a:pos x="17" y="177"/>
                  </a:cxn>
                  <a:cxn ang="0">
                    <a:pos x="28" y="187"/>
                  </a:cxn>
                  <a:cxn ang="0">
                    <a:pos x="41" y="196"/>
                  </a:cxn>
                  <a:cxn ang="0">
                    <a:pos x="55" y="208"/>
                  </a:cxn>
                  <a:cxn ang="0">
                    <a:pos x="68" y="221"/>
                  </a:cxn>
                  <a:cxn ang="0">
                    <a:pos x="79" y="236"/>
                  </a:cxn>
                  <a:cxn ang="0">
                    <a:pos x="91" y="249"/>
                  </a:cxn>
                  <a:cxn ang="0">
                    <a:pos x="98" y="261"/>
                  </a:cxn>
                  <a:cxn ang="0">
                    <a:pos x="110" y="261"/>
                  </a:cxn>
                  <a:cxn ang="0">
                    <a:pos x="119" y="259"/>
                  </a:cxn>
                  <a:cxn ang="0">
                    <a:pos x="129" y="255"/>
                  </a:cxn>
                  <a:cxn ang="0">
                    <a:pos x="140" y="249"/>
                  </a:cxn>
                  <a:cxn ang="0">
                    <a:pos x="152" y="242"/>
                  </a:cxn>
                  <a:cxn ang="0">
                    <a:pos x="165" y="234"/>
                  </a:cxn>
                  <a:cxn ang="0">
                    <a:pos x="176" y="227"/>
                  </a:cxn>
                  <a:cxn ang="0">
                    <a:pos x="188" y="215"/>
                  </a:cxn>
                  <a:cxn ang="0">
                    <a:pos x="199" y="206"/>
                  </a:cxn>
                  <a:cxn ang="0">
                    <a:pos x="209" y="198"/>
                  </a:cxn>
                  <a:cxn ang="0">
                    <a:pos x="222" y="189"/>
                  </a:cxn>
                  <a:cxn ang="0">
                    <a:pos x="233" y="181"/>
                  </a:cxn>
                  <a:cxn ang="0">
                    <a:pos x="233" y="177"/>
                  </a:cxn>
                  <a:cxn ang="0">
                    <a:pos x="230" y="171"/>
                  </a:cxn>
                  <a:cxn ang="0">
                    <a:pos x="224" y="160"/>
                  </a:cxn>
                  <a:cxn ang="0">
                    <a:pos x="214" y="145"/>
                  </a:cxn>
                  <a:cxn ang="0">
                    <a:pos x="205" y="133"/>
                  </a:cxn>
                  <a:cxn ang="0">
                    <a:pos x="199" y="124"/>
                  </a:cxn>
                  <a:cxn ang="0">
                    <a:pos x="192" y="113"/>
                  </a:cxn>
                  <a:cxn ang="0">
                    <a:pos x="184" y="103"/>
                  </a:cxn>
                  <a:cxn ang="0">
                    <a:pos x="174" y="94"/>
                  </a:cxn>
                  <a:cxn ang="0">
                    <a:pos x="165" y="82"/>
                  </a:cxn>
                  <a:cxn ang="0">
                    <a:pos x="155" y="71"/>
                  </a:cxn>
                  <a:cxn ang="0">
                    <a:pos x="144" y="61"/>
                  </a:cxn>
                  <a:cxn ang="0">
                    <a:pos x="135" y="52"/>
                  </a:cxn>
                  <a:cxn ang="0">
                    <a:pos x="121" y="44"/>
                  </a:cxn>
                  <a:cxn ang="0">
                    <a:pos x="110" y="35"/>
                  </a:cxn>
                  <a:cxn ang="0">
                    <a:pos x="96" y="29"/>
                  </a:cxn>
                  <a:cxn ang="0">
                    <a:pos x="85" y="23"/>
                  </a:cxn>
                  <a:cxn ang="0">
                    <a:pos x="74" y="18"/>
                  </a:cxn>
                  <a:cxn ang="0">
                    <a:pos x="62" y="14"/>
                  </a:cxn>
                  <a:cxn ang="0">
                    <a:pos x="53" y="10"/>
                  </a:cxn>
                  <a:cxn ang="0">
                    <a:pos x="41" y="6"/>
                  </a:cxn>
                  <a:cxn ang="0">
                    <a:pos x="32" y="4"/>
                  </a:cxn>
                  <a:cxn ang="0">
                    <a:pos x="19" y="0"/>
                  </a:cxn>
                  <a:cxn ang="0">
                    <a:pos x="7" y="0"/>
                  </a:cxn>
                  <a:cxn ang="0">
                    <a:pos x="0" y="2"/>
                  </a:cxn>
                  <a:cxn ang="0">
                    <a:pos x="0" y="6"/>
                  </a:cxn>
                  <a:cxn ang="0">
                    <a:pos x="0" y="18"/>
                  </a:cxn>
                  <a:cxn ang="0">
                    <a:pos x="1" y="27"/>
                  </a:cxn>
                  <a:cxn ang="0">
                    <a:pos x="1" y="40"/>
                  </a:cxn>
                  <a:cxn ang="0">
                    <a:pos x="3" y="54"/>
                  </a:cxn>
                  <a:cxn ang="0">
                    <a:pos x="5" y="69"/>
                  </a:cxn>
                  <a:cxn ang="0">
                    <a:pos x="7" y="86"/>
                  </a:cxn>
                  <a:cxn ang="0">
                    <a:pos x="7" y="101"/>
                  </a:cxn>
                  <a:cxn ang="0">
                    <a:pos x="7" y="114"/>
                  </a:cxn>
                  <a:cxn ang="0">
                    <a:pos x="9" y="130"/>
                  </a:cxn>
                  <a:cxn ang="0">
                    <a:pos x="11" y="143"/>
                  </a:cxn>
                  <a:cxn ang="0">
                    <a:pos x="11" y="154"/>
                  </a:cxn>
                  <a:cxn ang="0">
                    <a:pos x="11" y="164"/>
                  </a:cxn>
                  <a:cxn ang="0">
                    <a:pos x="13" y="173"/>
                  </a:cxn>
                  <a:cxn ang="0">
                    <a:pos x="15" y="177"/>
                  </a:cxn>
                </a:cxnLst>
                <a:rect l="0" t="0" r="r" b="b"/>
                <a:pathLst>
                  <a:path w="233" h="263">
                    <a:moveTo>
                      <a:pt x="15" y="177"/>
                    </a:moveTo>
                    <a:lnTo>
                      <a:pt x="17" y="177"/>
                    </a:lnTo>
                    <a:lnTo>
                      <a:pt x="24" y="183"/>
                    </a:lnTo>
                    <a:lnTo>
                      <a:pt x="28" y="187"/>
                    </a:lnTo>
                    <a:lnTo>
                      <a:pt x="34" y="192"/>
                    </a:lnTo>
                    <a:lnTo>
                      <a:pt x="41" y="196"/>
                    </a:lnTo>
                    <a:lnTo>
                      <a:pt x="49" y="204"/>
                    </a:lnTo>
                    <a:lnTo>
                      <a:pt x="55" y="208"/>
                    </a:lnTo>
                    <a:lnTo>
                      <a:pt x="60" y="215"/>
                    </a:lnTo>
                    <a:lnTo>
                      <a:pt x="68" y="221"/>
                    </a:lnTo>
                    <a:lnTo>
                      <a:pt x="74" y="230"/>
                    </a:lnTo>
                    <a:lnTo>
                      <a:pt x="79" y="236"/>
                    </a:lnTo>
                    <a:lnTo>
                      <a:pt x="87" y="242"/>
                    </a:lnTo>
                    <a:lnTo>
                      <a:pt x="91" y="249"/>
                    </a:lnTo>
                    <a:lnTo>
                      <a:pt x="96" y="255"/>
                    </a:lnTo>
                    <a:lnTo>
                      <a:pt x="98" y="261"/>
                    </a:lnTo>
                    <a:lnTo>
                      <a:pt x="106" y="263"/>
                    </a:lnTo>
                    <a:lnTo>
                      <a:pt x="110" y="261"/>
                    </a:lnTo>
                    <a:lnTo>
                      <a:pt x="115" y="261"/>
                    </a:lnTo>
                    <a:lnTo>
                      <a:pt x="119" y="259"/>
                    </a:lnTo>
                    <a:lnTo>
                      <a:pt x="125" y="259"/>
                    </a:lnTo>
                    <a:lnTo>
                      <a:pt x="129" y="255"/>
                    </a:lnTo>
                    <a:lnTo>
                      <a:pt x="135" y="253"/>
                    </a:lnTo>
                    <a:lnTo>
                      <a:pt x="140" y="249"/>
                    </a:lnTo>
                    <a:lnTo>
                      <a:pt x="146" y="246"/>
                    </a:lnTo>
                    <a:lnTo>
                      <a:pt x="152" y="242"/>
                    </a:lnTo>
                    <a:lnTo>
                      <a:pt x="159" y="238"/>
                    </a:lnTo>
                    <a:lnTo>
                      <a:pt x="165" y="234"/>
                    </a:lnTo>
                    <a:lnTo>
                      <a:pt x="171" y="230"/>
                    </a:lnTo>
                    <a:lnTo>
                      <a:pt x="176" y="227"/>
                    </a:lnTo>
                    <a:lnTo>
                      <a:pt x="182" y="221"/>
                    </a:lnTo>
                    <a:lnTo>
                      <a:pt x="188" y="215"/>
                    </a:lnTo>
                    <a:lnTo>
                      <a:pt x="195" y="211"/>
                    </a:lnTo>
                    <a:lnTo>
                      <a:pt x="199" y="206"/>
                    </a:lnTo>
                    <a:lnTo>
                      <a:pt x="205" y="204"/>
                    </a:lnTo>
                    <a:lnTo>
                      <a:pt x="209" y="198"/>
                    </a:lnTo>
                    <a:lnTo>
                      <a:pt x="214" y="196"/>
                    </a:lnTo>
                    <a:lnTo>
                      <a:pt x="222" y="189"/>
                    </a:lnTo>
                    <a:lnTo>
                      <a:pt x="228" y="183"/>
                    </a:lnTo>
                    <a:lnTo>
                      <a:pt x="233" y="181"/>
                    </a:lnTo>
                    <a:lnTo>
                      <a:pt x="233" y="179"/>
                    </a:lnTo>
                    <a:lnTo>
                      <a:pt x="233" y="177"/>
                    </a:lnTo>
                    <a:lnTo>
                      <a:pt x="231" y="175"/>
                    </a:lnTo>
                    <a:lnTo>
                      <a:pt x="230" y="171"/>
                    </a:lnTo>
                    <a:lnTo>
                      <a:pt x="228" y="168"/>
                    </a:lnTo>
                    <a:lnTo>
                      <a:pt x="224" y="160"/>
                    </a:lnTo>
                    <a:lnTo>
                      <a:pt x="220" y="154"/>
                    </a:lnTo>
                    <a:lnTo>
                      <a:pt x="214" y="145"/>
                    </a:lnTo>
                    <a:lnTo>
                      <a:pt x="209" y="137"/>
                    </a:lnTo>
                    <a:lnTo>
                      <a:pt x="205" y="133"/>
                    </a:lnTo>
                    <a:lnTo>
                      <a:pt x="203" y="128"/>
                    </a:lnTo>
                    <a:lnTo>
                      <a:pt x="199" y="124"/>
                    </a:lnTo>
                    <a:lnTo>
                      <a:pt x="195" y="118"/>
                    </a:lnTo>
                    <a:lnTo>
                      <a:pt x="192" y="113"/>
                    </a:lnTo>
                    <a:lnTo>
                      <a:pt x="188" y="109"/>
                    </a:lnTo>
                    <a:lnTo>
                      <a:pt x="184" y="103"/>
                    </a:lnTo>
                    <a:lnTo>
                      <a:pt x="178" y="99"/>
                    </a:lnTo>
                    <a:lnTo>
                      <a:pt x="174" y="94"/>
                    </a:lnTo>
                    <a:lnTo>
                      <a:pt x="169" y="88"/>
                    </a:lnTo>
                    <a:lnTo>
                      <a:pt x="165" y="82"/>
                    </a:lnTo>
                    <a:lnTo>
                      <a:pt x="161" y="78"/>
                    </a:lnTo>
                    <a:lnTo>
                      <a:pt x="155" y="71"/>
                    </a:lnTo>
                    <a:lnTo>
                      <a:pt x="152" y="67"/>
                    </a:lnTo>
                    <a:lnTo>
                      <a:pt x="144" y="61"/>
                    </a:lnTo>
                    <a:lnTo>
                      <a:pt x="140" y="57"/>
                    </a:lnTo>
                    <a:lnTo>
                      <a:pt x="135" y="52"/>
                    </a:lnTo>
                    <a:lnTo>
                      <a:pt x="129" y="48"/>
                    </a:lnTo>
                    <a:lnTo>
                      <a:pt x="121" y="44"/>
                    </a:lnTo>
                    <a:lnTo>
                      <a:pt x="115" y="40"/>
                    </a:lnTo>
                    <a:lnTo>
                      <a:pt x="110" y="35"/>
                    </a:lnTo>
                    <a:lnTo>
                      <a:pt x="104" y="33"/>
                    </a:lnTo>
                    <a:lnTo>
                      <a:pt x="96" y="29"/>
                    </a:lnTo>
                    <a:lnTo>
                      <a:pt x="93" y="25"/>
                    </a:lnTo>
                    <a:lnTo>
                      <a:pt x="85" y="23"/>
                    </a:lnTo>
                    <a:lnTo>
                      <a:pt x="79" y="19"/>
                    </a:lnTo>
                    <a:lnTo>
                      <a:pt x="74" y="18"/>
                    </a:lnTo>
                    <a:lnTo>
                      <a:pt x="68" y="16"/>
                    </a:lnTo>
                    <a:lnTo>
                      <a:pt x="62" y="14"/>
                    </a:lnTo>
                    <a:lnTo>
                      <a:pt x="57" y="12"/>
                    </a:lnTo>
                    <a:lnTo>
                      <a:pt x="53" y="10"/>
                    </a:lnTo>
                    <a:lnTo>
                      <a:pt x="47" y="8"/>
                    </a:lnTo>
                    <a:lnTo>
                      <a:pt x="41" y="6"/>
                    </a:lnTo>
                    <a:lnTo>
                      <a:pt x="36" y="6"/>
                    </a:lnTo>
                    <a:lnTo>
                      <a:pt x="32" y="4"/>
                    </a:lnTo>
                    <a:lnTo>
                      <a:pt x="28" y="4"/>
                    </a:lnTo>
                    <a:lnTo>
                      <a:pt x="19" y="0"/>
                    </a:lnTo>
                    <a:lnTo>
                      <a:pt x="13" y="0"/>
                    </a:lnTo>
                    <a:lnTo>
                      <a:pt x="7" y="0"/>
                    </a:lnTo>
                    <a:lnTo>
                      <a:pt x="3" y="0"/>
                    </a:lnTo>
                    <a:lnTo>
                      <a:pt x="0" y="2"/>
                    </a:lnTo>
                    <a:lnTo>
                      <a:pt x="0" y="6"/>
                    </a:lnTo>
                    <a:lnTo>
                      <a:pt x="0" y="6"/>
                    </a:lnTo>
                    <a:lnTo>
                      <a:pt x="0" y="14"/>
                    </a:lnTo>
                    <a:lnTo>
                      <a:pt x="0" y="18"/>
                    </a:lnTo>
                    <a:lnTo>
                      <a:pt x="1" y="23"/>
                    </a:lnTo>
                    <a:lnTo>
                      <a:pt x="1" y="27"/>
                    </a:lnTo>
                    <a:lnTo>
                      <a:pt x="1" y="35"/>
                    </a:lnTo>
                    <a:lnTo>
                      <a:pt x="1" y="40"/>
                    </a:lnTo>
                    <a:lnTo>
                      <a:pt x="3" y="46"/>
                    </a:lnTo>
                    <a:lnTo>
                      <a:pt x="3" y="54"/>
                    </a:lnTo>
                    <a:lnTo>
                      <a:pt x="5" y="61"/>
                    </a:lnTo>
                    <a:lnTo>
                      <a:pt x="5" y="69"/>
                    </a:lnTo>
                    <a:lnTo>
                      <a:pt x="5" y="78"/>
                    </a:lnTo>
                    <a:lnTo>
                      <a:pt x="7" y="86"/>
                    </a:lnTo>
                    <a:lnTo>
                      <a:pt x="7" y="94"/>
                    </a:lnTo>
                    <a:lnTo>
                      <a:pt x="7" y="101"/>
                    </a:lnTo>
                    <a:lnTo>
                      <a:pt x="7" y="109"/>
                    </a:lnTo>
                    <a:lnTo>
                      <a:pt x="7" y="114"/>
                    </a:lnTo>
                    <a:lnTo>
                      <a:pt x="9" y="124"/>
                    </a:lnTo>
                    <a:lnTo>
                      <a:pt x="9" y="130"/>
                    </a:lnTo>
                    <a:lnTo>
                      <a:pt x="9" y="137"/>
                    </a:lnTo>
                    <a:lnTo>
                      <a:pt x="11" y="143"/>
                    </a:lnTo>
                    <a:lnTo>
                      <a:pt x="11" y="149"/>
                    </a:lnTo>
                    <a:lnTo>
                      <a:pt x="11" y="154"/>
                    </a:lnTo>
                    <a:lnTo>
                      <a:pt x="11" y="160"/>
                    </a:lnTo>
                    <a:lnTo>
                      <a:pt x="11" y="164"/>
                    </a:lnTo>
                    <a:lnTo>
                      <a:pt x="13" y="170"/>
                    </a:lnTo>
                    <a:lnTo>
                      <a:pt x="13" y="173"/>
                    </a:lnTo>
                    <a:lnTo>
                      <a:pt x="15" y="177"/>
                    </a:lnTo>
                    <a:lnTo>
                      <a:pt x="15" y="177"/>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grpSp>
      </p:grpSp>
      <p:sp>
        <p:nvSpPr>
          <p:cNvPr id="264470" name="Text Box 278"/>
          <p:cNvSpPr txBox="1">
            <a:spLocks noChangeArrowheads="1"/>
          </p:cNvSpPr>
          <p:nvPr/>
        </p:nvSpPr>
        <p:spPr bwMode="auto">
          <a:xfrm>
            <a:off x="8077200" y="2193775"/>
            <a:ext cx="973138" cy="915988"/>
          </a:xfrm>
          <a:prstGeom prst="rect">
            <a:avLst/>
          </a:prstGeom>
          <a:noFill/>
          <a:ln w="9525">
            <a:noFill/>
            <a:miter lim="800000"/>
            <a:headEnd/>
            <a:tailEnd/>
          </a:ln>
          <a:effectLst/>
        </p:spPr>
        <p:txBody>
          <a:bodyPr>
            <a:prstTxWarp prst="textNoShape">
              <a:avLst/>
            </a:prstTxWarp>
            <a:spAutoFit/>
          </a:bodyPr>
          <a:lstStyle/>
          <a:p>
            <a:pPr defTabSz="3762375" eaLnBrk="1" hangingPunct="1">
              <a:lnSpc>
                <a:spcPct val="100000"/>
              </a:lnSpc>
              <a:spcBef>
                <a:spcPct val="50000"/>
              </a:spcBef>
              <a:buClrTx/>
              <a:buSzTx/>
              <a:buFontTx/>
              <a:buNone/>
            </a:pPr>
            <a:r>
              <a:rPr lang="en-US" sz="1800" b="1" dirty="0">
                <a:solidFill>
                  <a:schemeClr val="tx1"/>
                </a:solidFill>
                <a:latin typeface="Helvetica Neue"/>
                <a:cs typeface="Helvetica Neue"/>
              </a:rPr>
              <a:t>Total 14.7 sec</a:t>
            </a:r>
          </a:p>
        </p:txBody>
      </p:sp>
      <p:sp>
        <p:nvSpPr>
          <p:cNvPr id="264475" name="Text Box 283"/>
          <p:cNvSpPr txBox="1">
            <a:spLocks noChangeArrowheads="1"/>
          </p:cNvSpPr>
          <p:nvPr/>
        </p:nvSpPr>
        <p:spPr bwMode="auto">
          <a:xfrm>
            <a:off x="1295400" y="2650975"/>
            <a:ext cx="821303" cy="307777"/>
          </a:xfrm>
          <a:prstGeom prst="rect">
            <a:avLst/>
          </a:prstGeom>
          <a:noFill/>
          <a:ln w="9525">
            <a:noFill/>
            <a:miter lim="800000"/>
            <a:headEnd/>
            <a:tailEnd/>
          </a:ln>
          <a:effectLst/>
        </p:spPr>
        <p:txBody>
          <a:bodyPr wrap="none">
            <a:prstTxWarp prst="textNoShape">
              <a:avLst/>
            </a:prstTxWarp>
            <a:spAutoFit/>
          </a:bodyPr>
          <a:lstStyle/>
          <a:p>
            <a:pPr defTabSz="3762375" eaLnBrk="1" hangingPunct="1">
              <a:lnSpc>
                <a:spcPct val="100000"/>
              </a:lnSpc>
              <a:spcBef>
                <a:spcPct val="50000"/>
              </a:spcBef>
              <a:buClrTx/>
              <a:buSzTx/>
              <a:buFontTx/>
              <a:buNone/>
            </a:pPr>
            <a:r>
              <a:rPr lang="el-GR" sz="1400">
                <a:solidFill>
                  <a:schemeClr val="tx1"/>
                </a:solidFill>
                <a:latin typeface="Helvetica Neue"/>
                <a:cs typeface="Helvetica Neue"/>
              </a:rPr>
              <a:t>σ</a:t>
            </a:r>
            <a:r>
              <a:rPr lang="en-US" sz="1400">
                <a:solidFill>
                  <a:schemeClr val="tx1"/>
                </a:solidFill>
                <a:latin typeface="Helvetica Neue"/>
                <a:cs typeface="Helvetica Neue"/>
              </a:rPr>
              <a:t> = 3.1</a:t>
            </a:r>
          </a:p>
        </p:txBody>
      </p:sp>
      <p:sp>
        <p:nvSpPr>
          <p:cNvPr id="264476" name="Text Box 284"/>
          <p:cNvSpPr txBox="1">
            <a:spLocks noChangeArrowheads="1"/>
          </p:cNvSpPr>
          <p:nvPr/>
        </p:nvSpPr>
        <p:spPr bwMode="auto">
          <a:xfrm>
            <a:off x="3619500" y="2650975"/>
            <a:ext cx="821303" cy="307777"/>
          </a:xfrm>
          <a:prstGeom prst="rect">
            <a:avLst/>
          </a:prstGeom>
          <a:noFill/>
          <a:ln w="9525">
            <a:noFill/>
            <a:miter lim="800000"/>
            <a:headEnd/>
            <a:tailEnd/>
          </a:ln>
          <a:effectLst/>
        </p:spPr>
        <p:txBody>
          <a:bodyPr wrap="none">
            <a:prstTxWarp prst="textNoShape">
              <a:avLst/>
            </a:prstTxWarp>
            <a:spAutoFit/>
          </a:bodyPr>
          <a:lstStyle/>
          <a:p>
            <a:pPr defTabSz="3762375" eaLnBrk="1" hangingPunct="1">
              <a:lnSpc>
                <a:spcPct val="100000"/>
              </a:lnSpc>
              <a:spcBef>
                <a:spcPct val="50000"/>
              </a:spcBef>
              <a:buClrTx/>
              <a:buSzTx/>
              <a:buFontTx/>
              <a:buNone/>
            </a:pPr>
            <a:r>
              <a:rPr lang="el-GR" sz="1400">
                <a:solidFill>
                  <a:schemeClr val="tx1"/>
                </a:solidFill>
                <a:latin typeface="Helvetica Neue"/>
                <a:cs typeface="Helvetica Neue"/>
              </a:rPr>
              <a:t>σ</a:t>
            </a:r>
            <a:r>
              <a:rPr lang="en-US" sz="1400">
                <a:solidFill>
                  <a:schemeClr val="tx1"/>
                </a:solidFill>
                <a:latin typeface="Helvetica Neue"/>
                <a:cs typeface="Helvetica Neue"/>
              </a:rPr>
              <a:t> = 3.1</a:t>
            </a:r>
          </a:p>
        </p:txBody>
      </p:sp>
      <p:sp>
        <p:nvSpPr>
          <p:cNvPr id="264359" name="Line 167"/>
          <p:cNvSpPr>
            <a:spLocks noChangeShapeType="1"/>
          </p:cNvSpPr>
          <p:nvPr/>
        </p:nvSpPr>
        <p:spPr bwMode="auto">
          <a:xfrm>
            <a:off x="5484813" y="2649915"/>
            <a:ext cx="1565275" cy="0"/>
          </a:xfrm>
          <a:prstGeom prst="line">
            <a:avLst/>
          </a:prstGeom>
          <a:noFill/>
          <a:ln w="19050">
            <a:solidFill>
              <a:schemeClr val="tx1"/>
            </a:solidFill>
            <a:round/>
            <a:headEnd/>
            <a:tailEnd type="triangle" w="med" len="med"/>
          </a:ln>
          <a:effectLst/>
        </p:spPr>
        <p:txBody>
          <a:bodyPr>
            <a:prstTxWarp prst="textNoShape">
              <a:avLst/>
            </a:prstTxWarp>
          </a:bodyPr>
          <a:lstStyle/>
          <a:p>
            <a:endParaRPr lang="en-US">
              <a:latin typeface="Helvetica Neue"/>
              <a:cs typeface="Helvetica Neue"/>
            </a:endParaRPr>
          </a:p>
        </p:txBody>
      </p:sp>
      <p:sp>
        <p:nvSpPr>
          <p:cNvPr id="264360" name="Text Box 168"/>
          <p:cNvSpPr txBox="1">
            <a:spLocks noChangeArrowheads="1"/>
          </p:cNvSpPr>
          <p:nvPr/>
        </p:nvSpPr>
        <p:spPr bwMode="auto">
          <a:xfrm>
            <a:off x="5935663" y="2312833"/>
            <a:ext cx="1150937" cy="366712"/>
          </a:xfrm>
          <a:prstGeom prst="rect">
            <a:avLst/>
          </a:prstGeom>
          <a:noFill/>
          <a:ln w="9525">
            <a:noFill/>
            <a:miter lim="800000"/>
            <a:headEnd/>
            <a:tailEnd/>
          </a:ln>
          <a:effectLst/>
        </p:spPr>
        <p:txBody>
          <a:bodyPr>
            <a:prstTxWarp prst="textNoShape">
              <a:avLst/>
            </a:prstTxWarp>
            <a:spAutoFit/>
          </a:bodyPr>
          <a:lstStyle/>
          <a:p>
            <a:pPr defTabSz="3762375" eaLnBrk="1" hangingPunct="1">
              <a:lnSpc>
                <a:spcPct val="100000"/>
              </a:lnSpc>
              <a:spcBef>
                <a:spcPct val="50000"/>
              </a:spcBef>
              <a:buClrTx/>
              <a:buSzTx/>
              <a:buFontTx/>
              <a:buNone/>
            </a:pPr>
            <a:r>
              <a:rPr lang="en-US" sz="1800" dirty="0">
                <a:solidFill>
                  <a:schemeClr val="tx1"/>
                </a:solidFill>
                <a:latin typeface="Helvetica Neue"/>
                <a:cs typeface="Helvetica Neue"/>
              </a:rPr>
              <a:t>5.7 sec</a:t>
            </a:r>
          </a:p>
        </p:txBody>
      </p:sp>
      <p:sp>
        <p:nvSpPr>
          <p:cNvPr id="264477" name="Text Box 285"/>
          <p:cNvSpPr txBox="1">
            <a:spLocks noChangeArrowheads="1"/>
          </p:cNvSpPr>
          <p:nvPr/>
        </p:nvSpPr>
        <p:spPr bwMode="auto">
          <a:xfrm>
            <a:off x="5965825" y="2624515"/>
            <a:ext cx="821303" cy="307777"/>
          </a:xfrm>
          <a:prstGeom prst="rect">
            <a:avLst/>
          </a:prstGeom>
          <a:noFill/>
          <a:ln w="9525">
            <a:noFill/>
            <a:miter lim="800000"/>
            <a:headEnd/>
            <a:tailEnd/>
          </a:ln>
          <a:effectLst/>
        </p:spPr>
        <p:txBody>
          <a:bodyPr wrap="none">
            <a:prstTxWarp prst="textNoShape">
              <a:avLst/>
            </a:prstTxWarp>
            <a:spAutoFit/>
          </a:bodyPr>
          <a:lstStyle/>
          <a:p>
            <a:pPr defTabSz="3762375" eaLnBrk="1" hangingPunct="1">
              <a:lnSpc>
                <a:spcPct val="100000"/>
              </a:lnSpc>
              <a:spcBef>
                <a:spcPct val="50000"/>
              </a:spcBef>
              <a:buClrTx/>
              <a:buSzTx/>
              <a:buFontTx/>
              <a:buNone/>
            </a:pPr>
            <a:r>
              <a:rPr lang="el-GR" sz="1400">
                <a:solidFill>
                  <a:schemeClr val="tx1"/>
                </a:solidFill>
                <a:latin typeface="Helvetica Neue"/>
                <a:cs typeface="Helvetica Neue"/>
              </a:rPr>
              <a:t>σ</a:t>
            </a:r>
            <a:r>
              <a:rPr lang="en-US" sz="1400">
                <a:solidFill>
                  <a:schemeClr val="tx1"/>
                </a:solidFill>
                <a:latin typeface="Helvetica Neue"/>
                <a:cs typeface="Helvetica Neue"/>
              </a:rPr>
              <a:t> = 3.6</a:t>
            </a:r>
          </a:p>
        </p:txBody>
      </p:sp>
      <p:sp>
        <p:nvSpPr>
          <p:cNvPr id="264478" name="Text Box 286"/>
          <p:cNvSpPr txBox="1">
            <a:spLocks noChangeArrowheads="1"/>
          </p:cNvSpPr>
          <p:nvPr/>
        </p:nvSpPr>
        <p:spPr bwMode="auto">
          <a:xfrm>
            <a:off x="8077200" y="3260575"/>
            <a:ext cx="821303" cy="307777"/>
          </a:xfrm>
          <a:prstGeom prst="rect">
            <a:avLst/>
          </a:prstGeom>
          <a:noFill/>
          <a:ln w="9525">
            <a:noFill/>
            <a:miter lim="800000"/>
            <a:headEnd/>
            <a:tailEnd/>
          </a:ln>
          <a:effectLst/>
        </p:spPr>
        <p:txBody>
          <a:bodyPr wrap="none">
            <a:prstTxWarp prst="textNoShape">
              <a:avLst/>
            </a:prstTxWarp>
            <a:spAutoFit/>
          </a:bodyPr>
          <a:lstStyle/>
          <a:p>
            <a:pPr defTabSz="3762375" eaLnBrk="1" hangingPunct="1">
              <a:lnSpc>
                <a:spcPct val="100000"/>
              </a:lnSpc>
              <a:spcBef>
                <a:spcPct val="50000"/>
              </a:spcBef>
              <a:buClrTx/>
              <a:buSzTx/>
              <a:buFontTx/>
              <a:buNone/>
            </a:pPr>
            <a:r>
              <a:rPr lang="el-GR" sz="1400">
                <a:solidFill>
                  <a:schemeClr val="tx1"/>
                </a:solidFill>
                <a:latin typeface="Helvetica Neue"/>
                <a:cs typeface="Helvetica Neue"/>
              </a:rPr>
              <a:t>σ</a:t>
            </a:r>
            <a:r>
              <a:rPr lang="en-US" sz="1400">
                <a:solidFill>
                  <a:schemeClr val="tx1"/>
                </a:solidFill>
                <a:latin typeface="Helvetica Neue"/>
                <a:cs typeface="Helvetica Neue"/>
              </a:rPr>
              <a:t> = 5.6</a:t>
            </a:r>
          </a:p>
        </p:txBody>
      </p:sp>
      <p:sp>
        <p:nvSpPr>
          <p:cNvPr id="264445" name="Text Box 253"/>
          <p:cNvSpPr txBox="1">
            <a:spLocks noChangeArrowheads="1"/>
          </p:cNvSpPr>
          <p:nvPr/>
        </p:nvSpPr>
        <p:spPr bwMode="auto">
          <a:xfrm>
            <a:off x="7010400" y="3008163"/>
            <a:ext cx="1066800" cy="100012"/>
          </a:xfrm>
          <a:prstGeom prst="rect">
            <a:avLst/>
          </a:prstGeom>
          <a:noFill/>
          <a:ln w="9525">
            <a:noFill/>
            <a:miter lim="800000"/>
            <a:headEnd/>
            <a:tailEnd/>
          </a:ln>
          <a:effectLst/>
        </p:spPr>
        <p:txBody>
          <a:bodyPr>
            <a:prstTxWarp prst="textNoShape">
              <a:avLst/>
            </a:prstTxWarp>
          </a:bodyPr>
          <a:lstStyle/>
          <a:p>
            <a:pPr defTabSz="3762375" eaLnBrk="1" hangingPunct="1">
              <a:lnSpc>
                <a:spcPct val="100000"/>
              </a:lnSpc>
              <a:spcBef>
                <a:spcPct val="50000"/>
              </a:spcBef>
              <a:buClrTx/>
              <a:buSzTx/>
              <a:buFontTx/>
              <a:buNone/>
            </a:pPr>
            <a:r>
              <a:rPr lang="en-US" sz="1800">
                <a:solidFill>
                  <a:schemeClr val="tx1"/>
                </a:solidFill>
                <a:latin typeface="Helvetica Neue"/>
                <a:cs typeface="Helvetica Neue"/>
              </a:rPr>
              <a:t>Door Closed</a:t>
            </a:r>
          </a:p>
        </p:txBody>
      </p:sp>
      <p:sp>
        <p:nvSpPr>
          <p:cNvPr id="143" name="Rounded Rectangle 142"/>
          <p:cNvSpPr/>
          <p:nvPr/>
        </p:nvSpPr>
        <p:spPr>
          <a:xfrm>
            <a:off x="7989838" y="2058495"/>
            <a:ext cx="978887" cy="4189986"/>
          </a:xfrm>
          <a:prstGeom prst="roundRect">
            <a:avLst/>
          </a:prstGeom>
          <a:noFill/>
          <a:ln w="57150" cap="flat" cmpd="sng" algn="ctr">
            <a:solidFill>
              <a:schemeClr val="accent3"/>
            </a:solidFill>
            <a:prstDash val="solid"/>
            <a:round/>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37" name="Picture 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57200" y="1173610"/>
            <a:ext cx="1530243" cy="1371600"/>
          </a:xfrm>
          <a:prstGeom prst="rect">
            <a:avLst/>
          </a:prstGeom>
          <a:noFill/>
          <a:ln w="9525">
            <a:noFill/>
            <a:miter lim="800000"/>
            <a:headEnd/>
            <a:tailEnd/>
          </a:ln>
        </p:spPr>
      </p:pic>
      <p:grpSp>
        <p:nvGrpSpPr>
          <p:cNvPr id="11" name="Group 138"/>
          <p:cNvGrpSpPr/>
          <p:nvPr/>
        </p:nvGrpSpPr>
        <p:grpSpPr>
          <a:xfrm>
            <a:off x="457200" y="3998373"/>
            <a:ext cx="8610600" cy="2060365"/>
            <a:chOff x="457200" y="3998373"/>
            <a:chExt cx="8610600" cy="2060365"/>
          </a:xfrm>
        </p:grpSpPr>
        <p:pic>
          <p:nvPicPr>
            <p:cNvPr id="264339" name="Picture 147" descr="MCj03301540000[1]"/>
            <p:cNvPicPr>
              <a:picLocks noChangeAspect="1" noChangeArrowheads="1"/>
            </p:cNvPicPr>
            <p:nvPr/>
          </p:nvPicPr>
          <p:blipFill>
            <a:blip r:embed="rId5"/>
            <a:srcRect/>
            <a:stretch>
              <a:fillRect/>
            </a:stretch>
          </p:blipFill>
          <p:spPr bwMode="auto">
            <a:xfrm flipH="1">
              <a:off x="7240588" y="4806399"/>
              <a:ext cx="439737" cy="735012"/>
            </a:xfrm>
            <a:prstGeom prst="rect">
              <a:avLst/>
            </a:prstGeom>
            <a:noFill/>
          </p:spPr>
        </p:pic>
        <p:sp>
          <p:nvSpPr>
            <p:cNvPr id="264352" name="Text Box 160"/>
            <p:cNvSpPr txBox="1">
              <a:spLocks noChangeArrowheads="1"/>
            </p:cNvSpPr>
            <p:nvPr/>
          </p:nvSpPr>
          <p:spPr bwMode="auto">
            <a:xfrm>
              <a:off x="7075488" y="5589036"/>
              <a:ext cx="925512" cy="95250"/>
            </a:xfrm>
            <a:prstGeom prst="rect">
              <a:avLst/>
            </a:prstGeom>
            <a:noFill/>
            <a:ln w="9525">
              <a:noFill/>
              <a:miter lim="800000"/>
              <a:headEnd/>
              <a:tailEnd/>
            </a:ln>
            <a:effectLst/>
          </p:spPr>
          <p:txBody>
            <a:bodyPr>
              <a:prstTxWarp prst="textNoShape">
                <a:avLst/>
              </a:prstTxWarp>
            </a:bodyPr>
            <a:lstStyle/>
            <a:p>
              <a:pPr defTabSz="3762375" eaLnBrk="1" hangingPunct="1">
                <a:lnSpc>
                  <a:spcPct val="100000"/>
                </a:lnSpc>
                <a:spcBef>
                  <a:spcPct val="50000"/>
                </a:spcBef>
                <a:buClrTx/>
                <a:buSzTx/>
                <a:buFontTx/>
                <a:buNone/>
              </a:pPr>
              <a:r>
                <a:rPr lang="en-US" sz="1800">
                  <a:solidFill>
                    <a:schemeClr val="tx1"/>
                  </a:solidFill>
                  <a:latin typeface="Helvetica Neue"/>
                  <a:cs typeface="Helvetica Neue"/>
                </a:rPr>
                <a:t>Door Closed</a:t>
              </a:r>
            </a:p>
          </p:txBody>
        </p:sp>
        <p:sp>
          <p:nvSpPr>
            <p:cNvPr id="264355" name="Line 163"/>
            <p:cNvSpPr>
              <a:spLocks noChangeShapeType="1"/>
            </p:cNvSpPr>
            <p:nvPr/>
          </p:nvSpPr>
          <p:spPr bwMode="auto">
            <a:xfrm flipV="1">
              <a:off x="1120775" y="5257249"/>
              <a:ext cx="2371725" cy="4762"/>
            </a:xfrm>
            <a:prstGeom prst="line">
              <a:avLst/>
            </a:prstGeom>
            <a:noFill/>
            <a:ln w="25400">
              <a:solidFill>
                <a:schemeClr val="tx1"/>
              </a:solidFill>
              <a:round/>
              <a:headEnd/>
              <a:tailEnd type="triangle" w="med" len="med"/>
            </a:ln>
            <a:effectLst/>
          </p:spPr>
          <p:txBody>
            <a:bodyPr>
              <a:prstTxWarp prst="textNoShape">
                <a:avLst/>
              </a:prstTxWarp>
            </a:bodyPr>
            <a:lstStyle/>
            <a:p>
              <a:endParaRPr lang="en-US">
                <a:latin typeface="Helvetica Neue"/>
                <a:cs typeface="Helvetica Neue"/>
              </a:endParaRPr>
            </a:p>
          </p:txBody>
        </p:sp>
        <p:sp>
          <p:nvSpPr>
            <p:cNvPr id="264361" name="Text Box 169"/>
            <p:cNvSpPr txBox="1">
              <a:spLocks noChangeArrowheads="1"/>
            </p:cNvSpPr>
            <p:nvPr/>
          </p:nvSpPr>
          <p:spPr bwMode="auto">
            <a:xfrm>
              <a:off x="1738313" y="4906936"/>
              <a:ext cx="1233487" cy="366713"/>
            </a:xfrm>
            <a:prstGeom prst="rect">
              <a:avLst/>
            </a:prstGeom>
            <a:noFill/>
            <a:ln w="9525">
              <a:noFill/>
              <a:miter lim="800000"/>
              <a:headEnd/>
              <a:tailEnd/>
            </a:ln>
            <a:effectLst/>
          </p:spPr>
          <p:txBody>
            <a:bodyPr>
              <a:prstTxWarp prst="textNoShape">
                <a:avLst/>
              </a:prstTxWarp>
              <a:spAutoFit/>
            </a:bodyPr>
            <a:lstStyle/>
            <a:p>
              <a:pPr defTabSz="3762375" eaLnBrk="1" hangingPunct="1">
                <a:lnSpc>
                  <a:spcPct val="100000"/>
                </a:lnSpc>
                <a:spcBef>
                  <a:spcPct val="50000"/>
                </a:spcBef>
                <a:buClrTx/>
                <a:buSzTx/>
                <a:buFontTx/>
                <a:buNone/>
              </a:pPr>
              <a:r>
                <a:rPr lang="en-US" sz="1800" dirty="0">
                  <a:solidFill>
                    <a:schemeClr val="tx1"/>
                  </a:solidFill>
                  <a:latin typeface="Helvetica Neue"/>
                  <a:cs typeface="Helvetica Neue"/>
                </a:rPr>
                <a:t>8.4 sec</a:t>
              </a:r>
            </a:p>
          </p:txBody>
        </p:sp>
        <p:sp>
          <p:nvSpPr>
            <p:cNvPr id="264362" name="Line 170"/>
            <p:cNvSpPr>
              <a:spLocks noChangeShapeType="1"/>
            </p:cNvSpPr>
            <p:nvPr/>
          </p:nvSpPr>
          <p:spPr bwMode="auto">
            <a:xfrm>
              <a:off x="4441825" y="5281061"/>
              <a:ext cx="830263" cy="0"/>
            </a:xfrm>
            <a:prstGeom prst="line">
              <a:avLst/>
            </a:prstGeom>
            <a:noFill/>
            <a:ln w="19050">
              <a:solidFill>
                <a:schemeClr val="tx1"/>
              </a:solidFill>
              <a:round/>
              <a:headEnd/>
              <a:tailEnd type="triangle" w="med" len="med"/>
            </a:ln>
            <a:effectLst/>
          </p:spPr>
          <p:txBody>
            <a:bodyPr>
              <a:prstTxWarp prst="textNoShape">
                <a:avLst/>
              </a:prstTxWarp>
            </a:bodyPr>
            <a:lstStyle/>
            <a:p>
              <a:endParaRPr lang="en-US">
                <a:latin typeface="Helvetica Neue"/>
                <a:cs typeface="Helvetica Neue"/>
              </a:endParaRPr>
            </a:p>
          </p:txBody>
        </p:sp>
        <p:sp>
          <p:nvSpPr>
            <p:cNvPr id="264363" name="Text Box 171"/>
            <p:cNvSpPr txBox="1">
              <a:spLocks noChangeArrowheads="1"/>
            </p:cNvSpPr>
            <p:nvPr/>
          </p:nvSpPr>
          <p:spPr bwMode="auto">
            <a:xfrm>
              <a:off x="4406900" y="4920166"/>
              <a:ext cx="1336675" cy="366713"/>
            </a:xfrm>
            <a:prstGeom prst="rect">
              <a:avLst/>
            </a:prstGeom>
            <a:noFill/>
            <a:ln w="9525">
              <a:noFill/>
              <a:miter lim="800000"/>
              <a:headEnd/>
              <a:tailEnd/>
            </a:ln>
            <a:effectLst/>
          </p:spPr>
          <p:txBody>
            <a:bodyPr>
              <a:prstTxWarp prst="textNoShape">
                <a:avLst/>
              </a:prstTxWarp>
              <a:spAutoFit/>
            </a:bodyPr>
            <a:lstStyle/>
            <a:p>
              <a:pPr defTabSz="3762375" eaLnBrk="1" hangingPunct="1">
                <a:lnSpc>
                  <a:spcPct val="100000"/>
                </a:lnSpc>
                <a:spcBef>
                  <a:spcPct val="50000"/>
                </a:spcBef>
                <a:buClrTx/>
                <a:buSzTx/>
                <a:buFontTx/>
                <a:buNone/>
              </a:pPr>
              <a:r>
                <a:rPr lang="en-US" sz="1800" dirty="0">
                  <a:solidFill>
                    <a:schemeClr val="tx1"/>
                  </a:solidFill>
                  <a:latin typeface="Helvetica Neue"/>
                  <a:cs typeface="Helvetica Neue"/>
                </a:rPr>
                <a:t>2.9 sec</a:t>
              </a:r>
            </a:p>
          </p:txBody>
        </p:sp>
        <p:sp>
          <p:nvSpPr>
            <p:cNvPr id="264364" name="Line 172"/>
            <p:cNvSpPr>
              <a:spLocks noChangeShapeType="1"/>
            </p:cNvSpPr>
            <p:nvPr/>
          </p:nvSpPr>
          <p:spPr bwMode="auto">
            <a:xfrm>
              <a:off x="6102350" y="5281061"/>
              <a:ext cx="1090613" cy="0"/>
            </a:xfrm>
            <a:prstGeom prst="line">
              <a:avLst/>
            </a:prstGeom>
            <a:noFill/>
            <a:ln w="19050">
              <a:solidFill>
                <a:schemeClr val="tx1"/>
              </a:solidFill>
              <a:round/>
              <a:headEnd/>
              <a:tailEnd type="triangle" w="med" len="med"/>
            </a:ln>
            <a:effectLst/>
          </p:spPr>
          <p:txBody>
            <a:bodyPr>
              <a:prstTxWarp prst="textNoShape">
                <a:avLst/>
              </a:prstTxWarp>
            </a:bodyPr>
            <a:lstStyle/>
            <a:p>
              <a:endParaRPr lang="en-US">
                <a:latin typeface="Helvetica Neue"/>
                <a:cs typeface="Helvetica Neue"/>
              </a:endParaRPr>
            </a:p>
          </p:txBody>
        </p:sp>
        <p:sp>
          <p:nvSpPr>
            <p:cNvPr id="264365" name="Text Box 173"/>
            <p:cNvSpPr txBox="1">
              <a:spLocks noChangeArrowheads="1"/>
            </p:cNvSpPr>
            <p:nvPr/>
          </p:nvSpPr>
          <p:spPr bwMode="auto">
            <a:xfrm>
              <a:off x="6240463" y="4933396"/>
              <a:ext cx="1233487" cy="366713"/>
            </a:xfrm>
            <a:prstGeom prst="rect">
              <a:avLst/>
            </a:prstGeom>
            <a:noFill/>
            <a:ln w="9525">
              <a:noFill/>
              <a:miter lim="800000"/>
              <a:headEnd/>
              <a:tailEnd/>
            </a:ln>
            <a:effectLst/>
          </p:spPr>
          <p:txBody>
            <a:bodyPr>
              <a:prstTxWarp prst="textNoShape">
                <a:avLst/>
              </a:prstTxWarp>
              <a:spAutoFit/>
            </a:bodyPr>
            <a:lstStyle/>
            <a:p>
              <a:pPr defTabSz="3762375" eaLnBrk="1" hangingPunct="1">
                <a:lnSpc>
                  <a:spcPct val="100000"/>
                </a:lnSpc>
                <a:spcBef>
                  <a:spcPct val="50000"/>
                </a:spcBef>
                <a:buClrTx/>
                <a:buSzTx/>
                <a:buFontTx/>
                <a:buNone/>
              </a:pPr>
              <a:r>
                <a:rPr lang="en-US" sz="1800" dirty="0">
                  <a:solidFill>
                    <a:schemeClr val="tx1"/>
                  </a:solidFill>
                  <a:latin typeface="Helvetica Neue"/>
                  <a:cs typeface="Helvetica Neue"/>
                </a:rPr>
                <a:t>3.8 sec</a:t>
              </a:r>
            </a:p>
          </p:txBody>
        </p:sp>
        <p:grpSp>
          <p:nvGrpSpPr>
            <p:cNvPr id="12" name="Group 175"/>
            <p:cNvGrpSpPr>
              <a:grpSpLocks/>
            </p:cNvGrpSpPr>
            <p:nvPr/>
          </p:nvGrpSpPr>
          <p:grpSpPr bwMode="auto">
            <a:xfrm>
              <a:off x="3563938" y="4782586"/>
              <a:ext cx="773112" cy="830263"/>
              <a:chOff x="9648" y="7728"/>
              <a:chExt cx="2281" cy="2448"/>
            </a:xfrm>
          </p:grpSpPr>
          <p:grpSp>
            <p:nvGrpSpPr>
              <p:cNvPr id="13" name="Group 176"/>
              <p:cNvGrpSpPr>
                <a:grpSpLocks/>
              </p:cNvGrpSpPr>
              <p:nvPr/>
            </p:nvGrpSpPr>
            <p:grpSpPr bwMode="auto">
              <a:xfrm>
                <a:off x="9648" y="8304"/>
                <a:ext cx="742" cy="1664"/>
                <a:chOff x="7227" y="8774"/>
                <a:chExt cx="646" cy="1424"/>
              </a:xfrm>
            </p:grpSpPr>
            <p:sp>
              <p:nvSpPr>
                <p:cNvPr id="264369" name="Freeform 177"/>
                <p:cNvSpPr>
                  <a:spLocks/>
                </p:cNvSpPr>
                <p:nvPr/>
              </p:nvSpPr>
              <p:spPr bwMode="auto">
                <a:xfrm>
                  <a:off x="7461" y="8774"/>
                  <a:ext cx="412" cy="254"/>
                </a:xfrm>
                <a:custGeom>
                  <a:avLst/>
                  <a:gdLst/>
                  <a:ahLst/>
                  <a:cxnLst>
                    <a:cxn ang="0">
                      <a:pos x="23" y="45"/>
                    </a:cxn>
                    <a:cxn ang="0">
                      <a:pos x="58" y="23"/>
                    </a:cxn>
                    <a:cxn ang="0">
                      <a:pos x="118" y="1"/>
                    </a:cxn>
                    <a:cxn ang="0">
                      <a:pos x="161" y="4"/>
                    </a:cxn>
                    <a:cxn ang="0">
                      <a:pos x="189" y="13"/>
                    </a:cxn>
                    <a:cxn ang="0">
                      <a:pos x="251" y="50"/>
                    </a:cxn>
                    <a:cxn ang="0">
                      <a:pos x="274" y="65"/>
                    </a:cxn>
                    <a:cxn ang="0">
                      <a:pos x="285" y="65"/>
                    </a:cxn>
                    <a:cxn ang="0">
                      <a:pos x="308" y="61"/>
                    </a:cxn>
                    <a:cxn ang="0">
                      <a:pos x="311" y="60"/>
                    </a:cxn>
                    <a:cxn ang="0">
                      <a:pos x="332" y="55"/>
                    </a:cxn>
                    <a:cxn ang="0">
                      <a:pos x="342" y="52"/>
                    </a:cxn>
                    <a:cxn ang="0">
                      <a:pos x="363" y="42"/>
                    </a:cxn>
                    <a:cxn ang="0">
                      <a:pos x="384" y="39"/>
                    </a:cxn>
                    <a:cxn ang="0">
                      <a:pos x="402" y="46"/>
                    </a:cxn>
                    <a:cxn ang="0">
                      <a:pos x="409" y="55"/>
                    </a:cxn>
                    <a:cxn ang="0">
                      <a:pos x="412" y="73"/>
                    </a:cxn>
                    <a:cxn ang="0">
                      <a:pos x="407" y="81"/>
                    </a:cxn>
                    <a:cxn ang="0">
                      <a:pos x="383" y="95"/>
                    </a:cxn>
                    <a:cxn ang="0">
                      <a:pos x="381" y="96"/>
                    </a:cxn>
                    <a:cxn ang="0">
                      <a:pos x="352" y="107"/>
                    </a:cxn>
                    <a:cxn ang="0">
                      <a:pos x="326" y="109"/>
                    </a:cxn>
                    <a:cxn ang="0">
                      <a:pos x="303" y="109"/>
                    </a:cxn>
                    <a:cxn ang="0">
                      <a:pos x="299" y="124"/>
                    </a:cxn>
                    <a:cxn ang="0">
                      <a:pos x="308" y="159"/>
                    </a:cxn>
                    <a:cxn ang="0">
                      <a:pos x="310" y="173"/>
                    </a:cxn>
                    <a:cxn ang="0">
                      <a:pos x="306" y="197"/>
                    </a:cxn>
                    <a:cxn ang="0">
                      <a:pos x="295" y="213"/>
                    </a:cxn>
                    <a:cxn ang="0">
                      <a:pos x="279" y="227"/>
                    </a:cxn>
                    <a:cxn ang="0">
                      <a:pos x="244" y="246"/>
                    </a:cxn>
                    <a:cxn ang="0">
                      <a:pos x="215" y="252"/>
                    </a:cxn>
                    <a:cxn ang="0">
                      <a:pos x="184" y="253"/>
                    </a:cxn>
                    <a:cxn ang="0">
                      <a:pos x="163" y="250"/>
                    </a:cxn>
                    <a:cxn ang="0">
                      <a:pos x="133" y="241"/>
                    </a:cxn>
                    <a:cxn ang="0">
                      <a:pos x="121" y="236"/>
                    </a:cxn>
                    <a:cxn ang="0">
                      <a:pos x="109" y="230"/>
                    </a:cxn>
                    <a:cxn ang="0">
                      <a:pos x="77" y="210"/>
                    </a:cxn>
                    <a:cxn ang="0">
                      <a:pos x="45" y="187"/>
                    </a:cxn>
                    <a:cxn ang="0">
                      <a:pos x="35" y="179"/>
                    </a:cxn>
                    <a:cxn ang="0">
                      <a:pos x="17" y="157"/>
                    </a:cxn>
                    <a:cxn ang="0">
                      <a:pos x="8" y="140"/>
                    </a:cxn>
                    <a:cxn ang="0">
                      <a:pos x="6" y="132"/>
                    </a:cxn>
                    <a:cxn ang="0">
                      <a:pos x="0" y="100"/>
                    </a:cxn>
                    <a:cxn ang="0">
                      <a:pos x="7" y="70"/>
                    </a:cxn>
                  </a:cxnLst>
                  <a:rect l="0" t="0" r="r" b="b"/>
                  <a:pathLst>
                    <a:path w="412" h="254">
                      <a:moveTo>
                        <a:pt x="16" y="52"/>
                      </a:moveTo>
                      <a:lnTo>
                        <a:pt x="20" y="47"/>
                      </a:lnTo>
                      <a:lnTo>
                        <a:pt x="23" y="45"/>
                      </a:lnTo>
                      <a:lnTo>
                        <a:pt x="26" y="42"/>
                      </a:lnTo>
                      <a:lnTo>
                        <a:pt x="29" y="39"/>
                      </a:lnTo>
                      <a:lnTo>
                        <a:pt x="58" y="23"/>
                      </a:lnTo>
                      <a:lnTo>
                        <a:pt x="88" y="7"/>
                      </a:lnTo>
                      <a:lnTo>
                        <a:pt x="103" y="4"/>
                      </a:lnTo>
                      <a:lnTo>
                        <a:pt x="118" y="1"/>
                      </a:lnTo>
                      <a:lnTo>
                        <a:pt x="133" y="0"/>
                      </a:lnTo>
                      <a:lnTo>
                        <a:pt x="147" y="1"/>
                      </a:lnTo>
                      <a:lnTo>
                        <a:pt x="161" y="4"/>
                      </a:lnTo>
                      <a:lnTo>
                        <a:pt x="175" y="8"/>
                      </a:lnTo>
                      <a:lnTo>
                        <a:pt x="182" y="10"/>
                      </a:lnTo>
                      <a:lnTo>
                        <a:pt x="189" y="13"/>
                      </a:lnTo>
                      <a:lnTo>
                        <a:pt x="203" y="20"/>
                      </a:lnTo>
                      <a:lnTo>
                        <a:pt x="227" y="34"/>
                      </a:lnTo>
                      <a:lnTo>
                        <a:pt x="251" y="50"/>
                      </a:lnTo>
                      <a:lnTo>
                        <a:pt x="261" y="57"/>
                      </a:lnTo>
                      <a:lnTo>
                        <a:pt x="269" y="65"/>
                      </a:lnTo>
                      <a:lnTo>
                        <a:pt x="274" y="65"/>
                      </a:lnTo>
                      <a:lnTo>
                        <a:pt x="279" y="65"/>
                      </a:lnTo>
                      <a:lnTo>
                        <a:pt x="283" y="65"/>
                      </a:lnTo>
                      <a:lnTo>
                        <a:pt x="285" y="65"/>
                      </a:lnTo>
                      <a:lnTo>
                        <a:pt x="294" y="64"/>
                      </a:lnTo>
                      <a:lnTo>
                        <a:pt x="304" y="62"/>
                      </a:lnTo>
                      <a:lnTo>
                        <a:pt x="308" y="61"/>
                      </a:lnTo>
                      <a:lnTo>
                        <a:pt x="310" y="61"/>
                      </a:lnTo>
                      <a:lnTo>
                        <a:pt x="311" y="60"/>
                      </a:lnTo>
                      <a:lnTo>
                        <a:pt x="311" y="60"/>
                      </a:lnTo>
                      <a:lnTo>
                        <a:pt x="314" y="60"/>
                      </a:lnTo>
                      <a:lnTo>
                        <a:pt x="323" y="58"/>
                      </a:lnTo>
                      <a:lnTo>
                        <a:pt x="332" y="55"/>
                      </a:lnTo>
                      <a:lnTo>
                        <a:pt x="335" y="54"/>
                      </a:lnTo>
                      <a:lnTo>
                        <a:pt x="337" y="53"/>
                      </a:lnTo>
                      <a:lnTo>
                        <a:pt x="342" y="52"/>
                      </a:lnTo>
                      <a:lnTo>
                        <a:pt x="351" y="47"/>
                      </a:lnTo>
                      <a:lnTo>
                        <a:pt x="357" y="44"/>
                      </a:lnTo>
                      <a:lnTo>
                        <a:pt x="363" y="42"/>
                      </a:lnTo>
                      <a:lnTo>
                        <a:pt x="370" y="40"/>
                      </a:lnTo>
                      <a:lnTo>
                        <a:pt x="376" y="40"/>
                      </a:lnTo>
                      <a:lnTo>
                        <a:pt x="384" y="39"/>
                      </a:lnTo>
                      <a:lnTo>
                        <a:pt x="391" y="40"/>
                      </a:lnTo>
                      <a:lnTo>
                        <a:pt x="398" y="42"/>
                      </a:lnTo>
                      <a:lnTo>
                        <a:pt x="402" y="46"/>
                      </a:lnTo>
                      <a:lnTo>
                        <a:pt x="406" y="49"/>
                      </a:lnTo>
                      <a:lnTo>
                        <a:pt x="408" y="52"/>
                      </a:lnTo>
                      <a:lnTo>
                        <a:pt x="409" y="55"/>
                      </a:lnTo>
                      <a:lnTo>
                        <a:pt x="411" y="60"/>
                      </a:lnTo>
                      <a:lnTo>
                        <a:pt x="412" y="70"/>
                      </a:lnTo>
                      <a:lnTo>
                        <a:pt x="412" y="73"/>
                      </a:lnTo>
                      <a:lnTo>
                        <a:pt x="412" y="75"/>
                      </a:lnTo>
                      <a:lnTo>
                        <a:pt x="410" y="78"/>
                      </a:lnTo>
                      <a:lnTo>
                        <a:pt x="407" y="81"/>
                      </a:lnTo>
                      <a:lnTo>
                        <a:pt x="398" y="88"/>
                      </a:lnTo>
                      <a:lnTo>
                        <a:pt x="386" y="94"/>
                      </a:lnTo>
                      <a:lnTo>
                        <a:pt x="383" y="95"/>
                      </a:lnTo>
                      <a:lnTo>
                        <a:pt x="382" y="95"/>
                      </a:lnTo>
                      <a:lnTo>
                        <a:pt x="382" y="95"/>
                      </a:lnTo>
                      <a:lnTo>
                        <a:pt x="381" y="96"/>
                      </a:lnTo>
                      <a:lnTo>
                        <a:pt x="375" y="99"/>
                      </a:lnTo>
                      <a:lnTo>
                        <a:pt x="363" y="103"/>
                      </a:lnTo>
                      <a:lnTo>
                        <a:pt x="352" y="107"/>
                      </a:lnTo>
                      <a:lnTo>
                        <a:pt x="339" y="109"/>
                      </a:lnTo>
                      <a:lnTo>
                        <a:pt x="333" y="108"/>
                      </a:lnTo>
                      <a:lnTo>
                        <a:pt x="326" y="109"/>
                      </a:lnTo>
                      <a:lnTo>
                        <a:pt x="313" y="109"/>
                      </a:lnTo>
                      <a:lnTo>
                        <a:pt x="307" y="108"/>
                      </a:lnTo>
                      <a:lnTo>
                        <a:pt x="303" y="109"/>
                      </a:lnTo>
                      <a:lnTo>
                        <a:pt x="294" y="114"/>
                      </a:lnTo>
                      <a:lnTo>
                        <a:pt x="297" y="118"/>
                      </a:lnTo>
                      <a:lnTo>
                        <a:pt x="299" y="124"/>
                      </a:lnTo>
                      <a:lnTo>
                        <a:pt x="302" y="135"/>
                      </a:lnTo>
                      <a:lnTo>
                        <a:pt x="306" y="146"/>
                      </a:lnTo>
                      <a:lnTo>
                        <a:pt x="308" y="159"/>
                      </a:lnTo>
                      <a:lnTo>
                        <a:pt x="310" y="163"/>
                      </a:lnTo>
                      <a:lnTo>
                        <a:pt x="310" y="168"/>
                      </a:lnTo>
                      <a:lnTo>
                        <a:pt x="310" y="173"/>
                      </a:lnTo>
                      <a:lnTo>
                        <a:pt x="310" y="179"/>
                      </a:lnTo>
                      <a:lnTo>
                        <a:pt x="308" y="187"/>
                      </a:lnTo>
                      <a:lnTo>
                        <a:pt x="306" y="197"/>
                      </a:lnTo>
                      <a:lnTo>
                        <a:pt x="301" y="205"/>
                      </a:lnTo>
                      <a:lnTo>
                        <a:pt x="299" y="208"/>
                      </a:lnTo>
                      <a:lnTo>
                        <a:pt x="295" y="213"/>
                      </a:lnTo>
                      <a:lnTo>
                        <a:pt x="292" y="215"/>
                      </a:lnTo>
                      <a:lnTo>
                        <a:pt x="289" y="220"/>
                      </a:lnTo>
                      <a:lnTo>
                        <a:pt x="279" y="227"/>
                      </a:lnTo>
                      <a:lnTo>
                        <a:pt x="268" y="234"/>
                      </a:lnTo>
                      <a:lnTo>
                        <a:pt x="255" y="241"/>
                      </a:lnTo>
                      <a:lnTo>
                        <a:pt x="244" y="246"/>
                      </a:lnTo>
                      <a:lnTo>
                        <a:pt x="230" y="250"/>
                      </a:lnTo>
                      <a:lnTo>
                        <a:pt x="222" y="251"/>
                      </a:lnTo>
                      <a:lnTo>
                        <a:pt x="215" y="252"/>
                      </a:lnTo>
                      <a:lnTo>
                        <a:pt x="208" y="253"/>
                      </a:lnTo>
                      <a:lnTo>
                        <a:pt x="200" y="254"/>
                      </a:lnTo>
                      <a:lnTo>
                        <a:pt x="184" y="253"/>
                      </a:lnTo>
                      <a:lnTo>
                        <a:pt x="169" y="252"/>
                      </a:lnTo>
                      <a:lnTo>
                        <a:pt x="167" y="251"/>
                      </a:lnTo>
                      <a:lnTo>
                        <a:pt x="163" y="250"/>
                      </a:lnTo>
                      <a:lnTo>
                        <a:pt x="157" y="250"/>
                      </a:lnTo>
                      <a:lnTo>
                        <a:pt x="145" y="245"/>
                      </a:lnTo>
                      <a:lnTo>
                        <a:pt x="133" y="241"/>
                      </a:lnTo>
                      <a:lnTo>
                        <a:pt x="129" y="240"/>
                      </a:lnTo>
                      <a:lnTo>
                        <a:pt x="127" y="239"/>
                      </a:lnTo>
                      <a:lnTo>
                        <a:pt x="121" y="236"/>
                      </a:lnTo>
                      <a:lnTo>
                        <a:pt x="115" y="233"/>
                      </a:lnTo>
                      <a:lnTo>
                        <a:pt x="112" y="232"/>
                      </a:lnTo>
                      <a:lnTo>
                        <a:pt x="109" y="230"/>
                      </a:lnTo>
                      <a:lnTo>
                        <a:pt x="98" y="224"/>
                      </a:lnTo>
                      <a:lnTo>
                        <a:pt x="88" y="216"/>
                      </a:lnTo>
                      <a:lnTo>
                        <a:pt x="77" y="210"/>
                      </a:lnTo>
                      <a:lnTo>
                        <a:pt x="63" y="199"/>
                      </a:lnTo>
                      <a:lnTo>
                        <a:pt x="49" y="190"/>
                      </a:lnTo>
                      <a:lnTo>
                        <a:pt x="45" y="187"/>
                      </a:lnTo>
                      <a:lnTo>
                        <a:pt x="43" y="186"/>
                      </a:lnTo>
                      <a:lnTo>
                        <a:pt x="42" y="184"/>
                      </a:lnTo>
                      <a:lnTo>
                        <a:pt x="35" y="179"/>
                      </a:lnTo>
                      <a:lnTo>
                        <a:pt x="28" y="172"/>
                      </a:lnTo>
                      <a:lnTo>
                        <a:pt x="22" y="165"/>
                      </a:lnTo>
                      <a:lnTo>
                        <a:pt x="17" y="157"/>
                      </a:lnTo>
                      <a:lnTo>
                        <a:pt x="13" y="149"/>
                      </a:lnTo>
                      <a:lnTo>
                        <a:pt x="11" y="145"/>
                      </a:lnTo>
                      <a:lnTo>
                        <a:pt x="8" y="140"/>
                      </a:lnTo>
                      <a:lnTo>
                        <a:pt x="7" y="136"/>
                      </a:lnTo>
                      <a:lnTo>
                        <a:pt x="7" y="134"/>
                      </a:lnTo>
                      <a:lnTo>
                        <a:pt x="6" y="132"/>
                      </a:lnTo>
                      <a:lnTo>
                        <a:pt x="2" y="120"/>
                      </a:lnTo>
                      <a:lnTo>
                        <a:pt x="0" y="110"/>
                      </a:lnTo>
                      <a:lnTo>
                        <a:pt x="0" y="100"/>
                      </a:lnTo>
                      <a:lnTo>
                        <a:pt x="1" y="89"/>
                      </a:lnTo>
                      <a:lnTo>
                        <a:pt x="3" y="80"/>
                      </a:lnTo>
                      <a:lnTo>
                        <a:pt x="7" y="70"/>
                      </a:lnTo>
                      <a:lnTo>
                        <a:pt x="11" y="61"/>
                      </a:lnTo>
                      <a:lnTo>
                        <a:pt x="16" y="52"/>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70" name="Freeform 178"/>
                <p:cNvSpPr>
                  <a:spLocks/>
                </p:cNvSpPr>
                <p:nvPr/>
              </p:nvSpPr>
              <p:spPr bwMode="auto">
                <a:xfrm>
                  <a:off x="7398" y="9063"/>
                  <a:ext cx="369" cy="512"/>
                </a:xfrm>
                <a:custGeom>
                  <a:avLst/>
                  <a:gdLst/>
                  <a:ahLst/>
                  <a:cxnLst>
                    <a:cxn ang="0">
                      <a:pos x="188" y="19"/>
                    </a:cxn>
                    <a:cxn ang="0">
                      <a:pos x="161" y="38"/>
                    </a:cxn>
                    <a:cxn ang="0">
                      <a:pos x="95" y="104"/>
                    </a:cxn>
                    <a:cxn ang="0">
                      <a:pos x="63" y="150"/>
                    </a:cxn>
                    <a:cxn ang="0">
                      <a:pos x="43" y="189"/>
                    </a:cxn>
                    <a:cxn ang="0">
                      <a:pos x="39" y="203"/>
                    </a:cxn>
                    <a:cxn ang="0">
                      <a:pos x="16" y="271"/>
                    </a:cxn>
                    <a:cxn ang="0">
                      <a:pos x="13" y="282"/>
                    </a:cxn>
                    <a:cxn ang="0">
                      <a:pos x="2" y="337"/>
                    </a:cxn>
                    <a:cxn ang="0">
                      <a:pos x="0" y="398"/>
                    </a:cxn>
                    <a:cxn ang="0">
                      <a:pos x="3" y="418"/>
                    </a:cxn>
                    <a:cxn ang="0">
                      <a:pos x="16" y="456"/>
                    </a:cxn>
                    <a:cxn ang="0">
                      <a:pos x="31" y="477"/>
                    </a:cxn>
                    <a:cxn ang="0">
                      <a:pos x="51" y="497"/>
                    </a:cxn>
                    <a:cxn ang="0">
                      <a:pos x="82" y="509"/>
                    </a:cxn>
                    <a:cxn ang="0">
                      <a:pos x="117" y="512"/>
                    </a:cxn>
                    <a:cxn ang="0">
                      <a:pos x="145" y="507"/>
                    </a:cxn>
                    <a:cxn ang="0">
                      <a:pos x="154" y="504"/>
                    </a:cxn>
                    <a:cxn ang="0">
                      <a:pos x="167" y="498"/>
                    </a:cxn>
                    <a:cxn ang="0">
                      <a:pos x="178" y="491"/>
                    </a:cxn>
                    <a:cxn ang="0">
                      <a:pos x="183" y="488"/>
                    </a:cxn>
                    <a:cxn ang="0">
                      <a:pos x="197" y="475"/>
                    </a:cxn>
                    <a:cxn ang="0">
                      <a:pos x="206" y="464"/>
                    </a:cxn>
                    <a:cxn ang="0">
                      <a:pos x="209" y="461"/>
                    </a:cxn>
                    <a:cxn ang="0">
                      <a:pos x="211" y="456"/>
                    </a:cxn>
                    <a:cxn ang="0">
                      <a:pos x="218" y="445"/>
                    </a:cxn>
                    <a:cxn ang="0">
                      <a:pos x="227" y="423"/>
                    </a:cxn>
                    <a:cxn ang="0">
                      <a:pos x="231" y="406"/>
                    </a:cxn>
                    <a:cxn ang="0">
                      <a:pos x="230" y="379"/>
                    </a:cxn>
                    <a:cxn ang="0">
                      <a:pos x="227" y="359"/>
                    </a:cxn>
                    <a:cxn ang="0">
                      <a:pos x="220" y="342"/>
                    </a:cxn>
                    <a:cxn ang="0">
                      <a:pos x="216" y="319"/>
                    </a:cxn>
                    <a:cxn ang="0">
                      <a:pos x="218" y="297"/>
                    </a:cxn>
                    <a:cxn ang="0">
                      <a:pos x="230" y="270"/>
                    </a:cxn>
                    <a:cxn ang="0">
                      <a:pos x="251" y="248"/>
                    </a:cxn>
                    <a:cxn ang="0">
                      <a:pos x="279" y="233"/>
                    </a:cxn>
                    <a:cxn ang="0">
                      <a:pos x="301" y="216"/>
                    </a:cxn>
                    <a:cxn ang="0">
                      <a:pos x="315" y="203"/>
                    </a:cxn>
                    <a:cxn ang="0">
                      <a:pos x="325" y="192"/>
                    </a:cxn>
                    <a:cxn ang="0">
                      <a:pos x="335" y="182"/>
                    </a:cxn>
                    <a:cxn ang="0">
                      <a:pos x="345" y="166"/>
                    </a:cxn>
                    <a:cxn ang="0">
                      <a:pos x="354" y="148"/>
                    </a:cxn>
                    <a:cxn ang="0">
                      <a:pos x="366" y="119"/>
                    </a:cxn>
                    <a:cxn ang="0">
                      <a:pos x="368" y="88"/>
                    </a:cxn>
                    <a:cxn ang="0">
                      <a:pos x="363" y="60"/>
                    </a:cxn>
                    <a:cxn ang="0">
                      <a:pos x="351" y="35"/>
                    </a:cxn>
                    <a:cxn ang="0">
                      <a:pos x="337" y="21"/>
                    </a:cxn>
                    <a:cxn ang="0">
                      <a:pos x="322" y="11"/>
                    </a:cxn>
                    <a:cxn ang="0">
                      <a:pos x="301" y="5"/>
                    </a:cxn>
                    <a:cxn ang="0">
                      <a:pos x="273" y="1"/>
                    </a:cxn>
                    <a:cxn ang="0">
                      <a:pos x="236" y="2"/>
                    </a:cxn>
                  </a:cxnLst>
                  <a:rect l="0" t="0" r="r" b="b"/>
                  <a:pathLst>
                    <a:path w="369" h="512">
                      <a:moveTo>
                        <a:pt x="208" y="11"/>
                      </a:moveTo>
                      <a:lnTo>
                        <a:pt x="195" y="16"/>
                      </a:lnTo>
                      <a:lnTo>
                        <a:pt x="188" y="19"/>
                      </a:lnTo>
                      <a:lnTo>
                        <a:pt x="183" y="22"/>
                      </a:lnTo>
                      <a:lnTo>
                        <a:pt x="171" y="30"/>
                      </a:lnTo>
                      <a:lnTo>
                        <a:pt x="161" y="38"/>
                      </a:lnTo>
                      <a:lnTo>
                        <a:pt x="133" y="64"/>
                      </a:lnTo>
                      <a:lnTo>
                        <a:pt x="108" y="91"/>
                      </a:lnTo>
                      <a:lnTo>
                        <a:pt x="95" y="104"/>
                      </a:lnTo>
                      <a:lnTo>
                        <a:pt x="85" y="119"/>
                      </a:lnTo>
                      <a:lnTo>
                        <a:pt x="74" y="134"/>
                      </a:lnTo>
                      <a:lnTo>
                        <a:pt x="63" y="150"/>
                      </a:lnTo>
                      <a:lnTo>
                        <a:pt x="54" y="168"/>
                      </a:lnTo>
                      <a:lnTo>
                        <a:pt x="46" y="184"/>
                      </a:lnTo>
                      <a:lnTo>
                        <a:pt x="43" y="189"/>
                      </a:lnTo>
                      <a:lnTo>
                        <a:pt x="39" y="194"/>
                      </a:lnTo>
                      <a:lnTo>
                        <a:pt x="39" y="200"/>
                      </a:lnTo>
                      <a:lnTo>
                        <a:pt x="39" y="203"/>
                      </a:lnTo>
                      <a:lnTo>
                        <a:pt x="36" y="209"/>
                      </a:lnTo>
                      <a:lnTo>
                        <a:pt x="25" y="239"/>
                      </a:lnTo>
                      <a:lnTo>
                        <a:pt x="16" y="271"/>
                      </a:lnTo>
                      <a:lnTo>
                        <a:pt x="15" y="274"/>
                      </a:lnTo>
                      <a:lnTo>
                        <a:pt x="15" y="279"/>
                      </a:lnTo>
                      <a:lnTo>
                        <a:pt x="13" y="282"/>
                      </a:lnTo>
                      <a:lnTo>
                        <a:pt x="11" y="287"/>
                      </a:lnTo>
                      <a:lnTo>
                        <a:pt x="6" y="312"/>
                      </a:lnTo>
                      <a:lnTo>
                        <a:pt x="2" y="337"/>
                      </a:lnTo>
                      <a:lnTo>
                        <a:pt x="0" y="364"/>
                      </a:lnTo>
                      <a:lnTo>
                        <a:pt x="0" y="391"/>
                      </a:lnTo>
                      <a:lnTo>
                        <a:pt x="0" y="398"/>
                      </a:lnTo>
                      <a:lnTo>
                        <a:pt x="1" y="404"/>
                      </a:lnTo>
                      <a:lnTo>
                        <a:pt x="1" y="411"/>
                      </a:lnTo>
                      <a:lnTo>
                        <a:pt x="3" y="418"/>
                      </a:lnTo>
                      <a:lnTo>
                        <a:pt x="6" y="431"/>
                      </a:lnTo>
                      <a:lnTo>
                        <a:pt x="10" y="443"/>
                      </a:lnTo>
                      <a:lnTo>
                        <a:pt x="16" y="456"/>
                      </a:lnTo>
                      <a:lnTo>
                        <a:pt x="19" y="461"/>
                      </a:lnTo>
                      <a:lnTo>
                        <a:pt x="23" y="467"/>
                      </a:lnTo>
                      <a:lnTo>
                        <a:pt x="31" y="477"/>
                      </a:lnTo>
                      <a:lnTo>
                        <a:pt x="40" y="489"/>
                      </a:lnTo>
                      <a:lnTo>
                        <a:pt x="46" y="492"/>
                      </a:lnTo>
                      <a:lnTo>
                        <a:pt x="51" y="497"/>
                      </a:lnTo>
                      <a:lnTo>
                        <a:pt x="61" y="501"/>
                      </a:lnTo>
                      <a:lnTo>
                        <a:pt x="72" y="505"/>
                      </a:lnTo>
                      <a:lnTo>
                        <a:pt x="82" y="509"/>
                      </a:lnTo>
                      <a:lnTo>
                        <a:pt x="94" y="511"/>
                      </a:lnTo>
                      <a:lnTo>
                        <a:pt x="105" y="512"/>
                      </a:lnTo>
                      <a:lnTo>
                        <a:pt x="117" y="512"/>
                      </a:lnTo>
                      <a:lnTo>
                        <a:pt x="128" y="511"/>
                      </a:lnTo>
                      <a:lnTo>
                        <a:pt x="140" y="509"/>
                      </a:lnTo>
                      <a:lnTo>
                        <a:pt x="145" y="507"/>
                      </a:lnTo>
                      <a:lnTo>
                        <a:pt x="149" y="505"/>
                      </a:lnTo>
                      <a:lnTo>
                        <a:pt x="152" y="505"/>
                      </a:lnTo>
                      <a:lnTo>
                        <a:pt x="154" y="504"/>
                      </a:lnTo>
                      <a:lnTo>
                        <a:pt x="157" y="503"/>
                      </a:lnTo>
                      <a:lnTo>
                        <a:pt x="162" y="500"/>
                      </a:lnTo>
                      <a:lnTo>
                        <a:pt x="167" y="498"/>
                      </a:lnTo>
                      <a:lnTo>
                        <a:pt x="173" y="495"/>
                      </a:lnTo>
                      <a:lnTo>
                        <a:pt x="178" y="491"/>
                      </a:lnTo>
                      <a:lnTo>
                        <a:pt x="178" y="491"/>
                      </a:lnTo>
                      <a:lnTo>
                        <a:pt x="179" y="490"/>
                      </a:lnTo>
                      <a:lnTo>
                        <a:pt x="180" y="490"/>
                      </a:lnTo>
                      <a:lnTo>
                        <a:pt x="183" y="488"/>
                      </a:lnTo>
                      <a:lnTo>
                        <a:pt x="188" y="484"/>
                      </a:lnTo>
                      <a:lnTo>
                        <a:pt x="193" y="479"/>
                      </a:lnTo>
                      <a:lnTo>
                        <a:pt x="197" y="475"/>
                      </a:lnTo>
                      <a:lnTo>
                        <a:pt x="202" y="470"/>
                      </a:lnTo>
                      <a:lnTo>
                        <a:pt x="205" y="466"/>
                      </a:lnTo>
                      <a:lnTo>
                        <a:pt x="206" y="464"/>
                      </a:lnTo>
                      <a:lnTo>
                        <a:pt x="206" y="463"/>
                      </a:lnTo>
                      <a:lnTo>
                        <a:pt x="207" y="463"/>
                      </a:lnTo>
                      <a:lnTo>
                        <a:pt x="209" y="461"/>
                      </a:lnTo>
                      <a:lnTo>
                        <a:pt x="210" y="458"/>
                      </a:lnTo>
                      <a:lnTo>
                        <a:pt x="211" y="457"/>
                      </a:lnTo>
                      <a:lnTo>
                        <a:pt x="211" y="456"/>
                      </a:lnTo>
                      <a:lnTo>
                        <a:pt x="212" y="456"/>
                      </a:lnTo>
                      <a:lnTo>
                        <a:pt x="216" y="451"/>
                      </a:lnTo>
                      <a:lnTo>
                        <a:pt x="218" y="445"/>
                      </a:lnTo>
                      <a:lnTo>
                        <a:pt x="221" y="441"/>
                      </a:lnTo>
                      <a:lnTo>
                        <a:pt x="225" y="429"/>
                      </a:lnTo>
                      <a:lnTo>
                        <a:pt x="227" y="423"/>
                      </a:lnTo>
                      <a:lnTo>
                        <a:pt x="229" y="418"/>
                      </a:lnTo>
                      <a:lnTo>
                        <a:pt x="230" y="411"/>
                      </a:lnTo>
                      <a:lnTo>
                        <a:pt x="231" y="406"/>
                      </a:lnTo>
                      <a:lnTo>
                        <a:pt x="231" y="399"/>
                      </a:lnTo>
                      <a:lnTo>
                        <a:pt x="231" y="392"/>
                      </a:lnTo>
                      <a:lnTo>
                        <a:pt x="230" y="379"/>
                      </a:lnTo>
                      <a:lnTo>
                        <a:pt x="230" y="372"/>
                      </a:lnTo>
                      <a:lnTo>
                        <a:pt x="229" y="365"/>
                      </a:lnTo>
                      <a:lnTo>
                        <a:pt x="227" y="359"/>
                      </a:lnTo>
                      <a:lnTo>
                        <a:pt x="224" y="353"/>
                      </a:lnTo>
                      <a:lnTo>
                        <a:pt x="222" y="348"/>
                      </a:lnTo>
                      <a:lnTo>
                        <a:pt x="220" y="342"/>
                      </a:lnTo>
                      <a:lnTo>
                        <a:pt x="218" y="330"/>
                      </a:lnTo>
                      <a:lnTo>
                        <a:pt x="217" y="325"/>
                      </a:lnTo>
                      <a:lnTo>
                        <a:pt x="216" y="319"/>
                      </a:lnTo>
                      <a:lnTo>
                        <a:pt x="216" y="313"/>
                      </a:lnTo>
                      <a:lnTo>
                        <a:pt x="217" y="308"/>
                      </a:lnTo>
                      <a:lnTo>
                        <a:pt x="218" y="297"/>
                      </a:lnTo>
                      <a:lnTo>
                        <a:pt x="221" y="287"/>
                      </a:lnTo>
                      <a:lnTo>
                        <a:pt x="224" y="278"/>
                      </a:lnTo>
                      <a:lnTo>
                        <a:pt x="230" y="270"/>
                      </a:lnTo>
                      <a:lnTo>
                        <a:pt x="236" y="262"/>
                      </a:lnTo>
                      <a:lnTo>
                        <a:pt x="243" y="255"/>
                      </a:lnTo>
                      <a:lnTo>
                        <a:pt x="251" y="248"/>
                      </a:lnTo>
                      <a:lnTo>
                        <a:pt x="262" y="243"/>
                      </a:lnTo>
                      <a:lnTo>
                        <a:pt x="270" y="238"/>
                      </a:lnTo>
                      <a:lnTo>
                        <a:pt x="279" y="233"/>
                      </a:lnTo>
                      <a:lnTo>
                        <a:pt x="287" y="227"/>
                      </a:lnTo>
                      <a:lnTo>
                        <a:pt x="294" y="222"/>
                      </a:lnTo>
                      <a:lnTo>
                        <a:pt x="301" y="216"/>
                      </a:lnTo>
                      <a:lnTo>
                        <a:pt x="309" y="210"/>
                      </a:lnTo>
                      <a:lnTo>
                        <a:pt x="312" y="206"/>
                      </a:lnTo>
                      <a:lnTo>
                        <a:pt x="315" y="203"/>
                      </a:lnTo>
                      <a:lnTo>
                        <a:pt x="319" y="199"/>
                      </a:lnTo>
                      <a:lnTo>
                        <a:pt x="322" y="196"/>
                      </a:lnTo>
                      <a:lnTo>
                        <a:pt x="325" y="192"/>
                      </a:lnTo>
                      <a:lnTo>
                        <a:pt x="329" y="189"/>
                      </a:lnTo>
                      <a:lnTo>
                        <a:pt x="331" y="185"/>
                      </a:lnTo>
                      <a:lnTo>
                        <a:pt x="335" y="182"/>
                      </a:lnTo>
                      <a:lnTo>
                        <a:pt x="337" y="177"/>
                      </a:lnTo>
                      <a:lnTo>
                        <a:pt x="340" y="174"/>
                      </a:lnTo>
                      <a:lnTo>
                        <a:pt x="345" y="166"/>
                      </a:lnTo>
                      <a:lnTo>
                        <a:pt x="347" y="161"/>
                      </a:lnTo>
                      <a:lnTo>
                        <a:pt x="350" y="157"/>
                      </a:lnTo>
                      <a:lnTo>
                        <a:pt x="354" y="148"/>
                      </a:lnTo>
                      <a:lnTo>
                        <a:pt x="358" y="140"/>
                      </a:lnTo>
                      <a:lnTo>
                        <a:pt x="363" y="131"/>
                      </a:lnTo>
                      <a:lnTo>
                        <a:pt x="366" y="119"/>
                      </a:lnTo>
                      <a:lnTo>
                        <a:pt x="368" y="107"/>
                      </a:lnTo>
                      <a:lnTo>
                        <a:pt x="369" y="97"/>
                      </a:lnTo>
                      <a:lnTo>
                        <a:pt x="368" y="88"/>
                      </a:lnTo>
                      <a:lnTo>
                        <a:pt x="367" y="78"/>
                      </a:lnTo>
                      <a:lnTo>
                        <a:pt x="365" y="70"/>
                      </a:lnTo>
                      <a:lnTo>
                        <a:pt x="363" y="60"/>
                      </a:lnTo>
                      <a:lnTo>
                        <a:pt x="359" y="51"/>
                      </a:lnTo>
                      <a:lnTo>
                        <a:pt x="355" y="43"/>
                      </a:lnTo>
                      <a:lnTo>
                        <a:pt x="351" y="35"/>
                      </a:lnTo>
                      <a:lnTo>
                        <a:pt x="346" y="29"/>
                      </a:lnTo>
                      <a:lnTo>
                        <a:pt x="342" y="25"/>
                      </a:lnTo>
                      <a:lnTo>
                        <a:pt x="337" y="21"/>
                      </a:lnTo>
                      <a:lnTo>
                        <a:pt x="333" y="17"/>
                      </a:lnTo>
                      <a:lnTo>
                        <a:pt x="328" y="14"/>
                      </a:lnTo>
                      <a:lnTo>
                        <a:pt x="322" y="11"/>
                      </a:lnTo>
                      <a:lnTo>
                        <a:pt x="316" y="9"/>
                      </a:lnTo>
                      <a:lnTo>
                        <a:pt x="310" y="7"/>
                      </a:lnTo>
                      <a:lnTo>
                        <a:pt x="301" y="5"/>
                      </a:lnTo>
                      <a:lnTo>
                        <a:pt x="292" y="3"/>
                      </a:lnTo>
                      <a:lnTo>
                        <a:pt x="282" y="2"/>
                      </a:lnTo>
                      <a:lnTo>
                        <a:pt x="273" y="1"/>
                      </a:lnTo>
                      <a:lnTo>
                        <a:pt x="254" y="0"/>
                      </a:lnTo>
                      <a:lnTo>
                        <a:pt x="244" y="1"/>
                      </a:lnTo>
                      <a:lnTo>
                        <a:pt x="236" y="2"/>
                      </a:lnTo>
                      <a:lnTo>
                        <a:pt x="222" y="6"/>
                      </a:lnTo>
                      <a:lnTo>
                        <a:pt x="208" y="1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71" name="Freeform 179"/>
                <p:cNvSpPr>
                  <a:spLocks/>
                </p:cNvSpPr>
                <p:nvPr/>
              </p:nvSpPr>
              <p:spPr bwMode="auto">
                <a:xfrm>
                  <a:off x="7227" y="9091"/>
                  <a:ext cx="347" cy="474"/>
                </a:xfrm>
                <a:custGeom>
                  <a:avLst/>
                  <a:gdLst/>
                  <a:ahLst/>
                  <a:cxnLst>
                    <a:cxn ang="0">
                      <a:pos x="333" y="0"/>
                    </a:cxn>
                    <a:cxn ang="0">
                      <a:pos x="288" y="14"/>
                    </a:cxn>
                    <a:cxn ang="0">
                      <a:pos x="251" y="34"/>
                    </a:cxn>
                    <a:cxn ang="0">
                      <a:pos x="212" y="62"/>
                    </a:cxn>
                    <a:cxn ang="0">
                      <a:pos x="166" y="103"/>
                    </a:cxn>
                    <a:cxn ang="0">
                      <a:pos x="100" y="166"/>
                    </a:cxn>
                    <a:cxn ang="0">
                      <a:pos x="54" y="215"/>
                    </a:cxn>
                    <a:cxn ang="0">
                      <a:pos x="17" y="258"/>
                    </a:cxn>
                    <a:cxn ang="0">
                      <a:pos x="4" y="275"/>
                    </a:cxn>
                    <a:cxn ang="0">
                      <a:pos x="0" y="293"/>
                    </a:cxn>
                    <a:cxn ang="0">
                      <a:pos x="11" y="313"/>
                    </a:cxn>
                    <a:cxn ang="0">
                      <a:pos x="27" y="325"/>
                    </a:cxn>
                    <a:cxn ang="0">
                      <a:pos x="74" y="341"/>
                    </a:cxn>
                    <a:cxn ang="0">
                      <a:pos x="133" y="350"/>
                    </a:cxn>
                    <a:cxn ang="0">
                      <a:pos x="168" y="357"/>
                    </a:cxn>
                    <a:cxn ang="0">
                      <a:pos x="176" y="368"/>
                    </a:cxn>
                    <a:cxn ang="0">
                      <a:pos x="174" y="384"/>
                    </a:cxn>
                    <a:cxn ang="0">
                      <a:pos x="171" y="390"/>
                    </a:cxn>
                    <a:cxn ang="0">
                      <a:pos x="150" y="419"/>
                    </a:cxn>
                    <a:cxn ang="0">
                      <a:pos x="141" y="434"/>
                    </a:cxn>
                    <a:cxn ang="0">
                      <a:pos x="140" y="439"/>
                    </a:cxn>
                    <a:cxn ang="0">
                      <a:pos x="145" y="451"/>
                    </a:cxn>
                    <a:cxn ang="0">
                      <a:pos x="158" y="452"/>
                    </a:cxn>
                    <a:cxn ang="0">
                      <a:pos x="171" y="441"/>
                    </a:cxn>
                    <a:cxn ang="0">
                      <a:pos x="182" y="425"/>
                    </a:cxn>
                    <a:cxn ang="0">
                      <a:pos x="192" y="425"/>
                    </a:cxn>
                    <a:cxn ang="0">
                      <a:pos x="192" y="451"/>
                    </a:cxn>
                    <a:cxn ang="0">
                      <a:pos x="195" y="473"/>
                    </a:cxn>
                    <a:cxn ang="0">
                      <a:pos x="212" y="474"/>
                    </a:cxn>
                    <a:cxn ang="0">
                      <a:pos x="230" y="460"/>
                    </a:cxn>
                    <a:cxn ang="0">
                      <a:pos x="228" y="442"/>
                    </a:cxn>
                    <a:cxn ang="0">
                      <a:pos x="214" y="423"/>
                    </a:cxn>
                    <a:cxn ang="0">
                      <a:pos x="215" y="408"/>
                    </a:cxn>
                    <a:cxn ang="0">
                      <a:pos x="232" y="405"/>
                    </a:cxn>
                    <a:cxn ang="0">
                      <a:pos x="257" y="415"/>
                    </a:cxn>
                    <a:cxn ang="0">
                      <a:pos x="279" y="411"/>
                    </a:cxn>
                    <a:cxn ang="0">
                      <a:pos x="282" y="395"/>
                    </a:cxn>
                    <a:cxn ang="0">
                      <a:pos x="271" y="381"/>
                    </a:cxn>
                    <a:cxn ang="0">
                      <a:pos x="234" y="375"/>
                    </a:cxn>
                    <a:cxn ang="0">
                      <a:pos x="217" y="364"/>
                    </a:cxn>
                    <a:cxn ang="0">
                      <a:pos x="203" y="347"/>
                    </a:cxn>
                    <a:cxn ang="0">
                      <a:pos x="196" y="336"/>
                    </a:cxn>
                    <a:cxn ang="0">
                      <a:pos x="172" y="328"/>
                    </a:cxn>
                    <a:cxn ang="0">
                      <a:pos x="140" y="323"/>
                    </a:cxn>
                    <a:cxn ang="0">
                      <a:pos x="106" y="314"/>
                    </a:cxn>
                    <a:cxn ang="0">
                      <a:pos x="82" y="302"/>
                    </a:cxn>
                    <a:cxn ang="0">
                      <a:pos x="69" y="287"/>
                    </a:cxn>
                    <a:cxn ang="0">
                      <a:pos x="68" y="268"/>
                    </a:cxn>
                    <a:cxn ang="0">
                      <a:pos x="91" y="235"/>
                    </a:cxn>
                    <a:cxn ang="0">
                      <a:pos x="158" y="185"/>
                    </a:cxn>
                    <a:cxn ang="0">
                      <a:pos x="227" y="131"/>
                    </a:cxn>
                    <a:cxn ang="0">
                      <a:pos x="295" y="96"/>
                    </a:cxn>
                    <a:cxn ang="0">
                      <a:pos x="333" y="58"/>
                    </a:cxn>
                    <a:cxn ang="0">
                      <a:pos x="347" y="29"/>
                    </a:cxn>
                    <a:cxn ang="0">
                      <a:pos x="346" y="11"/>
                    </a:cxn>
                    <a:cxn ang="0">
                      <a:pos x="333" y="0"/>
                    </a:cxn>
                  </a:cxnLst>
                  <a:rect l="0" t="0" r="r" b="b"/>
                  <a:pathLst>
                    <a:path w="347" h="474">
                      <a:moveTo>
                        <a:pt x="333" y="0"/>
                      </a:moveTo>
                      <a:lnTo>
                        <a:pt x="288" y="14"/>
                      </a:lnTo>
                      <a:lnTo>
                        <a:pt x="251" y="34"/>
                      </a:lnTo>
                      <a:lnTo>
                        <a:pt x="212" y="62"/>
                      </a:lnTo>
                      <a:lnTo>
                        <a:pt x="166" y="103"/>
                      </a:lnTo>
                      <a:lnTo>
                        <a:pt x="100" y="166"/>
                      </a:lnTo>
                      <a:lnTo>
                        <a:pt x="54" y="215"/>
                      </a:lnTo>
                      <a:lnTo>
                        <a:pt x="17" y="258"/>
                      </a:lnTo>
                      <a:lnTo>
                        <a:pt x="4" y="275"/>
                      </a:lnTo>
                      <a:lnTo>
                        <a:pt x="0" y="293"/>
                      </a:lnTo>
                      <a:lnTo>
                        <a:pt x="11" y="313"/>
                      </a:lnTo>
                      <a:lnTo>
                        <a:pt x="27" y="325"/>
                      </a:lnTo>
                      <a:lnTo>
                        <a:pt x="74" y="341"/>
                      </a:lnTo>
                      <a:lnTo>
                        <a:pt x="133" y="350"/>
                      </a:lnTo>
                      <a:lnTo>
                        <a:pt x="168" y="357"/>
                      </a:lnTo>
                      <a:lnTo>
                        <a:pt x="176" y="368"/>
                      </a:lnTo>
                      <a:lnTo>
                        <a:pt x="174" y="384"/>
                      </a:lnTo>
                      <a:lnTo>
                        <a:pt x="171" y="390"/>
                      </a:lnTo>
                      <a:lnTo>
                        <a:pt x="150" y="419"/>
                      </a:lnTo>
                      <a:lnTo>
                        <a:pt x="141" y="434"/>
                      </a:lnTo>
                      <a:lnTo>
                        <a:pt x="140" y="439"/>
                      </a:lnTo>
                      <a:lnTo>
                        <a:pt x="145" y="451"/>
                      </a:lnTo>
                      <a:lnTo>
                        <a:pt x="158" y="452"/>
                      </a:lnTo>
                      <a:lnTo>
                        <a:pt x="171" y="441"/>
                      </a:lnTo>
                      <a:lnTo>
                        <a:pt x="182" y="425"/>
                      </a:lnTo>
                      <a:lnTo>
                        <a:pt x="192" y="425"/>
                      </a:lnTo>
                      <a:lnTo>
                        <a:pt x="192" y="451"/>
                      </a:lnTo>
                      <a:lnTo>
                        <a:pt x="195" y="473"/>
                      </a:lnTo>
                      <a:lnTo>
                        <a:pt x="212" y="474"/>
                      </a:lnTo>
                      <a:lnTo>
                        <a:pt x="230" y="460"/>
                      </a:lnTo>
                      <a:lnTo>
                        <a:pt x="228" y="442"/>
                      </a:lnTo>
                      <a:lnTo>
                        <a:pt x="214" y="423"/>
                      </a:lnTo>
                      <a:lnTo>
                        <a:pt x="215" y="408"/>
                      </a:lnTo>
                      <a:lnTo>
                        <a:pt x="232" y="405"/>
                      </a:lnTo>
                      <a:lnTo>
                        <a:pt x="257" y="415"/>
                      </a:lnTo>
                      <a:lnTo>
                        <a:pt x="279" y="411"/>
                      </a:lnTo>
                      <a:lnTo>
                        <a:pt x="282" y="395"/>
                      </a:lnTo>
                      <a:lnTo>
                        <a:pt x="271" y="381"/>
                      </a:lnTo>
                      <a:lnTo>
                        <a:pt x="234" y="375"/>
                      </a:lnTo>
                      <a:lnTo>
                        <a:pt x="217" y="364"/>
                      </a:lnTo>
                      <a:lnTo>
                        <a:pt x="203" y="347"/>
                      </a:lnTo>
                      <a:lnTo>
                        <a:pt x="196" y="336"/>
                      </a:lnTo>
                      <a:lnTo>
                        <a:pt x="172" y="328"/>
                      </a:lnTo>
                      <a:lnTo>
                        <a:pt x="140" y="323"/>
                      </a:lnTo>
                      <a:lnTo>
                        <a:pt x="106" y="314"/>
                      </a:lnTo>
                      <a:lnTo>
                        <a:pt x="82" y="302"/>
                      </a:lnTo>
                      <a:lnTo>
                        <a:pt x="69" y="287"/>
                      </a:lnTo>
                      <a:lnTo>
                        <a:pt x="68" y="268"/>
                      </a:lnTo>
                      <a:lnTo>
                        <a:pt x="91" y="235"/>
                      </a:lnTo>
                      <a:lnTo>
                        <a:pt x="158" y="185"/>
                      </a:lnTo>
                      <a:lnTo>
                        <a:pt x="227" y="131"/>
                      </a:lnTo>
                      <a:lnTo>
                        <a:pt x="295" y="96"/>
                      </a:lnTo>
                      <a:lnTo>
                        <a:pt x="333" y="58"/>
                      </a:lnTo>
                      <a:lnTo>
                        <a:pt x="347" y="29"/>
                      </a:lnTo>
                      <a:lnTo>
                        <a:pt x="346" y="11"/>
                      </a:lnTo>
                      <a:lnTo>
                        <a:pt x="333" y="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72" name="Freeform 180"/>
                <p:cNvSpPr>
                  <a:spLocks/>
                </p:cNvSpPr>
                <p:nvPr/>
              </p:nvSpPr>
              <p:spPr bwMode="auto">
                <a:xfrm>
                  <a:off x="7512" y="9491"/>
                  <a:ext cx="345" cy="686"/>
                </a:xfrm>
                <a:custGeom>
                  <a:avLst/>
                  <a:gdLst/>
                  <a:ahLst/>
                  <a:cxnLst>
                    <a:cxn ang="0">
                      <a:pos x="57" y="2"/>
                    </a:cxn>
                    <a:cxn ang="0">
                      <a:pos x="89" y="0"/>
                    </a:cxn>
                    <a:cxn ang="0">
                      <a:pos x="113" y="15"/>
                    </a:cxn>
                    <a:cxn ang="0">
                      <a:pos x="169" y="64"/>
                    </a:cxn>
                    <a:cxn ang="0">
                      <a:pos x="227" y="121"/>
                    </a:cxn>
                    <a:cxn ang="0">
                      <a:pos x="278" y="176"/>
                    </a:cxn>
                    <a:cxn ang="0">
                      <a:pos x="315" y="225"/>
                    </a:cxn>
                    <a:cxn ang="0">
                      <a:pos x="337" y="263"/>
                    </a:cxn>
                    <a:cxn ang="0">
                      <a:pos x="345" y="293"/>
                    </a:cxn>
                    <a:cxn ang="0">
                      <a:pos x="341" y="321"/>
                    </a:cxn>
                    <a:cxn ang="0">
                      <a:pos x="329" y="349"/>
                    </a:cxn>
                    <a:cxn ang="0">
                      <a:pos x="302" y="382"/>
                    </a:cxn>
                    <a:cxn ang="0">
                      <a:pos x="262" y="416"/>
                    </a:cxn>
                    <a:cxn ang="0">
                      <a:pos x="201" y="467"/>
                    </a:cxn>
                    <a:cxn ang="0">
                      <a:pos x="154" y="496"/>
                    </a:cxn>
                    <a:cxn ang="0">
                      <a:pos x="127" y="521"/>
                    </a:cxn>
                    <a:cxn ang="0">
                      <a:pos x="115" y="544"/>
                    </a:cxn>
                    <a:cxn ang="0">
                      <a:pos x="117" y="559"/>
                    </a:cxn>
                    <a:cxn ang="0">
                      <a:pos x="133" y="575"/>
                    </a:cxn>
                    <a:cxn ang="0">
                      <a:pos x="171" y="600"/>
                    </a:cxn>
                    <a:cxn ang="0">
                      <a:pos x="203" y="619"/>
                    </a:cxn>
                    <a:cxn ang="0">
                      <a:pos x="241" y="631"/>
                    </a:cxn>
                    <a:cxn ang="0">
                      <a:pos x="264" y="638"/>
                    </a:cxn>
                    <a:cxn ang="0">
                      <a:pos x="269" y="654"/>
                    </a:cxn>
                    <a:cxn ang="0">
                      <a:pos x="262" y="664"/>
                    </a:cxn>
                    <a:cxn ang="0">
                      <a:pos x="229" y="678"/>
                    </a:cxn>
                    <a:cxn ang="0">
                      <a:pos x="224" y="680"/>
                    </a:cxn>
                    <a:cxn ang="0">
                      <a:pos x="180" y="686"/>
                    </a:cxn>
                    <a:cxn ang="0">
                      <a:pos x="157" y="686"/>
                    </a:cxn>
                    <a:cxn ang="0">
                      <a:pos x="134" y="668"/>
                    </a:cxn>
                    <a:cxn ang="0">
                      <a:pos x="112" y="635"/>
                    </a:cxn>
                    <a:cxn ang="0">
                      <a:pos x="89" y="614"/>
                    </a:cxn>
                    <a:cxn ang="0">
                      <a:pos x="56" y="596"/>
                    </a:cxn>
                    <a:cxn ang="0">
                      <a:pos x="33" y="575"/>
                    </a:cxn>
                    <a:cxn ang="0">
                      <a:pos x="31" y="547"/>
                    </a:cxn>
                    <a:cxn ang="0">
                      <a:pos x="36" y="526"/>
                    </a:cxn>
                    <a:cxn ang="0">
                      <a:pos x="57" y="505"/>
                    </a:cxn>
                    <a:cxn ang="0">
                      <a:pos x="91" y="486"/>
                    </a:cxn>
                    <a:cxn ang="0">
                      <a:pos x="119" y="463"/>
                    </a:cxn>
                    <a:cxn ang="0">
                      <a:pos x="145" y="424"/>
                    </a:cxn>
                    <a:cxn ang="0">
                      <a:pos x="169" y="381"/>
                    </a:cxn>
                    <a:cxn ang="0">
                      <a:pos x="201" y="339"/>
                    </a:cxn>
                    <a:cxn ang="0">
                      <a:pos x="234" y="314"/>
                    </a:cxn>
                    <a:cxn ang="0">
                      <a:pos x="252" y="302"/>
                    </a:cxn>
                    <a:cxn ang="0">
                      <a:pos x="255" y="291"/>
                    </a:cxn>
                    <a:cxn ang="0">
                      <a:pos x="238" y="279"/>
                    </a:cxn>
                    <a:cxn ang="0">
                      <a:pos x="185" y="237"/>
                    </a:cxn>
                    <a:cxn ang="0">
                      <a:pos x="115" y="193"/>
                    </a:cxn>
                    <a:cxn ang="0">
                      <a:pos x="63" y="153"/>
                    </a:cxn>
                    <a:cxn ang="0">
                      <a:pos x="19" y="102"/>
                    </a:cxn>
                    <a:cxn ang="0">
                      <a:pos x="0" y="53"/>
                    </a:cxn>
                    <a:cxn ang="0">
                      <a:pos x="7" y="27"/>
                    </a:cxn>
                    <a:cxn ang="0">
                      <a:pos x="33" y="9"/>
                    </a:cxn>
                    <a:cxn ang="0">
                      <a:pos x="57" y="2"/>
                    </a:cxn>
                  </a:cxnLst>
                  <a:rect l="0" t="0" r="r" b="b"/>
                  <a:pathLst>
                    <a:path w="345" h="686">
                      <a:moveTo>
                        <a:pt x="57" y="2"/>
                      </a:moveTo>
                      <a:lnTo>
                        <a:pt x="89" y="0"/>
                      </a:lnTo>
                      <a:lnTo>
                        <a:pt x="113" y="15"/>
                      </a:lnTo>
                      <a:lnTo>
                        <a:pt x="169" y="64"/>
                      </a:lnTo>
                      <a:lnTo>
                        <a:pt x="227" y="121"/>
                      </a:lnTo>
                      <a:lnTo>
                        <a:pt x="278" y="176"/>
                      </a:lnTo>
                      <a:lnTo>
                        <a:pt x="315" y="225"/>
                      </a:lnTo>
                      <a:lnTo>
                        <a:pt x="337" y="263"/>
                      </a:lnTo>
                      <a:lnTo>
                        <a:pt x="345" y="293"/>
                      </a:lnTo>
                      <a:lnTo>
                        <a:pt x="341" y="321"/>
                      </a:lnTo>
                      <a:lnTo>
                        <a:pt x="329" y="349"/>
                      </a:lnTo>
                      <a:lnTo>
                        <a:pt x="302" y="382"/>
                      </a:lnTo>
                      <a:lnTo>
                        <a:pt x="262" y="416"/>
                      </a:lnTo>
                      <a:lnTo>
                        <a:pt x="201" y="467"/>
                      </a:lnTo>
                      <a:lnTo>
                        <a:pt x="154" y="496"/>
                      </a:lnTo>
                      <a:lnTo>
                        <a:pt x="127" y="521"/>
                      </a:lnTo>
                      <a:lnTo>
                        <a:pt x="115" y="544"/>
                      </a:lnTo>
                      <a:lnTo>
                        <a:pt x="117" y="559"/>
                      </a:lnTo>
                      <a:lnTo>
                        <a:pt x="133" y="575"/>
                      </a:lnTo>
                      <a:lnTo>
                        <a:pt x="171" y="600"/>
                      </a:lnTo>
                      <a:lnTo>
                        <a:pt x="203" y="619"/>
                      </a:lnTo>
                      <a:lnTo>
                        <a:pt x="241" y="631"/>
                      </a:lnTo>
                      <a:lnTo>
                        <a:pt x="264" y="638"/>
                      </a:lnTo>
                      <a:lnTo>
                        <a:pt x="269" y="654"/>
                      </a:lnTo>
                      <a:lnTo>
                        <a:pt x="262" y="664"/>
                      </a:lnTo>
                      <a:lnTo>
                        <a:pt x="229" y="678"/>
                      </a:lnTo>
                      <a:lnTo>
                        <a:pt x="224" y="680"/>
                      </a:lnTo>
                      <a:lnTo>
                        <a:pt x="180" y="686"/>
                      </a:lnTo>
                      <a:lnTo>
                        <a:pt x="157" y="686"/>
                      </a:lnTo>
                      <a:lnTo>
                        <a:pt x="134" y="668"/>
                      </a:lnTo>
                      <a:lnTo>
                        <a:pt x="112" y="635"/>
                      </a:lnTo>
                      <a:lnTo>
                        <a:pt x="89" y="614"/>
                      </a:lnTo>
                      <a:lnTo>
                        <a:pt x="56" y="596"/>
                      </a:lnTo>
                      <a:lnTo>
                        <a:pt x="33" y="575"/>
                      </a:lnTo>
                      <a:lnTo>
                        <a:pt x="31" y="547"/>
                      </a:lnTo>
                      <a:lnTo>
                        <a:pt x="36" y="526"/>
                      </a:lnTo>
                      <a:lnTo>
                        <a:pt x="57" y="505"/>
                      </a:lnTo>
                      <a:lnTo>
                        <a:pt x="91" y="486"/>
                      </a:lnTo>
                      <a:lnTo>
                        <a:pt x="119" y="463"/>
                      </a:lnTo>
                      <a:lnTo>
                        <a:pt x="145" y="424"/>
                      </a:lnTo>
                      <a:lnTo>
                        <a:pt x="169" y="381"/>
                      </a:lnTo>
                      <a:lnTo>
                        <a:pt x="201" y="339"/>
                      </a:lnTo>
                      <a:lnTo>
                        <a:pt x="234" y="314"/>
                      </a:lnTo>
                      <a:lnTo>
                        <a:pt x="252" y="302"/>
                      </a:lnTo>
                      <a:lnTo>
                        <a:pt x="255" y="291"/>
                      </a:lnTo>
                      <a:lnTo>
                        <a:pt x="238" y="279"/>
                      </a:lnTo>
                      <a:lnTo>
                        <a:pt x="185" y="237"/>
                      </a:lnTo>
                      <a:lnTo>
                        <a:pt x="115" y="193"/>
                      </a:lnTo>
                      <a:lnTo>
                        <a:pt x="63" y="153"/>
                      </a:lnTo>
                      <a:lnTo>
                        <a:pt x="19" y="102"/>
                      </a:lnTo>
                      <a:lnTo>
                        <a:pt x="0" y="53"/>
                      </a:lnTo>
                      <a:lnTo>
                        <a:pt x="7" y="27"/>
                      </a:lnTo>
                      <a:lnTo>
                        <a:pt x="33" y="9"/>
                      </a:lnTo>
                      <a:lnTo>
                        <a:pt x="57" y="2"/>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73" name="Freeform 181"/>
                <p:cNvSpPr>
                  <a:spLocks/>
                </p:cNvSpPr>
                <p:nvPr/>
              </p:nvSpPr>
              <p:spPr bwMode="auto">
                <a:xfrm>
                  <a:off x="7375" y="9468"/>
                  <a:ext cx="144" cy="730"/>
                </a:xfrm>
                <a:custGeom>
                  <a:avLst/>
                  <a:gdLst/>
                  <a:ahLst/>
                  <a:cxnLst>
                    <a:cxn ang="0">
                      <a:pos x="39" y="72"/>
                    </a:cxn>
                    <a:cxn ang="0">
                      <a:pos x="40" y="28"/>
                    </a:cxn>
                    <a:cxn ang="0">
                      <a:pos x="60" y="5"/>
                    </a:cxn>
                    <a:cxn ang="0">
                      <a:pos x="95" y="0"/>
                    </a:cxn>
                    <a:cxn ang="0">
                      <a:pos x="123" y="7"/>
                    </a:cxn>
                    <a:cxn ang="0">
                      <a:pos x="142" y="37"/>
                    </a:cxn>
                    <a:cxn ang="0">
                      <a:pos x="144" y="86"/>
                    </a:cxn>
                    <a:cxn ang="0">
                      <a:pos x="144" y="165"/>
                    </a:cxn>
                    <a:cxn ang="0">
                      <a:pos x="140" y="284"/>
                    </a:cxn>
                    <a:cxn ang="0">
                      <a:pos x="132" y="350"/>
                    </a:cxn>
                    <a:cxn ang="0">
                      <a:pos x="130" y="406"/>
                    </a:cxn>
                    <a:cxn ang="0">
                      <a:pos x="121" y="471"/>
                    </a:cxn>
                    <a:cxn ang="0">
                      <a:pos x="121" y="534"/>
                    </a:cxn>
                    <a:cxn ang="0">
                      <a:pos x="130" y="572"/>
                    </a:cxn>
                    <a:cxn ang="0">
                      <a:pos x="135" y="590"/>
                    </a:cxn>
                    <a:cxn ang="0">
                      <a:pos x="132" y="613"/>
                    </a:cxn>
                    <a:cxn ang="0">
                      <a:pos x="114" y="630"/>
                    </a:cxn>
                    <a:cxn ang="0">
                      <a:pos x="104" y="665"/>
                    </a:cxn>
                    <a:cxn ang="0">
                      <a:pos x="100" y="704"/>
                    </a:cxn>
                    <a:cxn ang="0">
                      <a:pos x="98" y="726"/>
                    </a:cxn>
                    <a:cxn ang="0">
                      <a:pos x="81" y="730"/>
                    </a:cxn>
                    <a:cxn ang="0">
                      <a:pos x="28" y="716"/>
                    </a:cxn>
                    <a:cxn ang="0">
                      <a:pos x="0" y="688"/>
                    </a:cxn>
                    <a:cxn ang="0">
                      <a:pos x="5" y="660"/>
                    </a:cxn>
                    <a:cxn ang="0">
                      <a:pos x="30" y="627"/>
                    </a:cxn>
                    <a:cxn ang="0">
                      <a:pos x="65" y="599"/>
                    </a:cxn>
                    <a:cxn ang="0">
                      <a:pos x="65" y="578"/>
                    </a:cxn>
                    <a:cxn ang="0">
                      <a:pos x="68" y="546"/>
                    </a:cxn>
                    <a:cxn ang="0">
                      <a:pos x="77" y="515"/>
                    </a:cxn>
                    <a:cxn ang="0">
                      <a:pos x="79" y="474"/>
                    </a:cxn>
                    <a:cxn ang="0">
                      <a:pos x="72" y="417"/>
                    </a:cxn>
                    <a:cxn ang="0">
                      <a:pos x="61" y="347"/>
                    </a:cxn>
                    <a:cxn ang="0">
                      <a:pos x="53" y="292"/>
                    </a:cxn>
                    <a:cxn ang="0">
                      <a:pos x="53" y="263"/>
                    </a:cxn>
                    <a:cxn ang="0">
                      <a:pos x="51" y="217"/>
                    </a:cxn>
                    <a:cxn ang="0">
                      <a:pos x="42" y="137"/>
                    </a:cxn>
                    <a:cxn ang="0">
                      <a:pos x="39" y="72"/>
                    </a:cxn>
                  </a:cxnLst>
                  <a:rect l="0" t="0" r="r" b="b"/>
                  <a:pathLst>
                    <a:path w="144" h="730">
                      <a:moveTo>
                        <a:pt x="39" y="72"/>
                      </a:moveTo>
                      <a:lnTo>
                        <a:pt x="40" y="28"/>
                      </a:lnTo>
                      <a:lnTo>
                        <a:pt x="60" y="5"/>
                      </a:lnTo>
                      <a:lnTo>
                        <a:pt x="95" y="0"/>
                      </a:lnTo>
                      <a:lnTo>
                        <a:pt x="123" y="7"/>
                      </a:lnTo>
                      <a:lnTo>
                        <a:pt x="142" y="37"/>
                      </a:lnTo>
                      <a:lnTo>
                        <a:pt x="144" y="86"/>
                      </a:lnTo>
                      <a:lnTo>
                        <a:pt x="144" y="165"/>
                      </a:lnTo>
                      <a:lnTo>
                        <a:pt x="140" y="284"/>
                      </a:lnTo>
                      <a:lnTo>
                        <a:pt x="132" y="350"/>
                      </a:lnTo>
                      <a:lnTo>
                        <a:pt x="130" y="406"/>
                      </a:lnTo>
                      <a:lnTo>
                        <a:pt x="121" y="471"/>
                      </a:lnTo>
                      <a:lnTo>
                        <a:pt x="121" y="534"/>
                      </a:lnTo>
                      <a:lnTo>
                        <a:pt x="130" y="572"/>
                      </a:lnTo>
                      <a:lnTo>
                        <a:pt x="135" y="590"/>
                      </a:lnTo>
                      <a:lnTo>
                        <a:pt x="132" y="613"/>
                      </a:lnTo>
                      <a:lnTo>
                        <a:pt x="114" y="630"/>
                      </a:lnTo>
                      <a:lnTo>
                        <a:pt x="104" y="665"/>
                      </a:lnTo>
                      <a:lnTo>
                        <a:pt x="100" y="704"/>
                      </a:lnTo>
                      <a:lnTo>
                        <a:pt x="98" y="726"/>
                      </a:lnTo>
                      <a:lnTo>
                        <a:pt x="81" y="730"/>
                      </a:lnTo>
                      <a:lnTo>
                        <a:pt x="28" y="716"/>
                      </a:lnTo>
                      <a:lnTo>
                        <a:pt x="0" y="688"/>
                      </a:lnTo>
                      <a:lnTo>
                        <a:pt x="5" y="660"/>
                      </a:lnTo>
                      <a:lnTo>
                        <a:pt x="30" y="627"/>
                      </a:lnTo>
                      <a:lnTo>
                        <a:pt x="65" y="599"/>
                      </a:lnTo>
                      <a:lnTo>
                        <a:pt x="65" y="578"/>
                      </a:lnTo>
                      <a:lnTo>
                        <a:pt x="68" y="546"/>
                      </a:lnTo>
                      <a:lnTo>
                        <a:pt x="77" y="515"/>
                      </a:lnTo>
                      <a:lnTo>
                        <a:pt x="79" y="474"/>
                      </a:lnTo>
                      <a:lnTo>
                        <a:pt x="72" y="417"/>
                      </a:lnTo>
                      <a:lnTo>
                        <a:pt x="61" y="347"/>
                      </a:lnTo>
                      <a:lnTo>
                        <a:pt x="53" y="292"/>
                      </a:lnTo>
                      <a:lnTo>
                        <a:pt x="53" y="263"/>
                      </a:lnTo>
                      <a:lnTo>
                        <a:pt x="51" y="217"/>
                      </a:lnTo>
                      <a:lnTo>
                        <a:pt x="42" y="137"/>
                      </a:lnTo>
                      <a:lnTo>
                        <a:pt x="39" y="72"/>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74" name="Freeform 182"/>
                <p:cNvSpPr>
                  <a:spLocks/>
                </p:cNvSpPr>
                <p:nvPr/>
              </p:nvSpPr>
              <p:spPr bwMode="auto">
                <a:xfrm>
                  <a:off x="7448" y="9074"/>
                  <a:ext cx="422" cy="428"/>
                </a:xfrm>
                <a:custGeom>
                  <a:avLst/>
                  <a:gdLst/>
                  <a:ahLst/>
                  <a:cxnLst>
                    <a:cxn ang="0">
                      <a:pos x="232" y="0"/>
                    </a:cxn>
                    <a:cxn ang="0">
                      <a:pos x="276" y="27"/>
                    </a:cxn>
                    <a:cxn ang="0">
                      <a:pos x="304" y="56"/>
                    </a:cxn>
                    <a:cxn ang="0">
                      <a:pos x="331" y="93"/>
                    </a:cxn>
                    <a:cxn ang="0">
                      <a:pos x="355" y="144"/>
                    </a:cxn>
                    <a:cxn ang="0">
                      <a:pos x="386" y="217"/>
                    </a:cxn>
                    <a:cxn ang="0">
                      <a:pos x="405" y="274"/>
                    </a:cxn>
                    <a:cxn ang="0">
                      <a:pos x="418" y="321"/>
                    </a:cxn>
                    <a:cxn ang="0">
                      <a:pos x="422" y="340"/>
                    </a:cxn>
                    <a:cxn ang="0">
                      <a:pos x="413" y="355"/>
                    </a:cxn>
                    <a:cxn ang="0">
                      <a:pos x="385" y="368"/>
                    </a:cxn>
                    <a:cxn ang="0">
                      <a:pos x="357" y="371"/>
                    </a:cxn>
                    <a:cxn ang="0">
                      <a:pos x="291" y="367"/>
                    </a:cxn>
                    <a:cxn ang="0">
                      <a:pos x="215" y="353"/>
                    </a:cxn>
                    <a:cxn ang="0">
                      <a:pos x="168" y="345"/>
                    </a:cxn>
                    <a:cxn ang="0">
                      <a:pos x="152" y="351"/>
                    </a:cxn>
                    <a:cxn ang="0">
                      <a:pos x="142" y="365"/>
                    </a:cxn>
                    <a:cxn ang="0">
                      <a:pos x="141" y="370"/>
                    </a:cxn>
                    <a:cxn ang="0">
                      <a:pos x="144" y="402"/>
                    </a:cxn>
                    <a:cxn ang="0">
                      <a:pos x="145" y="417"/>
                    </a:cxn>
                    <a:cxn ang="0">
                      <a:pos x="142" y="421"/>
                    </a:cxn>
                    <a:cxn ang="0">
                      <a:pos x="128" y="428"/>
                    </a:cxn>
                    <a:cxn ang="0">
                      <a:pos x="112" y="425"/>
                    </a:cxn>
                    <a:cxn ang="0">
                      <a:pos x="104" y="411"/>
                    </a:cxn>
                    <a:cxn ang="0">
                      <a:pos x="105" y="395"/>
                    </a:cxn>
                    <a:cxn ang="0">
                      <a:pos x="92" y="390"/>
                    </a:cxn>
                    <a:cxn ang="0">
                      <a:pos x="71" y="411"/>
                    </a:cxn>
                    <a:cxn ang="0">
                      <a:pos x="53" y="428"/>
                    </a:cxn>
                    <a:cxn ang="0">
                      <a:pos x="32" y="423"/>
                    </a:cxn>
                    <a:cxn ang="0">
                      <a:pos x="20" y="406"/>
                    </a:cxn>
                    <a:cxn ang="0">
                      <a:pos x="36" y="392"/>
                    </a:cxn>
                    <a:cxn ang="0">
                      <a:pos x="68" y="381"/>
                    </a:cxn>
                    <a:cxn ang="0">
                      <a:pos x="76" y="369"/>
                    </a:cxn>
                    <a:cxn ang="0">
                      <a:pos x="58" y="360"/>
                    </a:cxn>
                    <a:cxn ang="0">
                      <a:pos x="23" y="359"/>
                    </a:cxn>
                    <a:cxn ang="0">
                      <a:pos x="0" y="347"/>
                    </a:cxn>
                    <a:cxn ang="0">
                      <a:pos x="6" y="334"/>
                    </a:cxn>
                    <a:cxn ang="0">
                      <a:pos x="30" y="327"/>
                    </a:cxn>
                    <a:cxn ang="0">
                      <a:pos x="77" y="336"/>
                    </a:cxn>
                    <a:cxn ang="0">
                      <a:pos x="106" y="334"/>
                    </a:cxn>
                    <a:cxn ang="0">
                      <a:pos x="134" y="325"/>
                    </a:cxn>
                    <a:cxn ang="0">
                      <a:pos x="152" y="318"/>
                    </a:cxn>
                    <a:cxn ang="0">
                      <a:pos x="185" y="321"/>
                    </a:cxn>
                    <a:cxn ang="0">
                      <a:pos x="226" y="329"/>
                    </a:cxn>
                    <a:cxn ang="0">
                      <a:pos x="272" y="334"/>
                    </a:cxn>
                    <a:cxn ang="0">
                      <a:pos x="310" y="332"/>
                    </a:cxn>
                    <a:cxn ang="0">
                      <a:pos x="335" y="325"/>
                    </a:cxn>
                    <a:cxn ang="0">
                      <a:pos x="350" y="311"/>
                    </a:cxn>
                    <a:cxn ang="0">
                      <a:pos x="348" y="276"/>
                    </a:cxn>
                    <a:cxn ang="0">
                      <a:pos x="305" y="211"/>
                    </a:cxn>
                    <a:cxn ang="0">
                      <a:pos x="263" y="144"/>
                    </a:cxn>
                    <a:cxn ang="0">
                      <a:pos x="208" y="91"/>
                    </a:cxn>
                    <a:cxn ang="0">
                      <a:pos x="190" y="47"/>
                    </a:cxn>
                    <a:cxn ang="0">
                      <a:pos x="196" y="18"/>
                    </a:cxn>
                    <a:cxn ang="0">
                      <a:pos x="210" y="4"/>
                    </a:cxn>
                    <a:cxn ang="0">
                      <a:pos x="232" y="0"/>
                    </a:cxn>
                  </a:cxnLst>
                  <a:rect l="0" t="0" r="r" b="b"/>
                  <a:pathLst>
                    <a:path w="422" h="428">
                      <a:moveTo>
                        <a:pt x="232" y="0"/>
                      </a:moveTo>
                      <a:lnTo>
                        <a:pt x="276" y="27"/>
                      </a:lnTo>
                      <a:lnTo>
                        <a:pt x="304" y="56"/>
                      </a:lnTo>
                      <a:lnTo>
                        <a:pt x="331" y="93"/>
                      </a:lnTo>
                      <a:lnTo>
                        <a:pt x="355" y="144"/>
                      </a:lnTo>
                      <a:lnTo>
                        <a:pt x="386" y="217"/>
                      </a:lnTo>
                      <a:lnTo>
                        <a:pt x="405" y="274"/>
                      </a:lnTo>
                      <a:lnTo>
                        <a:pt x="418" y="321"/>
                      </a:lnTo>
                      <a:lnTo>
                        <a:pt x="422" y="340"/>
                      </a:lnTo>
                      <a:lnTo>
                        <a:pt x="413" y="355"/>
                      </a:lnTo>
                      <a:lnTo>
                        <a:pt x="385" y="368"/>
                      </a:lnTo>
                      <a:lnTo>
                        <a:pt x="357" y="371"/>
                      </a:lnTo>
                      <a:lnTo>
                        <a:pt x="291" y="367"/>
                      </a:lnTo>
                      <a:lnTo>
                        <a:pt x="215" y="353"/>
                      </a:lnTo>
                      <a:lnTo>
                        <a:pt x="168" y="345"/>
                      </a:lnTo>
                      <a:lnTo>
                        <a:pt x="152" y="351"/>
                      </a:lnTo>
                      <a:lnTo>
                        <a:pt x="142" y="365"/>
                      </a:lnTo>
                      <a:lnTo>
                        <a:pt x="141" y="370"/>
                      </a:lnTo>
                      <a:lnTo>
                        <a:pt x="144" y="402"/>
                      </a:lnTo>
                      <a:lnTo>
                        <a:pt x="145" y="417"/>
                      </a:lnTo>
                      <a:lnTo>
                        <a:pt x="142" y="421"/>
                      </a:lnTo>
                      <a:lnTo>
                        <a:pt x="128" y="428"/>
                      </a:lnTo>
                      <a:lnTo>
                        <a:pt x="112" y="425"/>
                      </a:lnTo>
                      <a:lnTo>
                        <a:pt x="104" y="411"/>
                      </a:lnTo>
                      <a:lnTo>
                        <a:pt x="105" y="395"/>
                      </a:lnTo>
                      <a:lnTo>
                        <a:pt x="92" y="390"/>
                      </a:lnTo>
                      <a:lnTo>
                        <a:pt x="71" y="411"/>
                      </a:lnTo>
                      <a:lnTo>
                        <a:pt x="53" y="428"/>
                      </a:lnTo>
                      <a:lnTo>
                        <a:pt x="32" y="423"/>
                      </a:lnTo>
                      <a:lnTo>
                        <a:pt x="20" y="406"/>
                      </a:lnTo>
                      <a:lnTo>
                        <a:pt x="36" y="392"/>
                      </a:lnTo>
                      <a:lnTo>
                        <a:pt x="68" y="381"/>
                      </a:lnTo>
                      <a:lnTo>
                        <a:pt x="76" y="369"/>
                      </a:lnTo>
                      <a:lnTo>
                        <a:pt x="58" y="360"/>
                      </a:lnTo>
                      <a:lnTo>
                        <a:pt x="23" y="359"/>
                      </a:lnTo>
                      <a:lnTo>
                        <a:pt x="0" y="347"/>
                      </a:lnTo>
                      <a:lnTo>
                        <a:pt x="6" y="334"/>
                      </a:lnTo>
                      <a:lnTo>
                        <a:pt x="30" y="327"/>
                      </a:lnTo>
                      <a:lnTo>
                        <a:pt x="77" y="336"/>
                      </a:lnTo>
                      <a:lnTo>
                        <a:pt x="106" y="334"/>
                      </a:lnTo>
                      <a:lnTo>
                        <a:pt x="134" y="325"/>
                      </a:lnTo>
                      <a:lnTo>
                        <a:pt x="152" y="318"/>
                      </a:lnTo>
                      <a:lnTo>
                        <a:pt x="185" y="321"/>
                      </a:lnTo>
                      <a:lnTo>
                        <a:pt x="226" y="329"/>
                      </a:lnTo>
                      <a:lnTo>
                        <a:pt x="272" y="334"/>
                      </a:lnTo>
                      <a:lnTo>
                        <a:pt x="310" y="332"/>
                      </a:lnTo>
                      <a:lnTo>
                        <a:pt x="335" y="325"/>
                      </a:lnTo>
                      <a:lnTo>
                        <a:pt x="350" y="311"/>
                      </a:lnTo>
                      <a:lnTo>
                        <a:pt x="348" y="276"/>
                      </a:lnTo>
                      <a:lnTo>
                        <a:pt x="305" y="211"/>
                      </a:lnTo>
                      <a:lnTo>
                        <a:pt x="263" y="144"/>
                      </a:lnTo>
                      <a:lnTo>
                        <a:pt x="208" y="91"/>
                      </a:lnTo>
                      <a:lnTo>
                        <a:pt x="190" y="47"/>
                      </a:lnTo>
                      <a:lnTo>
                        <a:pt x="196" y="18"/>
                      </a:lnTo>
                      <a:lnTo>
                        <a:pt x="210" y="4"/>
                      </a:lnTo>
                      <a:lnTo>
                        <a:pt x="232" y="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grpSp>
          <p:grpSp>
            <p:nvGrpSpPr>
              <p:cNvPr id="14" name="Group 183"/>
              <p:cNvGrpSpPr>
                <a:grpSpLocks/>
              </p:cNvGrpSpPr>
              <p:nvPr/>
            </p:nvGrpSpPr>
            <p:grpSpPr bwMode="auto">
              <a:xfrm>
                <a:off x="10848" y="8256"/>
                <a:ext cx="432" cy="409"/>
                <a:chOff x="9928" y="16193"/>
                <a:chExt cx="1124" cy="1063"/>
              </a:xfrm>
            </p:grpSpPr>
            <p:sp>
              <p:nvSpPr>
                <p:cNvPr id="264376" name="Oval 184"/>
                <p:cNvSpPr>
                  <a:spLocks noChangeArrowheads="1"/>
                </p:cNvSpPr>
                <p:nvPr/>
              </p:nvSpPr>
              <p:spPr bwMode="auto">
                <a:xfrm>
                  <a:off x="9928" y="16193"/>
                  <a:ext cx="1124" cy="1063"/>
                </a:xfrm>
                <a:prstGeom prst="ellipse">
                  <a:avLst/>
                </a:pr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77" name="Oval 185"/>
                <p:cNvSpPr>
                  <a:spLocks noChangeArrowheads="1"/>
                </p:cNvSpPr>
                <p:nvPr/>
              </p:nvSpPr>
              <p:spPr bwMode="auto">
                <a:xfrm>
                  <a:off x="9973" y="16253"/>
                  <a:ext cx="1002" cy="957"/>
                </a:xfrm>
                <a:prstGeom prst="ellipse">
                  <a:avLst/>
                </a:prstGeom>
                <a:solidFill>
                  <a:srgbClr val="FFFFFF"/>
                </a:solidFill>
                <a:ln w="9525">
                  <a:noFill/>
                  <a:round/>
                  <a:headEnd/>
                  <a:tailEnd/>
                </a:ln>
              </p:spPr>
              <p:txBody>
                <a:bodyPr>
                  <a:prstTxWarp prst="textNoShape">
                    <a:avLst/>
                  </a:prstTxWarp>
                </a:bodyPr>
                <a:lstStyle/>
                <a:p>
                  <a:endParaRPr lang="en-US">
                    <a:latin typeface="Helvetica Neue"/>
                    <a:cs typeface="Helvetica Neue"/>
                  </a:endParaRPr>
                </a:p>
              </p:txBody>
            </p:sp>
            <p:sp>
              <p:nvSpPr>
                <p:cNvPr id="264378" name="Freeform 186"/>
                <p:cNvSpPr>
                  <a:spLocks/>
                </p:cNvSpPr>
                <p:nvPr/>
              </p:nvSpPr>
              <p:spPr bwMode="auto">
                <a:xfrm>
                  <a:off x="10239" y="16350"/>
                  <a:ext cx="269" cy="460"/>
                </a:xfrm>
                <a:custGeom>
                  <a:avLst/>
                  <a:gdLst/>
                  <a:ahLst/>
                  <a:cxnLst>
                    <a:cxn ang="0">
                      <a:pos x="269" y="404"/>
                    </a:cxn>
                    <a:cxn ang="0">
                      <a:pos x="102" y="152"/>
                    </a:cxn>
                    <a:cxn ang="0">
                      <a:pos x="178" y="116"/>
                    </a:cxn>
                    <a:cxn ang="0">
                      <a:pos x="0" y="0"/>
                    </a:cxn>
                    <a:cxn ang="0">
                      <a:pos x="5" y="212"/>
                    </a:cxn>
                    <a:cxn ang="0">
                      <a:pos x="59" y="136"/>
                    </a:cxn>
                    <a:cxn ang="0">
                      <a:pos x="237" y="460"/>
                    </a:cxn>
                    <a:cxn ang="0">
                      <a:pos x="269" y="404"/>
                    </a:cxn>
                  </a:cxnLst>
                  <a:rect l="0" t="0" r="r" b="b"/>
                  <a:pathLst>
                    <a:path w="269" h="460">
                      <a:moveTo>
                        <a:pt x="269" y="404"/>
                      </a:moveTo>
                      <a:lnTo>
                        <a:pt x="102" y="152"/>
                      </a:lnTo>
                      <a:lnTo>
                        <a:pt x="178" y="116"/>
                      </a:lnTo>
                      <a:lnTo>
                        <a:pt x="0" y="0"/>
                      </a:lnTo>
                      <a:lnTo>
                        <a:pt x="5" y="212"/>
                      </a:lnTo>
                      <a:lnTo>
                        <a:pt x="59" y="136"/>
                      </a:lnTo>
                      <a:lnTo>
                        <a:pt x="237" y="460"/>
                      </a:lnTo>
                      <a:lnTo>
                        <a:pt x="269" y="404"/>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379" name="Freeform 187"/>
                <p:cNvSpPr>
                  <a:spLocks/>
                </p:cNvSpPr>
                <p:nvPr/>
              </p:nvSpPr>
              <p:spPr bwMode="auto">
                <a:xfrm>
                  <a:off x="10443" y="16739"/>
                  <a:ext cx="265" cy="268"/>
                </a:xfrm>
                <a:custGeom>
                  <a:avLst/>
                  <a:gdLst/>
                  <a:ahLst/>
                  <a:cxnLst>
                    <a:cxn ang="0">
                      <a:pos x="0" y="34"/>
                    </a:cxn>
                    <a:cxn ang="0">
                      <a:pos x="205" y="217"/>
                    </a:cxn>
                    <a:cxn ang="0">
                      <a:pos x="120" y="239"/>
                    </a:cxn>
                    <a:cxn ang="0">
                      <a:pos x="265" y="268"/>
                    </a:cxn>
                    <a:cxn ang="0">
                      <a:pos x="241" y="103"/>
                    </a:cxn>
                    <a:cxn ang="0">
                      <a:pos x="217" y="194"/>
                    </a:cxn>
                    <a:cxn ang="0">
                      <a:pos x="42" y="0"/>
                    </a:cxn>
                    <a:cxn ang="0">
                      <a:pos x="0" y="34"/>
                    </a:cxn>
                  </a:cxnLst>
                  <a:rect l="0" t="0" r="r" b="b"/>
                  <a:pathLst>
                    <a:path w="265" h="268">
                      <a:moveTo>
                        <a:pt x="0" y="34"/>
                      </a:moveTo>
                      <a:lnTo>
                        <a:pt x="205" y="217"/>
                      </a:lnTo>
                      <a:lnTo>
                        <a:pt x="120" y="239"/>
                      </a:lnTo>
                      <a:lnTo>
                        <a:pt x="265" y="268"/>
                      </a:lnTo>
                      <a:lnTo>
                        <a:pt x="241" y="103"/>
                      </a:lnTo>
                      <a:lnTo>
                        <a:pt x="217" y="194"/>
                      </a:lnTo>
                      <a:lnTo>
                        <a:pt x="42" y="0"/>
                      </a:lnTo>
                      <a:lnTo>
                        <a:pt x="0" y="34"/>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grpSp>
          <p:pic>
            <p:nvPicPr>
              <p:cNvPr id="264380" name="Picture 188" descr="MCj03301540000[1]"/>
              <p:cNvPicPr>
                <a:picLocks noChangeAspect="1" noChangeArrowheads="1"/>
              </p:cNvPicPr>
              <p:nvPr/>
            </p:nvPicPr>
            <p:blipFill>
              <a:blip r:embed="rId5"/>
              <a:srcRect/>
              <a:stretch>
                <a:fillRect/>
              </a:stretch>
            </p:blipFill>
            <p:spPr bwMode="auto">
              <a:xfrm flipH="1">
                <a:off x="10464" y="7728"/>
                <a:ext cx="1465" cy="2448"/>
              </a:xfrm>
              <a:prstGeom prst="rect">
                <a:avLst/>
              </a:prstGeom>
              <a:noFill/>
            </p:spPr>
          </p:pic>
        </p:grpSp>
        <p:sp>
          <p:nvSpPr>
            <p:cNvPr id="264381" name="Text Box 189"/>
            <p:cNvSpPr txBox="1">
              <a:spLocks noChangeArrowheads="1"/>
            </p:cNvSpPr>
            <p:nvPr/>
          </p:nvSpPr>
          <p:spPr bwMode="auto">
            <a:xfrm>
              <a:off x="3338513" y="5636661"/>
              <a:ext cx="960437" cy="166688"/>
            </a:xfrm>
            <a:prstGeom prst="rect">
              <a:avLst/>
            </a:prstGeom>
            <a:noFill/>
            <a:ln w="9525">
              <a:noFill/>
              <a:miter lim="800000"/>
              <a:headEnd/>
              <a:tailEnd/>
            </a:ln>
            <a:effectLst/>
          </p:spPr>
          <p:txBody>
            <a:bodyPr>
              <a:prstTxWarp prst="textNoShape">
                <a:avLst/>
              </a:prstTxWarp>
            </a:bodyPr>
            <a:lstStyle/>
            <a:p>
              <a:pPr defTabSz="3762375" eaLnBrk="1" hangingPunct="1">
                <a:lnSpc>
                  <a:spcPct val="100000"/>
                </a:lnSpc>
                <a:spcBef>
                  <a:spcPct val="50000"/>
                </a:spcBef>
                <a:buClrTx/>
                <a:buSzTx/>
                <a:buFontTx/>
                <a:buNone/>
              </a:pPr>
              <a:r>
                <a:rPr lang="en-US" sz="1800">
                  <a:solidFill>
                    <a:schemeClr val="tx1"/>
                  </a:solidFill>
                  <a:latin typeface="Helvetica Neue"/>
                  <a:cs typeface="Helvetica Neue"/>
                </a:rPr>
                <a:t>Stop in front of door</a:t>
              </a:r>
            </a:p>
          </p:txBody>
        </p:sp>
        <p:grpSp>
          <p:nvGrpSpPr>
            <p:cNvPr id="15" name="Group 220"/>
            <p:cNvGrpSpPr>
              <a:grpSpLocks/>
            </p:cNvGrpSpPr>
            <p:nvPr/>
          </p:nvGrpSpPr>
          <p:grpSpPr bwMode="auto">
            <a:xfrm>
              <a:off x="496888" y="4854024"/>
              <a:ext cx="458787" cy="687387"/>
              <a:chOff x="7680" y="8976"/>
              <a:chExt cx="1597" cy="2390"/>
            </a:xfrm>
          </p:grpSpPr>
          <p:grpSp>
            <p:nvGrpSpPr>
              <p:cNvPr id="16" name="Group 221"/>
              <p:cNvGrpSpPr>
                <a:grpSpLocks/>
              </p:cNvGrpSpPr>
              <p:nvPr/>
            </p:nvGrpSpPr>
            <p:grpSpPr bwMode="auto">
              <a:xfrm>
                <a:off x="7680" y="9117"/>
                <a:ext cx="1243" cy="2249"/>
                <a:chOff x="8639" y="13777"/>
                <a:chExt cx="851" cy="1765"/>
              </a:xfrm>
            </p:grpSpPr>
            <p:sp>
              <p:nvSpPr>
                <p:cNvPr id="264414" name="Freeform 222"/>
                <p:cNvSpPr>
                  <a:spLocks/>
                </p:cNvSpPr>
                <p:nvPr/>
              </p:nvSpPr>
              <p:spPr bwMode="auto">
                <a:xfrm>
                  <a:off x="8800" y="14171"/>
                  <a:ext cx="303" cy="734"/>
                </a:xfrm>
                <a:custGeom>
                  <a:avLst/>
                  <a:gdLst/>
                  <a:ahLst/>
                  <a:cxnLst>
                    <a:cxn ang="0">
                      <a:pos x="103" y="71"/>
                    </a:cxn>
                    <a:cxn ang="0">
                      <a:pos x="159" y="19"/>
                    </a:cxn>
                    <a:cxn ang="0">
                      <a:pos x="225" y="0"/>
                    </a:cxn>
                    <a:cxn ang="0">
                      <a:pos x="272" y="3"/>
                    </a:cxn>
                    <a:cxn ang="0">
                      <a:pos x="280" y="48"/>
                    </a:cxn>
                    <a:cxn ang="0">
                      <a:pos x="277" y="105"/>
                    </a:cxn>
                    <a:cxn ang="0">
                      <a:pos x="225" y="173"/>
                    </a:cxn>
                    <a:cxn ang="0">
                      <a:pos x="193" y="275"/>
                    </a:cxn>
                    <a:cxn ang="0">
                      <a:pos x="190" y="377"/>
                    </a:cxn>
                    <a:cxn ang="0">
                      <a:pos x="214" y="472"/>
                    </a:cxn>
                    <a:cxn ang="0">
                      <a:pos x="246" y="559"/>
                    </a:cxn>
                    <a:cxn ang="0">
                      <a:pos x="303" y="632"/>
                    </a:cxn>
                    <a:cxn ang="0">
                      <a:pos x="303" y="656"/>
                    </a:cxn>
                    <a:cxn ang="0">
                      <a:pos x="295" y="708"/>
                    </a:cxn>
                    <a:cxn ang="0">
                      <a:pos x="253" y="732"/>
                    </a:cxn>
                    <a:cxn ang="0">
                      <a:pos x="206" y="734"/>
                    </a:cxn>
                    <a:cxn ang="0">
                      <a:pos x="126" y="716"/>
                    </a:cxn>
                    <a:cxn ang="0">
                      <a:pos x="66" y="656"/>
                    </a:cxn>
                    <a:cxn ang="0">
                      <a:pos x="34" y="551"/>
                    </a:cxn>
                    <a:cxn ang="0">
                      <a:pos x="11" y="482"/>
                    </a:cxn>
                    <a:cxn ang="0">
                      <a:pos x="0" y="393"/>
                    </a:cxn>
                    <a:cxn ang="0">
                      <a:pos x="8" y="275"/>
                    </a:cxn>
                    <a:cxn ang="0">
                      <a:pos x="34" y="176"/>
                    </a:cxn>
                    <a:cxn ang="0">
                      <a:pos x="66" y="110"/>
                    </a:cxn>
                    <a:cxn ang="0">
                      <a:pos x="103" y="71"/>
                    </a:cxn>
                  </a:cxnLst>
                  <a:rect l="0" t="0" r="r" b="b"/>
                  <a:pathLst>
                    <a:path w="303" h="734">
                      <a:moveTo>
                        <a:pt x="103" y="71"/>
                      </a:moveTo>
                      <a:lnTo>
                        <a:pt x="159" y="19"/>
                      </a:lnTo>
                      <a:lnTo>
                        <a:pt x="225" y="0"/>
                      </a:lnTo>
                      <a:lnTo>
                        <a:pt x="272" y="3"/>
                      </a:lnTo>
                      <a:lnTo>
                        <a:pt x="280" y="48"/>
                      </a:lnTo>
                      <a:lnTo>
                        <a:pt x="277" y="105"/>
                      </a:lnTo>
                      <a:lnTo>
                        <a:pt x="225" y="173"/>
                      </a:lnTo>
                      <a:lnTo>
                        <a:pt x="193" y="275"/>
                      </a:lnTo>
                      <a:lnTo>
                        <a:pt x="190" y="377"/>
                      </a:lnTo>
                      <a:lnTo>
                        <a:pt x="214" y="472"/>
                      </a:lnTo>
                      <a:lnTo>
                        <a:pt x="246" y="559"/>
                      </a:lnTo>
                      <a:lnTo>
                        <a:pt x="303" y="632"/>
                      </a:lnTo>
                      <a:lnTo>
                        <a:pt x="303" y="656"/>
                      </a:lnTo>
                      <a:lnTo>
                        <a:pt x="295" y="708"/>
                      </a:lnTo>
                      <a:lnTo>
                        <a:pt x="253" y="732"/>
                      </a:lnTo>
                      <a:lnTo>
                        <a:pt x="206" y="734"/>
                      </a:lnTo>
                      <a:lnTo>
                        <a:pt x="126" y="716"/>
                      </a:lnTo>
                      <a:lnTo>
                        <a:pt x="66" y="656"/>
                      </a:lnTo>
                      <a:lnTo>
                        <a:pt x="34" y="551"/>
                      </a:lnTo>
                      <a:lnTo>
                        <a:pt x="11" y="482"/>
                      </a:lnTo>
                      <a:lnTo>
                        <a:pt x="0" y="393"/>
                      </a:lnTo>
                      <a:lnTo>
                        <a:pt x="8" y="275"/>
                      </a:lnTo>
                      <a:lnTo>
                        <a:pt x="34" y="176"/>
                      </a:lnTo>
                      <a:lnTo>
                        <a:pt x="66" y="110"/>
                      </a:lnTo>
                      <a:lnTo>
                        <a:pt x="103" y="7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15" name="Freeform 223"/>
                <p:cNvSpPr>
                  <a:spLocks/>
                </p:cNvSpPr>
                <p:nvPr/>
              </p:nvSpPr>
              <p:spPr bwMode="auto">
                <a:xfrm>
                  <a:off x="9011" y="14167"/>
                  <a:ext cx="479" cy="503"/>
                </a:xfrm>
                <a:custGeom>
                  <a:avLst/>
                  <a:gdLst/>
                  <a:ahLst/>
                  <a:cxnLst>
                    <a:cxn ang="0">
                      <a:pos x="0" y="36"/>
                    </a:cxn>
                    <a:cxn ang="0">
                      <a:pos x="16" y="0"/>
                    </a:cxn>
                    <a:cxn ang="0">
                      <a:pos x="47" y="0"/>
                    </a:cxn>
                    <a:cxn ang="0">
                      <a:pos x="86" y="39"/>
                    </a:cxn>
                    <a:cxn ang="0">
                      <a:pos x="112" y="133"/>
                    </a:cxn>
                    <a:cxn ang="0">
                      <a:pos x="133" y="243"/>
                    </a:cxn>
                    <a:cxn ang="0">
                      <a:pos x="149" y="358"/>
                    </a:cxn>
                    <a:cxn ang="0">
                      <a:pos x="199" y="445"/>
                    </a:cxn>
                    <a:cxn ang="0">
                      <a:pos x="199" y="447"/>
                    </a:cxn>
                    <a:cxn ang="0">
                      <a:pos x="199" y="463"/>
                    </a:cxn>
                    <a:cxn ang="0">
                      <a:pos x="267" y="453"/>
                    </a:cxn>
                    <a:cxn ang="0">
                      <a:pos x="337" y="408"/>
                    </a:cxn>
                    <a:cxn ang="0">
                      <a:pos x="369" y="366"/>
                    </a:cxn>
                    <a:cxn ang="0">
                      <a:pos x="424" y="251"/>
                    </a:cxn>
                    <a:cxn ang="0">
                      <a:pos x="424" y="209"/>
                    </a:cxn>
                    <a:cxn ang="0">
                      <a:pos x="403" y="170"/>
                    </a:cxn>
                    <a:cxn ang="0">
                      <a:pos x="379" y="115"/>
                    </a:cxn>
                    <a:cxn ang="0">
                      <a:pos x="371" y="94"/>
                    </a:cxn>
                    <a:cxn ang="0">
                      <a:pos x="400" y="83"/>
                    </a:cxn>
                    <a:cxn ang="0">
                      <a:pos x="434" y="86"/>
                    </a:cxn>
                    <a:cxn ang="0">
                      <a:pos x="455" y="107"/>
                    </a:cxn>
                    <a:cxn ang="0">
                      <a:pos x="479" y="154"/>
                    </a:cxn>
                    <a:cxn ang="0">
                      <a:pos x="466" y="241"/>
                    </a:cxn>
                    <a:cxn ang="0">
                      <a:pos x="455" y="288"/>
                    </a:cxn>
                    <a:cxn ang="0">
                      <a:pos x="403" y="385"/>
                    </a:cxn>
                    <a:cxn ang="0">
                      <a:pos x="356" y="455"/>
                    </a:cxn>
                    <a:cxn ang="0">
                      <a:pos x="269" y="487"/>
                    </a:cxn>
                    <a:cxn ang="0">
                      <a:pos x="199" y="503"/>
                    </a:cxn>
                    <a:cxn ang="0">
                      <a:pos x="144" y="476"/>
                    </a:cxn>
                    <a:cxn ang="0">
                      <a:pos x="118" y="385"/>
                    </a:cxn>
                    <a:cxn ang="0">
                      <a:pos x="89" y="272"/>
                    </a:cxn>
                    <a:cxn ang="0">
                      <a:pos x="65" y="188"/>
                    </a:cxn>
                    <a:cxn ang="0">
                      <a:pos x="34" y="141"/>
                    </a:cxn>
                    <a:cxn ang="0">
                      <a:pos x="2" y="94"/>
                    </a:cxn>
                    <a:cxn ang="0">
                      <a:pos x="0" y="36"/>
                    </a:cxn>
                  </a:cxnLst>
                  <a:rect l="0" t="0" r="r" b="b"/>
                  <a:pathLst>
                    <a:path w="479" h="503">
                      <a:moveTo>
                        <a:pt x="0" y="36"/>
                      </a:moveTo>
                      <a:lnTo>
                        <a:pt x="16" y="0"/>
                      </a:lnTo>
                      <a:lnTo>
                        <a:pt x="47" y="0"/>
                      </a:lnTo>
                      <a:lnTo>
                        <a:pt x="86" y="39"/>
                      </a:lnTo>
                      <a:lnTo>
                        <a:pt x="112" y="133"/>
                      </a:lnTo>
                      <a:lnTo>
                        <a:pt x="133" y="243"/>
                      </a:lnTo>
                      <a:lnTo>
                        <a:pt x="149" y="358"/>
                      </a:lnTo>
                      <a:lnTo>
                        <a:pt x="199" y="445"/>
                      </a:lnTo>
                      <a:lnTo>
                        <a:pt x="199" y="447"/>
                      </a:lnTo>
                      <a:lnTo>
                        <a:pt x="199" y="463"/>
                      </a:lnTo>
                      <a:lnTo>
                        <a:pt x="267" y="453"/>
                      </a:lnTo>
                      <a:lnTo>
                        <a:pt x="337" y="408"/>
                      </a:lnTo>
                      <a:lnTo>
                        <a:pt x="369" y="366"/>
                      </a:lnTo>
                      <a:lnTo>
                        <a:pt x="424" y="251"/>
                      </a:lnTo>
                      <a:lnTo>
                        <a:pt x="424" y="209"/>
                      </a:lnTo>
                      <a:lnTo>
                        <a:pt x="403" y="170"/>
                      </a:lnTo>
                      <a:lnTo>
                        <a:pt x="379" y="115"/>
                      </a:lnTo>
                      <a:lnTo>
                        <a:pt x="371" y="94"/>
                      </a:lnTo>
                      <a:lnTo>
                        <a:pt x="400" y="83"/>
                      </a:lnTo>
                      <a:lnTo>
                        <a:pt x="434" y="86"/>
                      </a:lnTo>
                      <a:lnTo>
                        <a:pt x="455" y="107"/>
                      </a:lnTo>
                      <a:lnTo>
                        <a:pt x="479" y="154"/>
                      </a:lnTo>
                      <a:lnTo>
                        <a:pt x="466" y="241"/>
                      </a:lnTo>
                      <a:lnTo>
                        <a:pt x="455" y="288"/>
                      </a:lnTo>
                      <a:lnTo>
                        <a:pt x="403" y="385"/>
                      </a:lnTo>
                      <a:lnTo>
                        <a:pt x="356" y="455"/>
                      </a:lnTo>
                      <a:lnTo>
                        <a:pt x="269" y="487"/>
                      </a:lnTo>
                      <a:lnTo>
                        <a:pt x="199" y="503"/>
                      </a:lnTo>
                      <a:lnTo>
                        <a:pt x="144" y="476"/>
                      </a:lnTo>
                      <a:lnTo>
                        <a:pt x="118" y="385"/>
                      </a:lnTo>
                      <a:lnTo>
                        <a:pt x="89" y="272"/>
                      </a:lnTo>
                      <a:lnTo>
                        <a:pt x="65" y="188"/>
                      </a:lnTo>
                      <a:lnTo>
                        <a:pt x="34" y="141"/>
                      </a:lnTo>
                      <a:lnTo>
                        <a:pt x="2" y="94"/>
                      </a:lnTo>
                      <a:lnTo>
                        <a:pt x="0" y="36"/>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16" name="Freeform 224"/>
                <p:cNvSpPr>
                  <a:spLocks/>
                </p:cNvSpPr>
                <p:nvPr/>
              </p:nvSpPr>
              <p:spPr bwMode="auto">
                <a:xfrm>
                  <a:off x="8639" y="14158"/>
                  <a:ext cx="692" cy="515"/>
                </a:xfrm>
                <a:custGeom>
                  <a:avLst/>
                  <a:gdLst/>
                  <a:ahLst/>
                  <a:cxnLst>
                    <a:cxn ang="0">
                      <a:pos x="244" y="21"/>
                    </a:cxn>
                    <a:cxn ang="0">
                      <a:pos x="304" y="0"/>
                    </a:cxn>
                    <a:cxn ang="0">
                      <a:pos x="337" y="23"/>
                    </a:cxn>
                    <a:cxn ang="0">
                      <a:pos x="337" y="78"/>
                    </a:cxn>
                    <a:cxn ang="0">
                      <a:pos x="283" y="138"/>
                    </a:cxn>
                    <a:cxn ang="0">
                      <a:pos x="194" y="170"/>
                    </a:cxn>
                    <a:cxn ang="0">
                      <a:pos x="124" y="227"/>
                    </a:cxn>
                    <a:cxn ang="0">
                      <a:pos x="79" y="295"/>
                    </a:cxn>
                    <a:cxn ang="0">
                      <a:pos x="55" y="350"/>
                    </a:cxn>
                    <a:cxn ang="0">
                      <a:pos x="55" y="397"/>
                    </a:cxn>
                    <a:cxn ang="0">
                      <a:pos x="84" y="447"/>
                    </a:cxn>
                    <a:cxn ang="0">
                      <a:pos x="155" y="470"/>
                    </a:cxn>
                    <a:cxn ang="0">
                      <a:pos x="213" y="476"/>
                    </a:cxn>
                    <a:cxn ang="0">
                      <a:pos x="299" y="470"/>
                    </a:cxn>
                    <a:cxn ang="0">
                      <a:pos x="410" y="439"/>
                    </a:cxn>
                    <a:cxn ang="0">
                      <a:pos x="480" y="374"/>
                    </a:cxn>
                    <a:cxn ang="0">
                      <a:pos x="525" y="321"/>
                    </a:cxn>
                    <a:cxn ang="0">
                      <a:pos x="512" y="272"/>
                    </a:cxn>
                    <a:cxn ang="0">
                      <a:pos x="517" y="240"/>
                    </a:cxn>
                    <a:cxn ang="0">
                      <a:pos x="564" y="259"/>
                    </a:cxn>
                    <a:cxn ang="0">
                      <a:pos x="614" y="259"/>
                    </a:cxn>
                    <a:cxn ang="0">
                      <a:pos x="651" y="227"/>
                    </a:cxn>
                    <a:cxn ang="0">
                      <a:pos x="674" y="204"/>
                    </a:cxn>
                    <a:cxn ang="0">
                      <a:pos x="690" y="209"/>
                    </a:cxn>
                    <a:cxn ang="0">
                      <a:pos x="692" y="225"/>
                    </a:cxn>
                    <a:cxn ang="0">
                      <a:pos x="677" y="272"/>
                    </a:cxn>
                    <a:cxn ang="0">
                      <a:pos x="677" y="314"/>
                    </a:cxn>
                    <a:cxn ang="0">
                      <a:pos x="658" y="345"/>
                    </a:cxn>
                    <a:cxn ang="0">
                      <a:pos x="614" y="368"/>
                    </a:cxn>
                    <a:cxn ang="0">
                      <a:pos x="575" y="368"/>
                    </a:cxn>
                    <a:cxn ang="0">
                      <a:pos x="533" y="374"/>
                    </a:cxn>
                    <a:cxn ang="0">
                      <a:pos x="449" y="444"/>
                    </a:cxn>
                    <a:cxn ang="0">
                      <a:pos x="386" y="483"/>
                    </a:cxn>
                    <a:cxn ang="0">
                      <a:pos x="288" y="510"/>
                    </a:cxn>
                    <a:cxn ang="0">
                      <a:pos x="186" y="515"/>
                    </a:cxn>
                    <a:cxn ang="0">
                      <a:pos x="110" y="499"/>
                    </a:cxn>
                    <a:cxn ang="0">
                      <a:pos x="53" y="478"/>
                    </a:cxn>
                    <a:cxn ang="0">
                      <a:pos x="14" y="436"/>
                    </a:cxn>
                    <a:cxn ang="0">
                      <a:pos x="0" y="389"/>
                    </a:cxn>
                    <a:cxn ang="0">
                      <a:pos x="0" y="319"/>
                    </a:cxn>
                    <a:cxn ang="0">
                      <a:pos x="24" y="272"/>
                    </a:cxn>
                    <a:cxn ang="0">
                      <a:pos x="53" y="225"/>
                    </a:cxn>
                    <a:cxn ang="0">
                      <a:pos x="92" y="172"/>
                    </a:cxn>
                    <a:cxn ang="0">
                      <a:pos x="150" y="131"/>
                    </a:cxn>
                    <a:cxn ang="0">
                      <a:pos x="186" y="86"/>
                    </a:cxn>
                    <a:cxn ang="0">
                      <a:pos x="213" y="47"/>
                    </a:cxn>
                    <a:cxn ang="0">
                      <a:pos x="244" y="21"/>
                    </a:cxn>
                  </a:cxnLst>
                  <a:rect l="0" t="0" r="r" b="b"/>
                  <a:pathLst>
                    <a:path w="692" h="515">
                      <a:moveTo>
                        <a:pt x="244" y="21"/>
                      </a:moveTo>
                      <a:lnTo>
                        <a:pt x="304" y="0"/>
                      </a:lnTo>
                      <a:lnTo>
                        <a:pt x="337" y="23"/>
                      </a:lnTo>
                      <a:lnTo>
                        <a:pt x="337" y="78"/>
                      </a:lnTo>
                      <a:lnTo>
                        <a:pt x="283" y="138"/>
                      </a:lnTo>
                      <a:lnTo>
                        <a:pt x="194" y="170"/>
                      </a:lnTo>
                      <a:lnTo>
                        <a:pt x="124" y="227"/>
                      </a:lnTo>
                      <a:lnTo>
                        <a:pt x="79" y="295"/>
                      </a:lnTo>
                      <a:lnTo>
                        <a:pt x="55" y="350"/>
                      </a:lnTo>
                      <a:lnTo>
                        <a:pt x="55" y="397"/>
                      </a:lnTo>
                      <a:lnTo>
                        <a:pt x="84" y="447"/>
                      </a:lnTo>
                      <a:lnTo>
                        <a:pt x="155" y="470"/>
                      </a:lnTo>
                      <a:lnTo>
                        <a:pt x="213" y="476"/>
                      </a:lnTo>
                      <a:lnTo>
                        <a:pt x="299" y="470"/>
                      </a:lnTo>
                      <a:lnTo>
                        <a:pt x="410" y="439"/>
                      </a:lnTo>
                      <a:lnTo>
                        <a:pt x="480" y="374"/>
                      </a:lnTo>
                      <a:lnTo>
                        <a:pt x="525" y="321"/>
                      </a:lnTo>
                      <a:lnTo>
                        <a:pt x="512" y="272"/>
                      </a:lnTo>
                      <a:lnTo>
                        <a:pt x="517" y="240"/>
                      </a:lnTo>
                      <a:lnTo>
                        <a:pt x="564" y="259"/>
                      </a:lnTo>
                      <a:lnTo>
                        <a:pt x="614" y="259"/>
                      </a:lnTo>
                      <a:lnTo>
                        <a:pt x="651" y="227"/>
                      </a:lnTo>
                      <a:lnTo>
                        <a:pt x="674" y="204"/>
                      </a:lnTo>
                      <a:lnTo>
                        <a:pt x="690" y="209"/>
                      </a:lnTo>
                      <a:lnTo>
                        <a:pt x="692" y="225"/>
                      </a:lnTo>
                      <a:lnTo>
                        <a:pt x="677" y="272"/>
                      </a:lnTo>
                      <a:lnTo>
                        <a:pt x="677" y="314"/>
                      </a:lnTo>
                      <a:lnTo>
                        <a:pt x="658" y="345"/>
                      </a:lnTo>
                      <a:lnTo>
                        <a:pt x="614" y="368"/>
                      </a:lnTo>
                      <a:lnTo>
                        <a:pt x="575" y="368"/>
                      </a:lnTo>
                      <a:lnTo>
                        <a:pt x="533" y="374"/>
                      </a:lnTo>
                      <a:lnTo>
                        <a:pt x="449" y="444"/>
                      </a:lnTo>
                      <a:lnTo>
                        <a:pt x="386" y="483"/>
                      </a:lnTo>
                      <a:lnTo>
                        <a:pt x="288" y="510"/>
                      </a:lnTo>
                      <a:lnTo>
                        <a:pt x="186" y="515"/>
                      </a:lnTo>
                      <a:lnTo>
                        <a:pt x="110" y="499"/>
                      </a:lnTo>
                      <a:lnTo>
                        <a:pt x="53" y="478"/>
                      </a:lnTo>
                      <a:lnTo>
                        <a:pt x="14" y="436"/>
                      </a:lnTo>
                      <a:lnTo>
                        <a:pt x="0" y="389"/>
                      </a:lnTo>
                      <a:lnTo>
                        <a:pt x="0" y="319"/>
                      </a:lnTo>
                      <a:lnTo>
                        <a:pt x="24" y="272"/>
                      </a:lnTo>
                      <a:lnTo>
                        <a:pt x="53" y="225"/>
                      </a:lnTo>
                      <a:lnTo>
                        <a:pt x="92" y="172"/>
                      </a:lnTo>
                      <a:lnTo>
                        <a:pt x="150" y="131"/>
                      </a:lnTo>
                      <a:lnTo>
                        <a:pt x="186" y="86"/>
                      </a:lnTo>
                      <a:lnTo>
                        <a:pt x="213" y="47"/>
                      </a:lnTo>
                      <a:lnTo>
                        <a:pt x="244" y="2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17" name="Freeform 225"/>
                <p:cNvSpPr>
                  <a:spLocks/>
                </p:cNvSpPr>
                <p:nvPr/>
              </p:nvSpPr>
              <p:spPr bwMode="auto">
                <a:xfrm>
                  <a:off x="9016" y="14805"/>
                  <a:ext cx="312" cy="737"/>
                </a:xfrm>
                <a:custGeom>
                  <a:avLst/>
                  <a:gdLst/>
                  <a:ahLst/>
                  <a:cxnLst>
                    <a:cxn ang="0">
                      <a:pos x="24" y="0"/>
                    </a:cxn>
                    <a:cxn ang="0">
                      <a:pos x="79" y="32"/>
                    </a:cxn>
                    <a:cxn ang="0">
                      <a:pos x="134" y="123"/>
                    </a:cxn>
                    <a:cxn ang="0">
                      <a:pos x="171" y="186"/>
                    </a:cxn>
                    <a:cxn ang="0">
                      <a:pos x="197" y="260"/>
                    </a:cxn>
                    <a:cxn ang="0">
                      <a:pos x="226" y="330"/>
                    </a:cxn>
                    <a:cxn ang="0">
                      <a:pos x="249" y="414"/>
                    </a:cxn>
                    <a:cxn ang="0">
                      <a:pos x="249" y="472"/>
                    </a:cxn>
                    <a:cxn ang="0">
                      <a:pos x="213" y="520"/>
                    </a:cxn>
                    <a:cxn ang="0">
                      <a:pos x="189" y="567"/>
                    </a:cxn>
                    <a:cxn ang="0">
                      <a:pos x="147" y="604"/>
                    </a:cxn>
                    <a:cxn ang="0">
                      <a:pos x="131" y="638"/>
                    </a:cxn>
                    <a:cxn ang="0">
                      <a:pos x="150" y="659"/>
                    </a:cxn>
                    <a:cxn ang="0">
                      <a:pos x="179" y="661"/>
                    </a:cxn>
                    <a:cxn ang="0">
                      <a:pos x="244" y="669"/>
                    </a:cxn>
                    <a:cxn ang="0">
                      <a:pos x="289" y="690"/>
                    </a:cxn>
                    <a:cxn ang="0">
                      <a:pos x="312" y="708"/>
                    </a:cxn>
                    <a:cxn ang="0">
                      <a:pos x="297" y="732"/>
                    </a:cxn>
                    <a:cxn ang="0">
                      <a:pos x="257" y="737"/>
                    </a:cxn>
                    <a:cxn ang="0">
                      <a:pos x="205" y="716"/>
                    </a:cxn>
                    <a:cxn ang="0">
                      <a:pos x="173" y="698"/>
                    </a:cxn>
                    <a:cxn ang="0">
                      <a:pos x="108" y="682"/>
                    </a:cxn>
                    <a:cxn ang="0">
                      <a:pos x="92" y="677"/>
                    </a:cxn>
                    <a:cxn ang="0">
                      <a:pos x="84" y="653"/>
                    </a:cxn>
                    <a:cxn ang="0">
                      <a:pos x="95" y="619"/>
                    </a:cxn>
                    <a:cxn ang="0">
                      <a:pos x="147" y="559"/>
                    </a:cxn>
                    <a:cxn ang="0">
                      <a:pos x="173" y="520"/>
                    </a:cxn>
                    <a:cxn ang="0">
                      <a:pos x="205" y="446"/>
                    </a:cxn>
                    <a:cxn ang="0">
                      <a:pos x="213" y="409"/>
                    </a:cxn>
                    <a:cxn ang="0">
                      <a:pos x="181" y="315"/>
                    </a:cxn>
                    <a:cxn ang="0">
                      <a:pos x="124" y="218"/>
                    </a:cxn>
                    <a:cxn ang="0">
                      <a:pos x="68" y="155"/>
                    </a:cxn>
                    <a:cxn ang="0">
                      <a:pos x="40" y="108"/>
                    </a:cxn>
                    <a:cxn ang="0">
                      <a:pos x="8" y="79"/>
                    </a:cxn>
                    <a:cxn ang="0">
                      <a:pos x="0" y="37"/>
                    </a:cxn>
                    <a:cxn ang="0">
                      <a:pos x="24" y="0"/>
                    </a:cxn>
                  </a:cxnLst>
                  <a:rect l="0" t="0" r="r" b="b"/>
                  <a:pathLst>
                    <a:path w="312" h="737">
                      <a:moveTo>
                        <a:pt x="24" y="0"/>
                      </a:moveTo>
                      <a:lnTo>
                        <a:pt x="79" y="32"/>
                      </a:lnTo>
                      <a:lnTo>
                        <a:pt x="134" y="123"/>
                      </a:lnTo>
                      <a:lnTo>
                        <a:pt x="171" y="186"/>
                      </a:lnTo>
                      <a:lnTo>
                        <a:pt x="197" y="260"/>
                      </a:lnTo>
                      <a:lnTo>
                        <a:pt x="226" y="330"/>
                      </a:lnTo>
                      <a:lnTo>
                        <a:pt x="249" y="414"/>
                      </a:lnTo>
                      <a:lnTo>
                        <a:pt x="249" y="472"/>
                      </a:lnTo>
                      <a:lnTo>
                        <a:pt x="213" y="520"/>
                      </a:lnTo>
                      <a:lnTo>
                        <a:pt x="189" y="567"/>
                      </a:lnTo>
                      <a:lnTo>
                        <a:pt x="147" y="604"/>
                      </a:lnTo>
                      <a:lnTo>
                        <a:pt x="131" y="638"/>
                      </a:lnTo>
                      <a:lnTo>
                        <a:pt x="150" y="659"/>
                      </a:lnTo>
                      <a:lnTo>
                        <a:pt x="179" y="661"/>
                      </a:lnTo>
                      <a:lnTo>
                        <a:pt x="244" y="669"/>
                      </a:lnTo>
                      <a:lnTo>
                        <a:pt x="289" y="690"/>
                      </a:lnTo>
                      <a:lnTo>
                        <a:pt x="312" y="708"/>
                      </a:lnTo>
                      <a:lnTo>
                        <a:pt x="297" y="732"/>
                      </a:lnTo>
                      <a:lnTo>
                        <a:pt x="257" y="737"/>
                      </a:lnTo>
                      <a:lnTo>
                        <a:pt x="205" y="716"/>
                      </a:lnTo>
                      <a:lnTo>
                        <a:pt x="173" y="698"/>
                      </a:lnTo>
                      <a:lnTo>
                        <a:pt x="108" y="682"/>
                      </a:lnTo>
                      <a:lnTo>
                        <a:pt x="92" y="677"/>
                      </a:lnTo>
                      <a:lnTo>
                        <a:pt x="84" y="653"/>
                      </a:lnTo>
                      <a:lnTo>
                        <a:pt x="95" y="619"/>
                      </a:lnTo>
                      <a:lnTo>
                        <a:pt x="147" y="559"/>
                      </a:lnTo>
                      <a:lnTo>
                        <a:pt x="173" y="520"/>
                      </a:lnTo>
                      <a:lnTo>
                        <a:pt x="205" y="446"/>
                      </a:lnTo>
                      <a:lnTo>
                        <a:pt x="213" y="409"/>
                      </a:lnTo>
                      <a:lnTo>
                        <a:pt x="181" y="315"/>
                      </a:lnTo>
                      <a:lnTo>
                        <a:pt x="124" y="218"/>
                      </a:lnTo>
                      <a:lnTo>
                        <a:pt x="68" y="155"/>
                      </a:lnTo>
                      <a:lnTo>
                        <a:pt x="40" y="108"/>
                      </a:lnTo>
                      <a:lnTo>
                        <a:pt x="8" y="79"/>
                      </a:lnTo>
                      <a:lnTo>
                        <a:pt x="0" y="37"/>
                      </a:lnTo>
                      <a:lnTo>
                        <a:pt x="24" y="0"/>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18" name="Freeform 226"/>
                <p:cNvSpPr>
                  <a:spLocks/>
                </p:cNvSpPr>
                <p:nvPr/>
              </p:nvSpPr>
              <p:spPr bwMode="auto">
                <a:xfrm>
                  <a:off x="8690" y="14802"/>
                  <a:ext cx="283" cy="687"/>
                </a:xfrm>
                <a:custGeom>
                  <a:avLst/>
                  <a:gdLst/>
                  <a:ahLst/>
                  <a:cxnLst>
                    <a:cxn ang="0">
                      <a:pos x="157" y="65"/>
                    </a:cxn>
                    <a:cxn ang="0">
                      <a:pos x="214" y="8"/>
                    </a:cxn>
                    <a:cxn ang="0">
                      <a:pos x="278" y="0"/>
                    </a:cxn>
                    <a:cxn ang="0">
                      <a:pos x="283" y="50"/>
                    </a:cxn>
                    <a:cxn ang="0">
                      <a:pos x="245" y="86"/>
                    </a:cxn>
                    <a:cxn ang="0">
                      <a:pos x="191" y="113"/>
                    </a:cxn>
                    <a:cxn ang="0">
                      <a:pos x="149" y="160"/>
                    </a:cxn>
                    <a:cxn ang="0">
                      <a:pos x="141" y="223"/>
                    </a:cxn>
                    <a:cxn ang="0">
                      <a:pos x="149" y="314"/>
                    </a:cxn>
                    <a:cxn ang="0">
                      <a:pos x="172" y="474"/>
                    </a:cxn>
                    <a:cxn ang="0">
                      <a:pos x="198" y="574"/>
                    </a:cxn>
                    <a:cxn ang="0">
                      <a:pos x="227" y="645"/>
                    </a:cxn>
                    <a:cxn ang="0">
                      <a:pos x="222" y="679"/>
                    </a:cxn>
                    <a:cxn ang="0">
                      <a:pos x="191" y="684"/>
                    </a:cxn>
                    <a:cxn ang="0">
                      <a:pos x="136" y="669"/>
                    </a:cxn>
                    <a:cxn ang="0">
                      <a:pos x="73" y="669"/>
                    </a:cxn>
                    <a:cxn ang="0">
                      <a:pos x="39" y="687"/>
                    </a:cxn>
                    <a:cxn ang="0">
                      <a:pos x="8" y="679"/>
                    </a:cxn>
                    <a:cxn ang="0">
                      <a:pos x="0" y="640"/>
                    </a:cxn>
                    <a:cxn ang="0">
                      <a:pos x="31" y="632"/>
                    </a:cxn>
                    <a:cxn ang="0">
                      <a:pos x="94" y="632"/>
                    </a:cxn>
                    <a:cxn ang="0">
                      <a:pos x="188" y="653"/>
                    </a:cxn>
                    <a:cxn ang="0">
                      <a:pos x="191" y="645"/>
                    </a:cxn>
                    <a:cxn ang="0">
                      <a:pos x="183" y="614"/>
                    </a:cxn>
                    <a:cxn ang="0">
                      <a:pos x="149" y="495"/>
                    </a:cxn>
                    <a:cxn ang="0">
                      <a:pos x="133" y="401"/>
                    </a:cxn>
                    <a:cxn ang="0">
                      <a:pos x="110" y="285"/>
                    </a:cxn>
                    <a:cxn ang="0">
                      <a:pos x="110" y="204"/>
                    </a:cxn>
                    <a:cxn ang="0">
                      <a:pos x="112" y="141"/>
                    </a:cxn>
                    <a:cxn ang="0">
                      <a:pos x="125" y="97"/>
                    </a:cxn>
                    <a:cxn ang="0">
                      <a:pos x="157" y="65"/>
                    </a:cxn>
                  </a:cxnLst>
                  <a:rect l="0" t="0" r="r" b="b"/>
                  <a:pathLst>
                    <a:path w="283" h="687">
                      <a:moveTo>
                        <a:pt x="157" y="65"/>
                      </a:moveTo>
                      <a:lnTo>
                        <a:pt x="214" y="8"/>
                      </a:lnTo>
                      <a:lnTo>
                        <a:pt x="278" y="0"/>
                      </a:lnTo>
                      <a:lnTo>
                        <a:pt x="283" y="50"/>
                      </a:lnTo>
                      <a:lnTo>
                        <a:pt x="245" y="86"/>
                      </a:lnTo>
                      <a:lnTo>
                        <a:pt x="191" y="113"/>
                      </a:lnTo>
                      <a:lnTo>
                        <a:pt x="149" y="160"/>
                      </a:lnTo>
                      <a:lnTo>
                        <a:pt x="141" y="223"/>
                      </a:lnTo>
                      <a:lnTo>
                        <a:pt x="149" y="314"/>
                      </a:lnTo>
                      <a:lnTo>
                        <a:pt x="172" y="474"/>
                      </a:lnTo>
                      <a:lnTo>
                        <a:pt x="198" y="574"/>
                      </a:lnTo>
                      <a:lnTo>
                        <a:pt x="227" y="645"/>
                      </a:lnTo>
                      <a:lnTo>
                        <a:pt x="222" y="679"/>
                      </a:lnTo>
                      <a:lnTo>
                        <a:pt x="191" y="684"/>
                      </a:lnTo>
                      <a:lnTo>
                        <a:pt x="136" y="669"/>
                      </a:lnTo>
                      <a:lnTo>
                        <a:pt x="73" y="669"/>
                      </a:lnTo>
                      <a:lnTo>
                        <a:pt x="39" y="687"/>
                      </a:lnTo>
                      <a:lnTo>
                        <a:pt x="8" y="679"/>
                      </a:lnTo>
                      <a:lnTo>
                        <a:pt x="0" y="640"/>
                      </a:lnTo>
                      <a:lnTo>
                        <a:pt x="31" y="632"/>
                      </a:lnTo>
                      <a:lnTo>
                        <a:pt x="94" y="632"/>
                      </a:lnTo>
                      <a:lnTo>
                        <a:pt x="188" y="653"/>
                      </a:lnTo>
                      <a:lnTo>
                        <a:pt x="191" y="645"/>
                      </a:lnTo>
                      <a:lnTo>
                        <a:pt x="183" y="614"/>
                      </a:lnTo>
                      <a:lnTo>
                        <a:pt x="149" y="495"/>
                      </a:lnTo>
                      <a:lnTo>
                        <a:pt x="133" y="401"/>
                      </a:lnTo>
                      <a:lnTo>
                        <a:pt x="110" y="285"/>
                      </a:lnTo>
                      <a:lnTo>
                        <a:pt x="110" y="204"/>
                      </a:lnTo>
                      <a:lnTo>
                        <a:pt x="112" y="141"/>
                      </a:lnTo>
                      <a:lnTo>
                        <a:pt x="125" y="97"/>
                      </a:lnTo>
                      <a:lnTo>
                        <a:pt x="157" y="65"/>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19" name="Freeform 227"/>
                <p:cNvSpPr>
                  <a:spLocks/>
                </p:cNvSpPr>
                <p:nvPr/>
              </p:nvSpPr>
              <p:spPr bwMode="auto">
                <a:xfrm>
                  <a:off x="8969" y="13777"/>
                  <a:ext cx="332" cy="370"/>
                </a:xfrm>
                <a:custGeom>
                  <a:avLst/>
                  <a:gdLst/>
                  <a:ahLst/>
                  <a:cxnLst>
                    <a:cxn ang="0">
                      <a:pos x="0" y="331"/>
                    </a:cxn>
                    <a:cxn ang="0">
                      <a:pos x="0" y="248"/>
                    </a:cxn>
                    <a:cxn ang="0">
                      <a:pos x="16" y="157"/>
                    </a:cxn>
                    <a:cxn ang="0">
                      <a:pos x="55" y="84"/>
                    </a:cxn>
                    <a:cxn ang="0">
                      <a:pos x="105" y="39"/>
                    </a:cxn>
                    <a:cxn ang="0">
                      <a:pos x="160" y="5"/>
                    </a:cxn>
                    <a:cxn ang="0">
                      <a:pos x="207" y="0"/>
                    </a:cxn>
                    <a:cxn ang="0">
                      <a:pos x="259" y="13"/>
                    </a:cxn>
                    <a:cxn ang="0">
                      <a:pos x="283" y="44"/>
                    </a:cxn>
                    <a:cxn ang="0">
                      <a:pos x="298" y="84"/>
                    </a:cxn>
                    <a:cxn ang="0">
                      <a:pos x="293" y="125"/>
                    </a:cxn>
                    <a:cxn ang="0">
                      <a:pos x="285" y="173"/>
                    </a:cxn>
                    <a:cxn ang="0">
                      <a:pos x="259" y="212"/>
                    </a:cxn>
                    <a:cxn ang="0">
                      <a:pos x="332" y="303"/>
                    </a:cxn>
                    <a:cxn ang="0">
                      <a:pos x="322" y="328"/>
                    </a:cxn>
                    <a:cxn ang="0">
                      <a:pos x="238" y="256"/>
                    </a:cxn>
                    <a:cxn ang="0">
                      <a:pos x="191" y="312"/>
                    </a:cxn>
                    <a:cxn ang="0">
                      <a:pos x="141" y="351"/>
                    </a:cxn>
                    <a:cxn ang="0">
                      <a:pos x="89" y="370"/>
                    </a:cxn>
                    <a:cxn ang="0">
                      <a:pos x="47" y="370"/>
                    </a:cxn>
                    <a:cxn ang="0">
                      <a:pos x="16" y="354"/>
                    </a:cxn>
                    <a:cxn ang="0">
                      <a:pos x="0" y="331"/>
                    </a:cxn>
                  </a:cxnLst>
                  <a:rect l="0" t="0" r="r" b="b"/>
                  <a:pathLst>
                    <a:path w="332" h="370">
                      <a:moveTo>
                        <a:pt x="0" y="331"/>
                      </a:moveTo>
                      <a:lnTo>
                        <a:pt x="0" y="248"/>
                      </a:lnTo>
                      <a:lnTo>
                        <a:pt x="16" y="157"/>
                      </a:lnTo>
                      <a:lnTo>
                        <a:pt x="55" y="84"/>
                      </a:lnTo>
                      <a:lnTo>
                        <a:pt x="105" y="39"/>
                      </a:lnTo>
                      <a:lnTo>
                        <a:pt x="160" y="5"/>
                      </a:lnTo>
                      <a:lnTo>
                        <a:pt x="207" y="0"/>
                      </a:lnTo>
                      <a:lnTo>
                        <a:pt x="259" y="13"/>
                      </a:lnTo>
                      <a:lnTo>
                        <a:pt x="283" y="44"/>
                      </a:lnTo>
                      <a:lnTo>
                        <a:pt x="298" y="84"/>
                      </a:lnTo>
                      <a:lnTo>
                        <a:pt x="293" y="125"/>
                      </a:lnTo>
                      <a:lnTo>
                        <a:pt x="285" y="173"/>
                      </a:lnTo>
                      <a:lnTo>
                        <a:pt x="259" y="212"/>
                      </a:lnTo>
                      <a:lnTo>
                        <a:pt x="332" y="303"/>
                      </a:lnTo>
                      <a:lnTo>
                        <a:pt x="322" y="328"/>
                      </a:lnTo>
                      <a:lnTo>
                        <a:pt x="238" y="256"/>
                      </a:lnTo>
                      <a:lnTo>
                        <a:pt x="191" y="312"/>
                      </a:lnTo>
                      <a:lnTo>
                        <a:pt x="141" y="351"/>
                      </a:lnTo>
                      <a:lnTo>
                        <a:pt x="89" y="370"/>
                      </a:lnTo>
                      <a:lnTo>
                        <a:pt x="47" y="370"/>
                      </a:lnTo>
                      <a:lnTo>
                        <a:pt x="16" y="354"/>
                      </a:lnTo>
                      <a:lnTo>
                        <a:pt x="0" y="33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grpSp>
          <p:grpSp>
            <p:nvGrpSpPr>
              <p:cNvPr id="17" name="Group 228"/>
              <p:cNvGrpSpPr>
                <a:grpSpLocks/>
              </p:cNvGrpSpPr>
              <p:nvPr/>
            </p:nvGrpSpPr>
            <p:grpSpPr bwMode="auto">
              <a:xfrm>
                <a:off x="8688" y="8976"/>
                <a:ext cx="589" cy="1200"/>
                <a:chOff x="10608" y="8064"/>
                <a:chExt cx="1932" cy="3936"/>
              </a:xfrm>
            </p:grpSpPr>
            <p:sp>
              <p:nvSpPr>
                <p:cNvPr id="264421" name="Oval 229"/>
                <p:cNvSpPr>
                  <a:spLocks noChangeArrowheads="1"/>
                </p:cNvSpPr>
                <p:nvPr/>
              </p:nvSpPr>
              <p:spPr bwMode="auto">
                <a:xfrm rot="857614">
                  <a:off x="10752" y="9216"/>
                  <a:ext cx="1536" cy="2759"/>
                </a:xfrm>
                <a:prstGeom prst="ellipse">
                  <a:avLst/>
                </a:prstGeom>
                <a:solidFill>
                  <a:schemeClr val="bg1"/>
                </a:solidFill>
                <a:ln w="9525">
                  <a:noFill/>
                  <a:round/>
                  <a:headEnd/>
                  <a:tailEnd/>
                </a:ln>
                <a:effectLst/>
              </p:spPr>
              <p:txBody>
                <a:bodyPr wrap="none" anchor="ctr">
                  <a:prstTxWarp prst="textNoShape">
                    <a:avLst/>
                  </a:prstTxWarp>
                </a:bodyPr>
                <a:lstStyle/>
                <a:p>
                  <a:endParaRPr lang="en-US">
                    <a:latin typeface="Helvetica Neue"/>
                    <a:cs typeface="Helvetica Neue"/>
                  </a:endParaRPr>
                </a:p>
              </p:txBody>
            </p:sp>
            <p:pic>
              <p:nvPicPr>
                <p:cNvPr id="264422" name="Picture 230" descr="MCj03076130000[1]"/>
                <p:cNvPicPr>
                  <a:picLocks noChangeAspect="1" noChangeArrowheads="1"/>
                </p:cNvPicPr>
                <p:nvPr/>
              </p:nvPicPr>
              <p:blipFill>
                <a:blip r:embed="rId7"/>
                <a:srcRect/>
                <a:stretch>
                  <a:fillRect/>
                </a:stretch>
              </p:blipFill>
              <p:spPr bwMode="auto">
                <a:xfrm>
                  <a:off x="10608" y="8064"/>
                  <a:ext cx="1932" cy="3936"/>
                </a:xfrm>
                <a:prstGeom prst="rect">
                  <a:avLst/>
                </a:prstGeom>
                <a:noFill/>
              </p:spPr>
            </p:pic>
          </p:grpSp>
        </p:grpSp>
        <p:sp>
          <p:nvSpPr>
            <p:cNvPr id="264423" name="Text Box 231"/>
            <p:cNvSpPr txBox="1">
              <a:spLocks noChangeArrowheads="1"/>
            </p:cNvSpPr>
            <p:nvPr/>
          </p:nvSpPr>
          <p:spPr bwMode="auto">
            <a:xfrm>
              <a:off x="457200" y="5626078"/>
              <a:ext cx="960437" cy="166687"/>
            </a:xfrm>
            <a:prstGeom prst="rect">
              <a:avLst/>
            </a:prstGeom>
            <a:noFill/>
            <a:ln w="9525">
              <a:noFill/>
              <a:miter lim="800000"/>
              <a:headEnd/>
              <a:tailEnd/>
            </a:ln>
            <a:effectLst/>
          </p:spPr>
          <p:txBody>
            <a:bodyPr>
              <a:prstTxWarp prst="textNoShape">
                <a:avLst/>
              </a:prstTxWarp>
            </a:bodyPr>
            <a:lstStyle/>
            <a:p>
              <a:pPr defTabSz="3762375" eaLnBrk="1" hangingPunct="1">
                <a:lnSpc>
                  <a:spcPct val="100000"/>
                </a:lnSpc>
                <a:spcBef>
                  <a:spcPct val="50000"/>
                </a:spcBef>
                <a:buClrTx/>
                <a:buSzTx/>
                <a:buFontTx/>
                <a:buNone/>
              </a:pPr>
              <a:r>
                <a:rPr lang="en-US" sz="1800" dirty="0">
                  <a:solidFill>
                    <a:schemeClr val="tx1"/>
                  </a:solidFill>
                  <a:latin typeface="Helvetica Neue"/>
                  <a:cs typeface="Helvetica Neue"/>
                </a:rPr>
                <a:t>Getting phone</a:t>
              </a:r>
            </a:p>
          </p:txBody>
        </p:sp>
        <p:sp>
          <p:nvSpPr>
            <p:cNvPr id="264431" name="Text Box 239"/>
            <p:cNvSpPr txBox="1">
              <a:spLocks noChangeArrowheads="1"/>
            </p:cNvSpPr>
            <p:nvPr/>
          </p:nvSpPr>
          <p:spPr bwMode="auto">
            <a:xfrm>
              <a:off x="5426075" y="5612849"/>
              <a:ext cx="1127125" cy="74612"/>
            </a:xfrm>
            <a:prstGeom prst="rect">
              <a:avLst/>
            </a:prstGeom>
            <a:noFill/>
            <a:ln w="9525">
              <a:noFill/>
              <a:miter lim="800000"/>
              <a:headEnd/>
              <a:tailEnd/>
            </a:ln>
            <a:effectLst/>
          </p:spPr>
          <p:txBody>
            <a:bodyPr>
              <a:prstTxWarp prst="textNoShape">
                <a:avLst/>
              </a:prstTxWarp>
            </a:bodyPr>
            <a:lstStyle/>
            <a:p>
              <a:pPr defTabSz="3762375" eaLnBrk="1" hangingPunct="1">
                <a:lnSpc>
                  <a:spcPct val="100000"/>
                </a:lnSpc>
                <a:spcBef>
                  <a:spcPct val="50000"/>
                </a:spcBef>
                <a:buClrTx/>
                <a:buSzTx/>
                <a:buFontTx/>
                <a:buNone/>
              </a:pPr>
              <a:r>
                <a:rPr lang="en-US" sz="1800">
                  <a:solidFill>
                    <a:schemeClr val="tx1"/>
                  </a:solidFill>
                  <a:latin typeface="Helvetica Neue"/>
                  <a:cs typeface="Helvetica Neue"/>
                </a:rPr>
                <a:t>Door opened</a:t>
              </a:r>
            </a:p>
          </p:txBody>
        </p:sp>
        <p:grpSp>
          <p:nvGrpSpPr>
            <p:cNvPr id="18" name="Group 240"/>
            <p:cNvGrpSpPr>
              <a:grpSpLocks/>
            </p:cNvGrpSpPr>
            <p:nvPr/>
          </p:nvGrpSpPr>
          <p:grpSpPr bwMode="auto">
            <a:xfrm>
              <a:off x="5295900" y="4760361"/>
              <a:ext cx="741363" cy="852488"/>
              <a:chOff x="11808" y="14640"/>
              <a:chExt cx="2400" cy="2760"/>
            </a:xfrm>
          </p:grpSpPr>
          <p:pic>
            <p:nvPicPr>
              <p:cNvPr id="264433" name="Picture 241" descr="MCj03301540000[1]"/>
              <p:cNvPicPr>
                <a:picLocks noChangeAspect="1" noChangeArrowheads="1"/>
              </p:cNvPicPr>
              <p:nvPr/>
            </p:nvPicPr>
            <p:blipFill>
              <a:blip r:embed="rId5"/>
              <a:srcRect/>
              <a:stretch>
                <a:fillRect/>
              </a:stretch>
            </p:blipFill>
            <p:spPr bwMode="auto">
              <a:xfrm flipH="1">
                <a:off x="13056" y="14640"/>
                <a:ext cx="960" cy="2760"/>
              </a:xfrm>
              <a:prstGeom prst="rect">
                <a:avLst/>
              </a:prstGeom>
              <a:noFill/>
            </p:spPr>
          </p:pic>
          <p:sp>
            <p:nvSpPr>
              <p:cNvPr id="264434" name="Line 242"/>
              <p:cNvSpPr>
                <a:spLocks noChangeShapeType="1"/>
              </p:cNvSpPr>
              <p:nvPr/>
            </p:nvSpPr>
            <p:spPr bwMode="auto">
              <a:xfrm>
                <a:off x="13296" y="14714"/>
                <a:ext cx="912" cy="70"/>
              </a:xfrm>
              <a:prstGeom prst="line">
                <a:avLst/>
              </a:prstGeom>
              <a:noFill/>
              <a:ln w="57150">
                <a:solidFill>
                  <a:schemeClr val="tx1"/>
                </a:solidFill>
                <a:round/>
                <a:headEnd/>
                <a:tailEnd/>
              </a:ln>
              <a:effectLst/>
            </p:spPr>
            <p:txBody>
              <a:bodyPr>
                <a:prstTxWarp prst="textNoShape">
                  <a:avLst/>
                </a:prstTxWarp>
              </a:bodyPr>
              <a:lstStyle/>
              <a:p>
                <a:endParaRPr lang="en-US">
                  <a:latin typeface="Helvetica Neue"/>
                  <a:cs typeface="Helvetica Neue"/>
                </a:endParaRPr>
              </a:p>
            </p:txBody>
          </p:sp>
          <p:sp>
            <p:nvSpPr>
              <p:cNvPr id="264435" name="Line 243"/>
              <p:cNvSpPr>
                <a:spLocks noChangeShapeType="1"/>
              </p:cNvSpPr>
              <p:nvPr/>
            </p:nvSpPr>
            <p:spPr bwMode="auto">
              <a:xfrm>
                <a:off x="14160" y="14784"/>
                <a:ext cx="0" cy="2448"/>
              </a:xfrm>
              <a:prstGeom prst="line">
                <a:avLst/>
              </a:prstGeom>
              <a:noFill/>
              <a:ln w="57150">
                <a:solidFill>
                  <a:schemeClr val="tx1"/>
                </a:solidFill>
                <a:round/>
                <a:headEnd/>
                <a:tailEnd/>
              </a:ln>
              <a:effectLst/>
            </p:spPr>
            <p:txBody>
              <a:bodyPr>
                <a:prstTxWarp prst="textNoShape">
                  <a:avLst/>
                </a:prstTxWarp>
              </a:bodyPr>
              <a:lstStyle/>
              <a:p>
                <a:endParaRPr lang="en-US">
                  <a:latin typeface="Helvetica Neue"/>
                  <a:cs typeface="Helvetica Neue"/>
                </a:endParaRPr>
              </a:p>
            </p:txBody>
          </p:sp>
          <p:sp>
            <p:nvSpPr>
              <p:cNvPr id="264436" name="Line 244"/>
              <p:cNvSpPr>
                <a:spLocks noChangeShapeType="1"/>
              </p:cNvSpPr>
              <p:nvPr/>
            </p:nvSpPr>
            <p:spPr bwMode="auto">
              <a:xfrm flipH="1" flipV="1">
                <a:off x="13920" y="17167"/>
                <a:ext cx="192" cy="17"/>
              </a:xfrm>
              <a:prstGeom prst="line">
                <a:avLst/>
              </a:prstGeom>
              <a:noFill/>
              <a:ln w="57150">
                <a:solidFill>
                  <a:schemeClr val="tx1"/>
                </a:solidFill>
                <a:round/>
                <a:headEnd/>
                <a:tailEnd/>
              </a:ln>
              <a:effectLst/>
            </p:spPr>
            <p:txBody>
              <a:bodyPr>
                <a:prstTxWarp prst="textNoShape">
                  <a:avLst/>
                </a:prstTxWarp>
              </a:bodyPr>
              <a:lstStyle/>
              <a:p>
                <a:endParaRPr lang="en-US">
                  <a:latin typeface="Helvetica Neue"/>
                  <a:cs typeface="Helvetica Neue"/>
                </a:endParaRPr>
              </a:p>
            </p:txBody>
          </p:sp>
          <p:grpSp>
            <p:nvGrpSpPr>
              <p:cNvPr id="19" name="Group 245"/>
              <p:cNvGrpSpPr>
                <a:grpSpLocks/>
              </p:cNvGrpSpPr>
              <p:nvPr/>
            </p:nvGrpSpPr>
            <p:grpSpPr bwMode="auto">
              <a:xfrm>
                <a:off x="11808" y="15216"/>
                <a:ext cx="1460" cy="2145"/>
                <a:chOff x="9696" y="15024"/>
                <a:chExt cx="1460" cy="2145"/>
              </a:xfrm>
            </p:grpSpPr>
            <p:sp>
              <p:nvSpPr>
                <p:cNvPr id="264438" name="Freeform 246"/>
                <p:cNvSpPr>
                  <a:spLocks/>
                </p:cNvSpPr>
                <p:nvPr/>
              </p:nvSpPr>
              <p:spPr bwMode="auto">
                <a:xfrm flipH="1">
                  <a:off x="10372" y="15024"/>
                  <a:ext cx="552" cy="480"/>
                </a:xfrm>
                <a:custGeom>
                  <a:avLst/>
                  <a:gdLst/>
                  <a:ahLst/>
                  <a:cxnLst>
                    <a:cxn ang="0">
                      <a:pos x="159" y="302"/>
                    </a:cxn>
                    <a:cxn ang="0">
                      <a:pos x="131" y="235"/>
                    </a:cxn>
                    <a:cxn ang="0">
                      <a:pos x="106" y="160"/>
                    </a:cxn>
                    <a:cxn ang="0">
                      <a:pos x="111" y="88"/>
                    </a:cxn>
                    <a:cxn ang="0">
                      <a:pos x="132" y="33"/>
                    </a:cxn>
                    <a:cxn ang="0">
                      <a:pos x="182" y="11"/>
                    </a:cxn>
                    <a:cxn ang="0">
                      <a:pos x="264" y="0"/>
                    </a:cxn>
                    <a:cxn ang="0">
                      <a:pos x="360" y="55"/>
                    </a:cxn>
                    <a:cxn ang="0">
                      <a:pos x="431" y="137"/>
                    </a:cxn>
                    <a:cxn ang="0">
                      <a:pos x="477" y="209"/>
                    </a:cxn>
                    <a:cxn ang="0">
                      <a:pos x="510" y="313"/>
                    </a:cxn>
                    <a:cxn ang="0">
                      <a:pos x="527" y="403"/>
                    </a:cxn>
                    <a:cxn ang="0">
                      <a:pos x="487" y="457"/>
                    </a:cxn>
                    <a:cxn ang="0">
                      <a:pos x="437" y="480"/>
                    </a:cxn>
                    <a:cxn ang="0">
                      <a:pos x="369" y="476"/>
                    </a:cxn>
                    <a:cxn ang="0">
                      <a:pos x="285" y="417"/>
                    </a:cxn>
                    <a:cxn ang="0">
                      <a:pos x="220" y="372"/>
                    </a:cxn>
                    <a:cxn ang="0">
                      <a:pos x="193" y="339"/>
                    </a:cxn>
                    <a:cxn ang="0">
                      <a:pos x="32" y="410"/>
                    </a:cxn>
                    <a:cxn ang="0">
                      <a:pos x="0" y="392"/>
                    </a:cxn>
                    <a:cxn ang="0">
                      <a:pos x="16" y="361"/>
                    </a:cxn>
                    <a:cxn ang="0">
                      <a:pos x="159" y="302"/>
                    </a:cxn>
                  </a:cxnLst>
                  <a:rect l="0" t="0" r="r" b="b"/>
                  <a:pathLst>
                    <a:path w="527" h="480">
                      <a:moveTo>
                        <a:pt x="159" y="302"/>
                      </a:moveTo>
                      <a:lnTo>
                        <a:pt x="131" y="235"/>
                      </a:lnTo>
                      <a:lnTo>
                        <a:pt x="106" y="160"/>
                      </a:lnTo>
                      <a:lnTo>
                        <a:pt x="111" y="88"/>
                      </a:lnTo>
                      <a:lnTo>
                        <a:pt x="132" y="33"/>
                      </a:lnTo>
                      <a:lnTo>
                        <a:pt x="182" y="11"/>
                      </a:lnTo>
                      <a:lnTo>
                        <a:pt x="264" y="0"/>
                      </a:lnTo>
                      <a:lnTo>
                        <a:pt x="360" y="55"/>
                      </a:lnTo>
                      <a:lnTo>
                        <a:pt x="431" y="137"/>
                      </a:lnTo>
                      <a:lnTo>
                        <a:pt x="477" y="209"/>
                      </a:lnTo>
                      <a:lnTo>
                        <a:pt x="510" y="313"/>
                      </a:lnTo>
                      <a:lnTo>
                        <a:pt x="527" y="403"/>
                      </a:lnTo>
                      <a:lnTo>
                        <a:pt x="487" y="457"/>
                      </a:lnTo>
                      <a:lnTo>
                        <a:pt x="437" y="480"/>
                      </a:lnTo>
                      <a:lnTo>
                        <a:pt x="369" y="476"/>
                      </a:lnTo>
                      <a:lnTo>
                        <a:pt x="285" y="417"/>
                      </a:lnTo>
                      <a:lnTo>
                        <a:pt x="220" y="372"/>
                      </a:lnTo>
                      <a:lnTo>
                        <a:pt x="193" y="339"/>
                      </a:lnTo>
                      <a:lnTo>
                        <a:pt x="32" y="410"/>
                      </a:lnTo>
                      <a:lnTo>
                        <a:pt x="0" y="392"/>
                      </a:lnTo>
                      <a:lnTo>
                        <a:pt x="16" y="361"/>
                      </a:lnTo>
                      <a:lnTo>
                        <a:pt x="159" y="302"/>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39" name="Freeform 247"/>
                <p:cNvSpPr>
                  <a:spLocks/>
                </p:cNvSpPr>
                <p:nvPr/>
              </p:nvSpPr>
              <p:spPr bwMode="auto">
                <a:xfrm flipH="1">
                  <a:off x="10068" y="15510"/>
                  <a:ext cx="427" cy="896"/>
                </a:xfrm>
                <a:custGeom>
                  <a:avLst/>
                  <a:gdLst/>
                  <a:ahLst/>
                  <a:cxnLst>
                    <a:cxn ang="0">
                      <a:pos x="45" y="37"/>
                    </a:cxn>
                    <a:cxn ang="0">
                      <a:pos x="63" y="16"/>
                    </a:cxn>
                    <a:cxn ang="0">
                      <a:pos x="100" y="0"/>
                    </a:cxn>
                    <a:cxn ang="0">
                      <a:pos x="173" y="19"/>
                    </a:cxn>
                    <a:cxn ang="0">
                      <a:pos x="246" y="83"/>
                    </a:cxn>
                    <a:cxn ang="0">
                      <a:pos x="315" y="162"/>
                    </a:cxn>
                    <a:cxn ang="0">
                      <a:pos x="370" y="299"/>
                    </a:cxn>
                    <a:cxn ang="0">
                      <a:pos x="400" y="430"/>
                    </a:cxn>
                    <a:cxn ang="0">
                      <a:pos x="407" y="545"/>
                    </a:cxn>
                    <a:cxn ang="0">
                      <a:pos x="407" y="673"/>
                    </a:cxn>
                    <a:cxn ang="0">
                      <a:pos x="379" y="774"/>
                    </a:cxn>
                    <a:cxn ang="0">
                      <a:pos x="300" y="856"/>
                    </a:cxn>
                    <a:cxn ang="0">
                      <a:pos x="215" y="892"/>
                    </a:cxn>
                    <a:cxn ang="0">
                      <a:pos x="124" y="896"/>
                    </a:cxn>
                    <a:cxn ang="0">
                      <a:pos x="54" y="856"/>
                    </a:cxn>
                    <a:cxn ang="0">
                      <a:pos x="60" y="792"/>
                    </a:cxn>
                    <a:cxn ang="0">
                      <a:pos x="91" y="694"/>
                    </a:cxn>
                    <a:cxn ang="0">
                      <a:pos x="124" y="639"/>
                    </a:cxn>
                    <a:cxn ang="0">
                      <a:pos x="142" y="548"/>
                    </a:cxn>
                    <a:cxn ang="0">
                      <a:pos x="127" y="457"/>
                    </a:cxn>
                    <a:cxn ang="0">
                      <a:pos x="97" y="357"/>
                    </a:cxn>
                    <a:cxn ang="0">
                      <a:pos x="51" y="281"/>
                    </a:cxn>
                    <a:cxn ang="0">
                      <a:pos x="6" y="181"/>
                    </a:cxn>
                    <a:cxn ang="0">
                      <a:pos x="0" y="107"/>
                    </a:cxn>
                    <a:cxn ang="0">
                      <a:pos x="45" y="37"/>
                    </a:cxn>
                  </a:cxnLst>
                  <a:rect l="0" t="0" r="r" b="b"/>
                  <a:pathLst>
                    <a:path w="407" h="896">
                      <a:moveTo>
                        <a:pt x="45" y="37"/>
                      </a:moveTo>
                      <a:lnTo>
                        <a:pt x="63" y="16"/>
                      </a:lnTo>
                      <a:lnTo>
                        <a:pt x="100" y="0"/>
                      </a:lnTo>
                      <a:lnTo>
                        <a:pt x="173" y="19"/>
                      </a:lnTo>
                      <a:lnTo>
                        <a:pt x="246" y="83"/>
                      </a:lnTo>
                      <a:lnTo>
                        <a:pt x="315" y="162"/>
                      </a:lnTo>
                      <a:lnTo>
                        <a:pt x="370" y="299"/>
                      </a:lnTo>
                      <a:lnTo>
                        <a:pt x="400" y="430"/>
                      </a:lnTo>
                      <a:lnTo>
                        <a:pt x="407" y="545"/>
                      </a:lnTo>
                      <a:lnTo>
                        <a:pt x="407" y="673"/>
                      </a:lnTo>
                      <a:lnTo>
                        <a:pt x="379" y="774"/>
                      </a:lnTo>
                      <a:lnTo>
                        <a:pt x="300" y="856"/>
                      </a:lnTo>
                      <a:lnTo>
                        <a:pt x="215" y="892"/>
                      </a:lnTo>
                      <a:lnTo>
                        <a:pt x="124" y="896"/>
                      </a:lnTo>
                      <a:lnTo>
                        <a:pt x="54" y="856"/>
                      </a:lnTo>
                      <a:lnTo>
                        <a:pt x="60" y="792"/>
                      </a:lnTo>
                      <a:lnTo>
                        <a:pt x="91" y="694"/>
                      </a:lnTo>
                      <a:lnTo>
                        <a:pt x="124" y="639"/>
                      </a:lnTo>
                      <a:lnTo>
                        <a:pt x="142" y="548"/>
                      </a:lnTo>
                      <a:lnTo>
                        <a:pt x="127" y="457"/>
                      </a:lnTo>
                      <a:lnTo>
                        <a:pt x="97" y="357"/>
                      </a:lnTo>
                      <a:lnTo>
                        <a:pt x="51" y="281"/>
                      </a:lnTo>
                      <a:lnTo>
                        <a:pt x="6" y="181"/>
                      </a:lnTo>
                      <a:lnTo>
                        <a:pt x="0" y="107"/>
                      </a:lnTo>
                      <a:lnTo>
                        <a:pt x="45" y="37"/>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40" name="Freeform 248"/>
                <p:cNvSpPr>
                  <a:spLocks/>
                </p:cNvSpPr>
                <p:nvPr/>
              </p:nvSpPr>
              <p:spPr bwMode="auto">
                <a:xfrm flipH="1">
                  <a:off x="10284" y="16193"/>
                  <a:ext cx="872" cy="606"/>
                </a:xfrm>
                <a:custGeom>
                  <a:avLst/>
                  <a:gdLst/>
                  <a:ahLst/>
                  <a:cxnLst>
                    <a:cxn ang="0">
                      <a:pos x="749" y="33"/>
                    </a:cxn>
                    <a:cxn ang="0">
                      <a:pos x="792" y="33"/>
                    </a:cxn>
                    <a:cxn ang="0">
                      <a:pos x="825" y="64"/>
                    </a:cxn>
                    <a:cxn ang="0">
                      <a:pos x="832" y="115"/>
                    </a:cxn>
                    <a:cxn ang="0">
                      <a:pos x="825" y="140"/>
                    </a:cxn>
                    <a:cxn ang="0">
                      <a:pos x="801" y="191"/>
                    </a:cxn>
                    <a:cxn ang="0">
                      <a:pos x="740" y="227"/>
                    </a:cxn>
                    <a:cxn ang="0">
                      <a:pos x="673" y="239"/>
                    </a:cxn>
                    <a:cxn ang="0">
                      <a:pos x="545" y="203"/>
                    </a:cxn>
                    <a:cxn ang="0">
                      <a:pos x="393" y="143"/>
                    </a:cxn>
                    <a:cxn ang="0">
                      <a:pos x="292" y="85"/>
                    </a:cxn>
                    <a:cxn ang="0">
                      <a:pos x="250" y="76"/>
                    </a:cxn>
                    <a:cxn ang="0">
                      <a:pos x="256" y="106"/>
                    </a:cxn>
                    <a:cxn ang="0">
                      <a:pos x="326" y="239"/>
                    </a:cxn>
                    <a:cxn ang="0">
                      <a:pos x="384" y="357"/>
                    </a:cxn>
                    <a:cxn ang="0">
                      <a:pos x="411" y="436"/>
                    </a:cxn>
                    <a:cxn ang="0">
                      <a:pos x="420" y="521"/>
                    </a:cxn>
                    <a:cxn ang="0">
                      <a:pos x="420" y="560"/>
                    </a:cxn>
                    <a:cxn ang="0">
                      <a:pos x="411" y="590"/>
                    </a:cxn>
                    <a:cxn ang="0">
                      <a:pos x="387" y="606"/>
                    </a:cxn>
                    <a:cxn ang="0">
                      <a:pos x="335" y="606"/>
                    </a:cxn>
                    <a:cxn ang="0">
                      <a:pos x="277" y="560"/>
                    </a:cxn>
                    <a:cxn ang="0">
                      <a:pos x="204" y="527"/>
                    </a:cxn>
                    <a:cxn ang="0">
                      <a:pos x="113" y="503"/>
                    </a:cxn>
                    <a:cxn ang="0">
                      <a:pos x="43" y="475"/>
                    </a:cxn>
                    <a:cxn ang="0">
                      <a:pos x="0" y="478"/>
                    </a:cxn>
                    <a:cxn ang="0">
                      <a:pos x="0" y="436"/>
                    </a:cxn>
                    <a:cxn ang="0">
                      <a:pos x="43" y="367"/>
                    </a:cxn>
                    <a:cxn ang="0">
                      <a:pos x="104" y="333"/>
                    </a:cxn>
                    <a:cxn ang="0">
                      <a:pos x="159" y="354"/>
                    </a:cxn>
                    <a:cxn ang="0">
                      <a:pos x="213" y="400"/>
                    </a:cxn>
                    <a:cxn ang="0">
                      <a:pos x="277" y="454"/>
                    </a:cxn>
                    <a:cxn ang="0">
                      <a:pos x="295" y="485"/>
                    </a:cxn>
                    <a:cxn ang="0">
                      <a:pos x="335" y="536"/>
                    </a:cxn>
                    <a:cxn ang="0">
                      <a:pos x="368" y="521"/>
                    </a:cxn>
                    <a:cxn ang="0">
                      <a:pos x="365" y="442"/>
                    </a:cxn>
                    <a:cxn ang="0">
                      <a:pos x="326" y="364"/>
                    </a:cxn>
                    <a:cxn ang="0">
                      <a:pos x="280" y="282"/>
                    </a:cxn>
                    <a:cxn ang="0">
                      <a:pos x="250" y="215"/>
                    </a:cxn>
                    <a:cxn ang="0">
                      <a:pos x="180" y="91"/>
                    </a:cxn>
                    <a:cxn ang="0">
                      <a:pos x="183" y="39"/>
                    </a:cxn>
                    <a:cxn ang="0">
                      <a:pos x="232" y="3"/>
                    </a:cxn>
                    <a:cxn ang="0">
                      <a:pos x="308" y="0"/>
                    </a:cxn>
                    <a:cxn ang="0">
                      <a:pos x="374" y="39"/>
                    </a:cxn>
                    <a:cxn ang="0">
                      <a:pos x="536" y="88"/>
                    </a:cxn>
                    <a:cxn ang="0">
                      <a:pos x="610" y="94"/>
                    </a:cxn>
                    <a:cxn ang="0">
                      <a:pos x="655" y="79"/>
                    </a:cxn>
                    <a:cxn ang="0">
                      <a:pos x="710" y="52"/>
                    </a:cxn>
                    <a:cxn ang="0">
                      <a:pos x="749" y="33"/>
                    </a:cxn>
                  </a:cxnLst>
                  <a:rect l="0" t="0" r="r" b="b"/>
                  <a:pathLst>
                    <a:path w="832" h="606">
                      <a:moveTo>
                        <a:pt x="749" y="33"/>
                      </a:moveTo>
                      <a:lnTo>
                        <a:pt x="792" y="33"/>
                      </a:lnTo>
                      <a:lnTo>
                        <a:pt x="825" y="64"/>
                      </a:lnTo>
                      <a:lnTo>
                        <a:pt x="832" y="115"/>
                      </a:lnTo>
                      <a:lnTo>
                        <a:pt x="825" y="140"/>
                      </a:lnTo>
                      <a:lnTo>
                        <a:pt x="801" y="191"/>
                      </a:lnTo>
                      <a:lnTo>
                        <a:pt x="740" y="227"/>
                      </a:lnTo>
                      <a:lnTo>
                        <a:pt x="673" y="239"/>
                      </a:lnTo>
                      <a:lnTo>
                        <a:pt x="545" y="203"/>
                      </a:lnTo>
                      <a:lnTo>
                        <a:pt x="393" y="143"/>
                      </a:lnTo>
                      <a:lnTo>
                        <a:pt x="292" y="85"/>
                      </a:lnTo>
                      <a:lnTo>
                        <a:pt x="250" y="76"/>
                      </a:lnTo>
                      <a:lnTo>
                        <a:pt x="256" y="106"/>
                      </a:lnTo>
                      <a:lnTo>
                        <a:pt x="326" y="239"/>
                      </a:lnTo>
                      <a:lnTo>
                        <a:pt x="384" y="357"/>
                      </a:lnTo>
                      <a:lnTo>
                        <a:pt x="411" y="436"/>
                      </a:lnTo>
                      <a:lnTo>
                        <a:pt x="420" y="521"/>
                      </a:lnTo>
                      <a:lnTo>
                        <a:pt x="420" y="560"/>
                      </a:lnTo>
                      <a:lnTo>
                        <a:pt x="411" y="590"/>
                      </a:lnTo>
                      <a:lnTo>
                        <a:pt x="387" y="606"/>
                      </a:lnTo>
                      <a:lnTo>
                        <a:pt x="335" y="606"/>
                      </a:lnTo>
                      <a:lnTo>
                        <a:pt x="277" y="560"/>
                      </a:lnTo>
                      <a:lnTo>
                        <a:pt x="204" y="527"/>
                      </a:lnTo>
                      <a:lnTo>
                        <a:pt x="113" y="503"/>
                      </a:lnTo>
                      <a:lnTo>
                        <a:pt x="43" y="475"/>
                      </a:lnTo>
                      <a:lnTo>
                        <a:pt x="0" y="478"/>
                      </a:lnTo>
                      <a:lnTo>
                        <a:pt x="0" y="436"/>
                      </a:lnTo>
                      <a:lnTo>
                        <a:pt x="43" y="367"/>
                      </a:lnTo>
                      <a:lnTo>
                        <a:pt x="104" y="333"/>
                      </a:lnTo>
                      <a:lnTo>
                        <a:pt x="159" y="354"/>
                      </a:lnTo>
                      <a:lnTo>
                        <a:pt x="213" y="400"/>
                      </a:lnTo>
                      <a:lnTo>
                        <a:pt x="277" y="454"/>
                      </a:lnTo>
                      <a:lnTo>
                        <a:pt x="295" y="485"/>
                      </a:lnTo>
                      <a:lnTo>
                        <a:pt x="335" y="536"/>
                      </a:lnTo>
                      <a:lnTo>
                        <a:pt x="368" y="521"/>
                      </a:lnTo>
                      <a:lnTo>
                        <a:pt x="365" y="442"/>
                      </a:lnTo>
                      <a:lnTo>
                        <a:pt x="326" y="364"/>
                      </a:lnTo>
                      <a:lnTo>
                        <a:pt x="280" y="282"/>
                      </a:lnTo>
                      <a:lnTo>
                        <a:pt x="250" y="215"/>
                      </a:lnTo>
                      <a:lnTo>
                        <a:pt x="180" y="91"/>
                      </a:lnTo>
                      <a:lnTo>
                        <a:pt x="183" y="39"/>
                      </a:lnTo>
                      <a:lnTo>
                        <a:pt x="232" y="3"/>
                      </a:lnTo>
                      <a:lnTo>
                        <a:pt x="308" y="0"/>
                      </a:lnTo>
                      <a:lnTo>
                        <a:pt x="374" y="39"/>
                      </a:lnTo>
                      <a:lnTo>
                        <a:pt x="536" y="88"/>
                      </a:lnTo>
                      <a:lnTo>
                        <a:pt x="610" y="94"/>
                      </a:lnTo>
                      <a:lnTo>
                        <a:pt x="655" y="79"/>
                      </a:lnTo>
                      <a:lnTo>
                        <a:pt x="710" y="52"/>
                      </a:lnTo>
                      <a:lnTo>
                        <a:pt x="749" y="33"/>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41" name="Freeform 249"/>
                <p:cNvSpPr>
                  <a:spLocks/>
                </p:cNvSpPr>
                <p:nvPr/>
              </p:nvSpPr>
              <p:spPr bwMode="auto">
                <a:xfrm flipH="1">
                  <a:off x="9696" y="15520"/>
                  <a:ext cx="649" cy="391"/>
                </a:xfrm>
                <a:custGeom>
                  <a:avLst/>
                  <a:gdLst/>
                  <a:ahLst/>
                  <a:cxnLst>
                    <a:cxn ang="0">
                      <a:pos x="3" y="21"/>
                    </a:cxn>
                    <a:cxn ang="0">
                      <a:pos x="109" y="0"/>
                    </a:cxn>
                    <a:cxn ang="0">
                      <a:pos x="257" y="12"/>
                    </a:cxn>
                    <a:cxn ang="0">
                      <a:pos x="455" y="39"/>
                    </a:cxn>
                    <a:cxn ang="0">
                      <a:pos x="574" y="109"/>
                    </a:cxn>
                    <a:cxn ang="0">
                      <a:pos x="619" y="158"/>
                    </a:cxn>
                    <a:cxn ang="0">
                      <a:pos x="619" y="200"/>
                    </a:cxn>
                    <a:cxn ang="0">
                      <a:pos x="586" y="230"/>
                    </a:cxn>
                    <a:cxn ang="0">
                      <a:pos x="522" y="294"/>
                    </a:cxn>
                    <a:cxn ang="0">
                      <a:pos x="419" y="372"/>
                    </a:cxn>
                    <a:cxn ang="0">
                      <a:pos x="355" y="391"/>
                    </a:cxn>
                    <a:cxn ang="0">
                      <a:pos x="285" y="391"/>
                    </a:cxn>
                    <a:cxn ang="0">
                      <a:pos x="273" y="357"/>
                    </a:cxn>
                    <a:cxn ang="0">
                      <a:pos x="294" y="309"/>
                    </a:cxn>
                    <a:cxn ang="0">
                      <a:pos x="339" y="285"/>
                    </a:cxn>
                    <a:cxn ang="0">
                      <a:pos x="368" y="294"/>
                    </a:cxn>
                    <a:cxn ang="0">
                      <a:pos x="374" y="327"/>
                    </a:cxn>
                    <a:cxn ang="0">
                      <a:pos x="419" y="330"/>
                    </a:cxn>
                    <a:cxn ang="0">
                      <a:pos x="495" y="273"/>
                    </a:cxn>
                    <a:cxn ang="0">
                      <a:pos x="549" y="209"/>
                    </a:cxn>
                    <a:cxn ang="0">
                      <a:pos x="549" y="167"/>
                    </a:cxn>
                    <a:cxn ang="0">
                      <a:pos x="528" y="146"/>
                    </a:cxn>
                    <a:cxn ang="0">
                      <a:pos x="446" y="109"/>
                    </a:cxn>
                    <a:cxn ang="0">
                      <a:pos x="294" y="81"/>
                    </a:cxn>
                    <a:cxn ang="0">
                      <a:pos x="200" y="81"/>
                    </a:cxn>
                    <a:cxn ang="0">
                      <a:pos x="148" y="84"/>
                    </a:cxn>
                    <a:cxn ang="0">
                      <a:pos x="73" y="103"/>
                    </a:cxn>
                    <a:cxn ang="0">
                      <a:pos x="12" y="103"/>
                    </a:cxn>
                    <a:cxn ang="0">
                      <a:pos x="0" y="63"/>
                    </a:cxn>
                    <a:cxn ang="0">
                      <a:pos x="3" y="21"/>
                    </a:cxn>
                  </a:cxnLst>
                  <a:rect l="0" t="0" r="r" b="b"/>
                  <a:pathLst>
                    <a:path w="619" h="391">
                      <a:moveTo>
                        <a:pt x="3" y="21"/>
                      </a:moveTo>
                      <a:lnTo>
                        <a:pt x="109" y="0"/>
                      </a:lnTo>
                      <a:lnTo>
                        <a:pt x="257" y="12"/>
                      </a:lnTo>
                      <a:lnTo>
                        <a:pt x="455" y="39"/>
                      </a:lnTo>
                      <a:lnTo>
                        <a:pt x="574" y="109"/>
                      </a:lnTo>
                      <a:lnTo>
                        <a:pt x="619" y="158"/>
                      </a:lnTo>
                      <a:lnTo>
                        <a:pt x="619" y="200"/>
                      </a:lnTo>
                      <a:lnTo>
                        <a:pt x="586" y="230"/>
                      </a:lnTo>
                      <a:lnTo>
                        <a:pt x="522" y="294"/>
                      </a:lnTo>
                      <a:lnTo>
                        <a:pt x="419" y="372"/>
                      </a:lnTo>
                      <a:lnTo>
                        <a:pt x="355" y="391"/>
                      </a:lnTo>
                      <a:lnTo>
                        <a:pt x="285" y="391"/>
                      </a:lnTo>
                      <a:lnTo>
                        <a:pt x="273" y="357"/>
                      </a:lnTo>
                      <a:lnTo>
                        <a:pt x="294" y="309"/>
                      </a:lnTo>
                      <a:lnTo>
                        <a:pt x="339" y="285"/>
                      </a:lnTo>
                      <a:lnTo>
                        <a:pt x="368" y="294"/>
                      </a:lnTo>
                      <a:lnTo>
                        <a:pt x="374" y="327"/>
                      </a:lnTo>
                      <a:lnTo>
                        <a:pt x="419" y="330"/>
                      </a:lnTo>
                      <a:lnTo>
                        <a:pt x="495" y="273"/>
                      </a:lnTo>
                      <a:lnTo>
                        <a:pt x="549" y="209"/>
                      </a:lnTo>
                      <a:lnTo>
                        <a:pt x="549" y="167"/>
                      </a:lnTo>
                      <a:lnTo>
                        <a:pt x="528" y="146"/>
                      </a:lnTo>
                      <a:lnTo>
                        <a:pt x="446" y="109"/>
                      </a:lnTo>
                      <a:lnTo>
                        <a:pt x="294" y="81"/>
                      </a:lnTo>
                      <a:lnTo>
                        <a:pt x="200" y="81"/>
                      </a:lnTo>
                      <a:lnTo>
                        <a:pt x="148" y="84"/>
                      </a:lnTo>
                      <a:lnTo>
                        <a:pt x="73" y="103"/>
                      </a:lnTo>
                      <a:lnTo>
                        <a:pt x="12" y="103"/>
                      </a:lnTo>
                      <a:lnTo>
                        <a:pt x="0" y="63"/>
                      </a:lnTo>
                      <a:lnTo>
                        <a:pt x="3" y="2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42" name="Freeform 250"/>
                <p:cNvSpPr>
                  <a:spLocks/>
                </p:cNvSpPr>
                <p:nvPr/>
              </p:nvSpPr>
              <p:spPr bwMode="auto">
                <a:xfrm flipH="1">
                  <a:off x="10058" y="16159"/>
                  <a:ext cx="429" cy="1010"/>
                </a:xfrm>
                <a:custGeom>
                  <a:avLst/>
                  <a:gdLst/>
                  <a:ahLst/>
                  <a:cxnLst>
                    <a:cxn ang="0">
                      <a:pos x="238" y="321"/>
                    </a:cxn>
                    <a:cxn ang="0">
                      <a:pos x="226" y="221"/>
                    </a:cxn>
                    <a:cxn ang="0">
                      <a:pos x="202" y="146"/>
                    </a:cxn>
                    <a:cxn ang="0">
                      <a:pos x="202" y="27"/>
                    </a:cxn>
                    <a:cxn ang="0">
                      <a:pos x="247" y="0"/>
                    </a:cxn>
                    <a:cxn ang="0">
                      <a:pos x="292" y="3"/>
                    </a:cxn>
                    <a:cxn ang="0">
                      <a:pos x="338" y="39"/>
                    </a:cxn>
                    <a:cxn ang="0">
                      <a:pos x="347" y="109"/>
                    </a:cxn>
                    <a:cxn ang="0">
                      <a:pos x="335" y="246"/>
                    </a:cxn>
                    <a:cxn ang="0">
                      <a:pos x="301" y="412"/>
                    </a:cxn>
                    <a:cxn ang="0">
                      <a:pos x="289" y="494"/>
                    </a:cxn>
                    <a:cxn ang="0">
                      <a:pos x="289" y="573"/>
                    </a:cxn>
                    <a:cxn ang="0">
                      <a:pos x="307" y="666"/>
                    </a:cxn>
                    <a:cxn ang="0">
                      <a:pos x="347" y="776"/>
                    </a:cxn>
                    <a:cxn ang="0">
                      <a:pos x="374" y="837"/>
                    </a:cxn>
                    <a:cxn ang="0">
                      <a:pos x="398" y="885"/>
                    </a:cxn>
                    <a:cxn ang="0">
                      <a:pos x="410" y="937"/>
                    </a:cxn>
                    <a:cxn ang="0">
                      <a:pos x="401" y="973"/>
                    </a:cxn>
                    <a:cxn ang="0">
                      <a:pos x="371" y="982"/>
                    </a:cxn>
                    <a:cxn ang="0">
                      <a:pos x="326" y="982"/>
                    </a:cxn>
                    <a:cxn ang="0">
                      <a:pos x="244" y="964"/>
                    </a:cxn>
                    <a:cxn ang="0">
                      <a:pos x="172" y="982"/>
                    </a:cxn>
                    <a:cxn ang="0">
                      <a:pos x="102" y="1010"/>
                    </a:cxn>
                    <a:cxn ang="0">
                      <a:pos x="63" y="1010"/>
                    </a:cxn>
                    <a:cxn ang="0">
                      <a:pos x="27" y="982"/>
                    </a:cxn>
                    <a:cxn ang="0">
                      <a:pos x="0" y="946"/>
                    </a:cxn>
                    <a:cxn ang="0">
                      <a:pos x="66" y="922"/>
                    </a:cxn>
                    <a:cxn ang="0">
                      <a:pos x="172" y="910"/>
                    </a:cxn>
                    <a:cxn ang="0">
                      <a:pos x="283" y="919"/>
                    </a:cxn>
                    <a:cxn ang="0">
                      <a:pos x="326" y="940"/>
                    </a:cxn>
                    <a:cxn ang="0">
                      <a:pos x="347" y="913"/>
                    </a:cxn>
                    <a:cxn ang="0">
                      <a:pos x="335" y="876"/>
                    </a:cxn>
                    <a:cxn ang="0">
                      <a:pos x="292" y="755"/>
                    </a:cxn>
                    <a:cxn ang="0">
                      <a:pos x="253" y="654"/>
                    </a:cxn>
                    <a:cxn ang="0">
                      <a:pos x="235" y="564"/>
                    </a:cxn>
                    <a:cxn ang="0">
                      <a:pos x="229" y="491"/>
                    </a:cxn>
                    <a:cxn ang="0">
                      <a:pos x="235" y="421"/>
                    </a:cxn>
                    <a:cxn ang="0">
                      <a:pos x="235" y="376"/>
                    </a:cxn>
                    <a:cxn ang="0">
                      <a:pos x="238" y="321"/>
                    </a:cxn>
                  </a:cxnLst>
                  <a:rect l="0" t="0" r="r" b="b"/>
                  <a:pathLst>
                    <a:path w="410" h="1010">
                      <a:moveTo>
                        <a:pt x="238" y="321"/>
                      </a:moveTo>
                      <a:lnTo>
                        <a:pt x="226" y="221"/>
                      </a:lnTo>
                      <a:lnTo>
                        <a:pt x="202" y="146"/>
                      </a:lnTo>
                      <a:lnTo>
                        <a:pt x="202" y="27"/>
                      </a:lnTo>
                      <a:lnTo>
                        <a:pt x="247" y="0"/>
                      </a:lnTo>
                      <a:lnTo>
                        <a:pt x="292" y="3"/>
                      </a:lnTo>
                      <a:lnTo>
                        <a:pt x="338" y="39"/>
                      </a:lnTo>
                      <a:lnTo>
                        <a:pt x="347" y="109"/>
                      </a:lnTo>
                      <a:lnTo>
                        <a:pt x="335" y="246"/>
                      </a:lnTo>
                      <a:lnTo>
                        <a:pt x="301" y="412"/>
                      </a:lnTo>
                      <a:lnTo>
                        <a:pt x="289" y="494"/>
                      </a:lnTo>
                      <a:lnTo>
                        <a:pt x="289" y="573"/>
                      </a:lnTo>
                      <a:lnTo>
                        <a:pt x="307" y="666"/>
                      </a:lnTo>
                      <a:lnTo>
                        <a:pt x="347" y="776"/>
                      </a:lnTo>
                      <a:lnTo>
                        <a:pt x="374" y="837"/>
                      </a:lnTo>
                      <a:lnTo>
                        <a:pt x="398" y="885"/>
                      </a:lnTo>
                      <a:lnTo>
                        <a:pt x="410" y="937"/>
                      </a:lnTo>
                      <a:lnTo>
                        <a:pt x="401" y="973"/>
                      </a:lnTo>
                      <a:lnTo>
                        <a:pt x="371" y="982"/>
                      </a:lnTo>
                      <a:lnTo>
                        <a:pt x="326" y="982"/>
                      </a:lnTo>
                      <a:lnTo>
                        <a:pt x="244" y="964"/>
                      </a:lnTo>
                      <a:lnTo>
                        <a:pt x="172" y="982"/>
                      </a:lnTo>
                      <a:lnTo>
                        <a:pt x="102" y="1010"/>
                      </a:lnTo>
                      <a:lnTo>
                        <a:pt x="63" y="1010"/>
                      </a:lnTo>
                      <a:lnTo>
                        <a:pt x="27" y="982"/>
                      </a:lnTo>
                      <a:lnTo>
                        <a:pt x="0" y="946"/>
                      </a:lnTo>
                      <a:lnTo>
                        <a:pt x="66" y="922"/>
                      </a:lnTo>
                      <a:lnTo>
                        <a:pt x="172" y="910"/>
                      </a:lnTo>
                      <a:lnTo>
                        <a:pt x="283" y="919"/>
                      </a:lnTo>
                      <a:lnTo>
                        <a:pt x="326" y="940"/>
                      </a:lnTo>
                      <a:lnTo>
                        <a:pt x="347" y="913"/>
                      </a:lnTo>
                      <a:lnTo>
                        <a:pt x="335" y="876"/>
                      </a:lnTo>
                      <a:lnTo>
                        <a:pt x="292" y="755"/>
                      </a:lnTo>
                      <a:lnTo>
                        <a:pt x="253" y="654"/>
                      </a:lnTo>
                      <a:lnTo>
                        <a:pt x="235" y="564"/>
                      </a:lnTo>
                      <a:lnTo>
                        <a:pt x="229" y="491"/>
                      </a:lnTo>
                      <a:lnTo>
                        <a:pt x="235" y="421"/>
                      </a:lnTo>
                      <a:lnTo>
                        <a:pt x="235" y="376"/>
                      </a:lnTo>
                      <a:lnTo>
                        <a:pt x="238" y="32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sp>
              <p:nvSpPr>
                <p:cNvPr id="264443" name="Freeform 251"/>
                <p:cNvSpPr>
                  <a:spLocks/>
                </p:cNvSpPr>
                <p:nvPr/>
              </p:nvSpPr>
              <p:spPr bwMode="auto">
                <a:xfrm rot="-6313271">
                  <a:off x="10392" y="15480"/>
                  <a:ext cx="482" cy="626"/>
                </a:xfrm>
                <a:custGeom>
                  <a:avLst/>
                  <a:gdLst/>
                  <a:ahLst/>
                  <a:cxnLst>
                    <a:cxn ang="0">
                      <a:pos x="504" y="111"/>
                    </a:cxn>
                    <a:cxn ang="0">
                      <a:pos x="731" y="189"/>
                    </a:cxn>
                    <a:cxn ang="0">
                      <a:pos x="921" y="232"/>
                    </a:cxn>
                    <a:cxn ang="0">
                      <a:pos x="966" y="302"/>
                    </a:cxn>
                    <a:cxn ang="0">
                      <a:pos x="946" y="387"/>
                    </a:cxn>
                    <a:cxn ang="0">
                      <a:pos x="826" y="449"/>
                    </a:cxn>
                    <a:cxn ang="0">
                      <a:pos x="719" y="428"/>
                    </a:cxn>
                    <a:cxn ang="0">
                      <a:pos x="467" y="295"/>
                    </a:cxn>
                    <a:cxn ang="0">
                      <a:pos x="353" y="154"/>
                    </a:cxn>
                    <a:cxn ang="0">
                      <a:pos x="246" y="127"/>
                    </a:cxn>
                    <a:cxn ang="0">
                      <a:pos x="170" y="239"/>
                    </a:cxn>
                    <a:cxn ang="0">
                      <a:pos x="132" y="513"/>
                    </a:cxn>
                    <a:cxn ang="0">
                      <a:pos x="132" y="548"/>
                    </a:cxn>
                    <a:cxn ang="0">
                      <a:pos x="132" y="780"/>
                    </a:cxn>
                    <a:cxn ang="0">
                      <a:pos x="170" y="885"/>
                    </a:cxn>
                    <a:cxn ang="0">
                      <a:pos x="277" y="977"/>
                    </a:cxn>
                    <a:cxn ang="0">
                      <a:pos x="265" y="1124"/>
                    </a:cxn>
                    <a:cxn ang="0">
                      <a:pos x="182" y="1230"/>
                    </a:cxn>
                    <a:cxn ang="0">
                      <a:pos x="56" y="1252"/>
                    </a:cxn>
                    <a:cxn ang="0">
                      <a:pos x="19" y="1168"/>
                    </a:cxn>
                    <a:cxn ang="0">
                      <a:pos x="0" y="906"/>
                    </a:cxn>
                    <a:cxn ang="0">
                      <a:pos x="37" y="471"/>
                    </a:cxn>
                    <a:cxn ang="0">
                      <a:pos x="93" y="111"/>
                    </a:cxn>
                    <a:cxn ang="0">
                      <a:pos x="151" y="28"/>
                    </a:cxn>
                    <a:cxn ang="0">
                      <a:pos x="227" y="0"/>
                    </a:cxn>
                    <a:cxn ang="0">
                      <a:pos x="302" y="0"/>
                    </a:cxn>
                    <a:cxn ang="0">
                      <a:pos x="429" y="70"/>
                    </a:cxn>
                    <a:cxn ang="0">
                      <a:pos x="504" y="111"/>
                    </a:cxn>
                  </a:cxnLst>
                  <a:rect l="0" t="0" r="r" b="b"/>
                  <a:pathLst>
                    <a:path w="966" h="1252">
                      <a:moveTo>
                        <a:pt x="504" y="111"/>
                      </a:moveTo>
                      <a:lnTo>
                        <a:pt x="731" y="189"/>
                      </a:lnTo>
                      <a:lnTo>
                        <a:pt x="921" y="232"/>
                      </a:lnTo>
                      <a:lnTo>
                        <a:pt x="966" y="302"/>
                      </a:lnTo>
                      <a:lnTo>
                        <a:pt x="946" y="387"/>
                      </a:lnTo>
                      <a:lnTo>
                        <a:pt x="826" y="449"/>
                      </a:lnTo>
                      <a:lnTo>
                        <a:pt x="719" y="428"/>
                      </a:lnTo>
                      <a:lnTo>
                        <a:pt x="467" y="295"/>
                      </a:lnTo>
                      <a:lnTo>
                        <a:pt x="353" y="154"/>
                      </a:lnTo>
                      <a:lnTo>
                        <a:pt x="246" y="127"/>
                      </a:lnTo>
                      <a:lnTo>
                        <a:pt x="170" y="239"/>
                      </a:lnTo>
                      <a:lnTo>
                        <a:pt x="132" y="513"/>
                      </a:lnTo>
                      <a:lnTo>
                        <a:pt x="132" y="548"/>
                      </a:lnTo>
                      <a:lnTo>
                        <a:pt x="132" y="780"/>
                      </a:lnTo>
                      <a:lnTo>
                        <a:pt x="170" y="885"/>
                      </a:lnTo>
                      <a:lnTo>
                        <a:pt x="277" y="977"/>
                      </a:lnTo>
                      <a:lnTo>
                        <a:pt x="265" y="1124"/>
                      </a:lnTo>
                      <a:lnTo>
                        <a:pt x="182" y="1230"/>
                      </a:lnTo>
                      <a:lnTo>
                        <a:pt x="56" y="1252"/>
                      </a:lnTo>
                      <a:lnTo>
                        <a:pt x="19" y="1168"/>
                      </a:lnTo>
                      <a:lnTo>
                        <a:pt x="0" y="906"/>
                      </a:lnTo>
                      <a:lnTo>
                        <a:pt x="37" y="471"/>
                      </a:lnTo>
                      <a:lnTo>
                        <a:pt x="93" y="111"/>
                      </a:lnTo>
                      <a:lnTo>
                        <a:pt x="151" y="28"/>
                      </a:lnTo>
                      <a:lnTo>
                        <a:pt x="227" y="0"/>
                      </a:lnTo>
                      <a:lnTo>
                        <a:pt x="302" y="0"/>
                      </a:lnTo>
                      <a:lnTo>
                        <a:pt x="429" y="70"/>
                      </a:lnTo>
                      <a:lnTo>
                        <a:pt x="504" y="111"/>
                      </a:lnTo>
                      <a:close/>
                    </a:path>
                  </a:pathLst>
                </a:custGeom>
                <a:solidFill>
                  <a:srgbClr val="000000"/>
                </a:solidFill>
                <a:ln w="9525">
                  <a:noFill/>
                  <a:round/>
                  <a:headEnd/>
                  <a:tailEnd/>
                </a:ln>
              </p:spPr>
              <p:txBody>
                <a:bodyPr>
                  <a:prstTxWarp prst="textNoShape">
                    <a:avLst/>
                  </a:prstTxWarp>
                </a:bodyPr>
                <a:lstStyle/>
                <a:p>
                  <a:endParaRPr lang="en-US">
                    <a:latin typeface="Helvetica Neue"/>
                    <a:cs typeface="Helvetica Neue"/>
                  </a:endParaRPr>
                </a:p>
              </p:txBody>
            </p:sp>
          </p:grpSp>
        </p:grpSp>
        <p:sp>
          <p:nvSpPr>
            <p:cNvPr id="264471" name="Text Box 279"/>
            <p:cNvSpPr txBox="1">
              <a:spLocks noChangeArrowheads="1"/>
            </p:cNvSpPr>
            <p:nvPr/>
          </p:nvSpPr>
          <p:spPr bwMode="auto">
            <a:xfrm>
              <a:off x="8077200" y="4760361"/>
              <a:ext cx="990600" cy="915988"/>
            </a:xfrm>
            <a:prstGeom prst="rect">
              <a:avLst/>
            </a:prstGeom>
            <a:noFill/>
            <a:ln w="9525">
              <a:noFill/>
              <a:miter lim="800000"/>
              <a:headEnd/>
              <a:tailEnd/>
            </a:ln>
            <a:effectLst/>
          </p:spPr>
          <p:txBody>
            <a:bodyPr>
              <a:prstTxWarp prst="textNoShape">
                <a:avLst/>
              </a:prstTxWarp>
              <a:spAutoFit/>
            </a:bodyPr>
            <a:lstStyle/>
            <a:p>
              <a:pPr defTabSz="3762375" eaLnBrk="1" hangingPunct="1">
                <a:lnSpc>
                  <a:spcPct val="100000"/>
                </a:lnSpc>
                <a:spcBef>
                  <a:spcPct val="50000"/>
                </a:spcBef>
                <a:buClrTx/>
                <a:buSzTx/>
                <a:buFontTx/>
                <a:buNone/>
              </a:pPr>
              <a:r>
                <a:rPr lang="en-US" sz="1800" b="1" dirty="0">
                  <a:solidFill>
                    <a:schemeClr val="tx1"/>
                  </a:solidFill>
                  <a:latin typeface="Helvetica Neue"/>
                  <a:cs typeface="Helvetica Neue"/>
                </a:rPr>
                <a:t>Total 15.1 sec</a:t>
              </a:r>
            </a:p>
          </p:txBody>
        </p:sp>
        <p:sp>
          <p:nvSpPr>
            <p:cNvPr id="264472" name="Text Box 280"/>
            <p:cNvSpPr txBox="1">
              <a:spLocks noChangeArrowheads="1"/>
            </p:cNvSpPr>
            <p:nvPr/>
          </p:nvSpPr>
          <p:spPr bwMode="auto">
            <a:xfrm>
              <a:off x="1849438" y="5293761"/>
              <a:ext cx="825867" cy="307777"/>
            </a:xfrm>
            <a:prstGeom prst="rect">
              <a:avLst/>
            </a:prstGeom>
            <a:noFill/>
            <a:ln w="9525">
              <a:noFill/>
              <a:miter lim="800000"/>
              <a:headEnd/>
              <a:tailEnd/>
            </a:ln>
            <a:effectLst/>
          </p:spPr>
          <p:txBody>
            <a:bodyPr wrap="none">
              <a:prstTxWarp prst="textNoShape">
                <a:avLst/>
              </a:prstTxWarp>
              <a:spAutoFit/>
            </a:bodyPr>
            <a:lstStyle/>
            <a:p>
              <a:pPr defTabSz="3762375" eaLnBrk="1" hangingPunct="1">
                <a:lnSpc>
                  <a:spcPct val="100000"/>
                </a:lnSpc>
                <a:spcBef>
                  <a:spcPct val="50000"/>
                </a:spcBef>
                <a:buClrTx/>
                <a:buSzTx/>
                <a:buFontTx/>
                <a:buNone/>
              </a:pPr>
              <a:r>
                <a:rPr lang="el-GR" sz="1400" dirty="0">
                  <a:solidFill>
                    <a:schemeClr val="tx1"/>
                  </a:solidFill>
                  <a:latin typeface="Helvetica Neue"/>
                  <a:cs typeface="Helvetica Neue"/>
                </a:rPr>
                <a:t>σ</a:t>
              </a:r>
              <a:r>
                <a:rPr lang="en-US" sz="1400" dirty="0">
                  <a:solidFill>
                    <a:schemeClr val="tx1"/>
                  </a:solidFill>
                  <a:latin typeface="Helvetica Neue"/>
                  <a:cs typeface="Helvetica Neue"/>
                </a:rPr>
                <a:t> = 2.8</a:t>
              </a:r>
            </a:p>
          </p:txBody>
        </p:sp>
        <p:sp>
          <p:nvSpPr>
            <p:cNvPr id="264473" name="Text Box 281"/>
            <p:cNvSpPr txBox="1">
              <a:spLocks noChangeArrowheads="1"/>
            </p:cNvSpPr>
            <p:nvPr/>
          </p:nvSpPr>
          <p:spPr bwMode="auto">
            <a:xfrm>
              <a:off x="4495800" y="5293761"/>
              <a:ext cx="821303" cy="307777"/>
            </a:xfrm>
            <a:prstGeom prst="rect">
              <a:avLst/>
            </a:prstGeom>
            <a:noFill/>
            <a:ln w="9525">
              <a:noFill/>
              <a:miter lim="800000"/>
              <a:headEnd/>
              <a:tailEnd/>
            </a:ln>
            <a:effectLst/>
          </p:spPr>
          <p:txBody>
            <a:bodyPr wrap="none">
              <a:prstTxWarp prst="textNoShape">
                <a:avLst/>
              </a:prstTxWarp>
              <a:spAutoFit/>
            </a:bodyPr>
            <a:lstStyle/>
            <a:p>
              <a:pPr defTabSz="3762375" eaLnBrk="1" hangingPunct="1">
                <a:lnSpc>
                  <a:spcPct val="100000"/>
                </a:lnSpc>
                <a:spcBef>
                  <a:spcPct val="50000"/>
                </a:spcBef>
                <a:buClrTx/>
                <a:buSzTx/>
                <a:buFontTx/>
                <a:buNone/>
              </a:pPr>
              <a:r>
                <a:rPr lang="el-GR" sz="1400">
                  <a:solidFill>
                    <a:schemeClr val="tx1"/>
                  </a:solidFill>
                  <a:latin typeface="Helvetica Neue"/>
                  <a:cs typeface="Helvetica Neue"/>
                </a:rPr>
                <a:t>σ</a:t>
              </a:r>
              <a:r>
                <a:rPr lang="en-US" sz="1400">
                  <a:solidFill>
                    <a:schemeClr val="tx1"/>
                  </a:solidFill>
                  <a:latin typeface="Helvetica Neue"/>
                  <a:cs typeface="Helvetica Neue"/>
                </a:rPr>
                <a:t> = 1.5</a:t>
              </a:r>
            </a:p>
          </p:txBody>
        </p:sp>
        <p:sp>
          <p:nvSpPr>
            <p:cNvPr id="264474" name="Text Box 282"/>
            <p:cNvSpPr txBox="1">
              <a:spLocks noChangeArrowheads="1"/>
            </p:cNvSpPr>
            <p:nvPr/>
          </p:nvSpPr>
          <p:spPr bwMode="auto">
            <a:xfrm>
              <a:off x="6248400" y="5293761"/>
              <a:ext cx="821303" cy="307777"/>
            </a:xfrm>
            <a:prstGeom prst="rect">
              <a:avLst/>
            </a:prstGeom>
            <a:noFill/>
            <a:ln w="9525">
              <a:noFill/>
              <a:miter lim="800000"/>
              <a:headEnd/>
              <a:tailEnd/>
            </a:ln>
            <a:effectLst/>
          </p:spPr>
          <p:txBody>
            <a:bodyPr wrap="none">
              <a:prstTxWarp prst="textNoShape">
                <a:avLst/>
              </a:prstTxWarp>
              <a:spAutoFit/>
            </a:bodyPr>
            <a:lstStyle/>
            <a:p>
              <a:pPr defTabSz="3762375" eaLnBrk="1" hangingPunct="1">
                <a:lnSpc>
                  <a:spcPct val="100000"/>
                </a:lnSpc>
                <a:spcBef>
                  <a:spcPct val="50000"/>
                </a:spcBef>
                <a:buClrTx/>
                <a:buSzTx/>
                <a:buFontTx/>
                <a:buNone/>
              </a:pPr>
              <a:r>
                <a:rPr lang="el-GR" sz="1400">
                  <a:solidFill>
                    <a:schemeClr val="tx1"/>
                  </a:solidFill>
                  <a:latin typeface="Helvetica Neue"/>
                  <a:cs typeface="Helvetica Neue"/>
                </a:rPr>
                <a:t>σ</a:t>
              </a:r>
              <a:r>
                <a:rPr lang="en-US" sz="1400">
                  <a:solidFill>
                    <a:schemeClr val="tx1"/>
                  </a:solidFill>
                  <a:latin typeface="Helvetica Neue"/>
                  <a:cs typeface="Helvetica Neue"/>
                </a:rPr>
                <a:t> = 1.1</a:t>
              </a:r>
            </a:p>
          </p:txBody>
        </p:sp>
        <p:sp>
          <p:nvSpPr>
            <p:cNvPr id="264479" name="Text Box 287"/>
            <p:cNvSpPr txBox="1">
              <a:spLocks noChangeArrowheads="1"/>
            </p:cNvSpPr>
            <p:nvPr/>
          </p:nvSpPr>
          <p:spPr bwMode="auto">
            <a:xfrm>
              <a:off x="8077200" y="5750961"/>
              <a:ext cx="821303" cy="307777"/>
            </a:xfrm>
            <a:prstGeom prst="rect">
              <a:avLst/>
            </a:prstGeom>
            <a:noFill/>
            <a:ln w="9525">
              <a:noFill/>
              <a:miter lim="800000"/>
              <a:headEnd/>
              <a:tailEnd/>
            </a:ln>
            <a:effectLst/>
          </p:spPr>
          <p:txBody>
            <a:bodyPr wrap="none">
              <a:prstTxWarp prst="textNoShape">
                <a:avLst/>
              </a:prstTxWarp>
              <a:spAutoFit/>
            </a:bodyPr>
            <a:lstStyle/>
            <a:p>
              <a:pPr defTabSz="3762375" eaLnBrk="1" hangingPunct="1">
                <a:lnSpc>
                  <a:spcPct val="100000"/>
                </a:lnSpc>
                <a:spcBef>
                  <a:spcPct val="50000"/>
                </a:spcBef>
                <a:buClrTx/>
                <a:buSzTx/>
                <a:buFontTx/>
                <a:buNone/>
              </a:pPr>
              <a:r>
                <a:rPr lang="el-GR" sz="1400">
                  <a:solidFill>
                    <a:schemeClr val="tx1"/>
                  </a:solidFill>
                  <a:latin typeface="Helvetica Neue"/>
                  <a:cs typeface="Helvetica Neue"/>
                </a:rPr>
                <a:t>σ</a:t>
              </a:r>
              <a:r>
                <a:rPr lang="en-US" sz="1400">
                  <a:solidFill>
                    <a:schemeClr val="tx1"/>
                  </a:solidFill>
                  <a:latin typeface="Helvetica Neue"/>
                  <a:cs typeface="Helvetica Neue"/>
                </a:rPr>
                <a:t> = 3.9</a:t>
              </a:r>
            </a:p>
          </p:txBody>
        </p:sp>
        <p:pic>
          <p:nvPicPr>
            <p:cNvPr id="138" name="Picture 3"/>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rot="5400000">
              <a:off x="738932" y="3716641"/>
              <a:ext cx="808135" cy="1371600"/>
            </a:xfrm>
            <a:prstGeom prst="rect">
              <a:avLst/>
            </a:prstGeom>
            <a:noFill/>
            <a:ln w="9525">
              <a:noFill/>
              <a:round/>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2408848" y="1849474"/>
            <a:ext cx="6332537" cy="4525963"/>
          </a:xfrm>
        </p:spPr>
        <p:txBody>
          <a:bodyPr/>
          <a:lstStyle/>
          <a:p>
            <a:pPr>
              <a:buNone/>
            </a:pPr>
            <a:r>
              <a:rPr lang="en-US" dirty="0" smtClean="0"/>
              <a:t>	“I find myself standing outside and everybody inside is looking at me standing outside while I am trying to futz with my phone and open the stupid door.”</a:t>
            </a:r>
            <a:endParaRPr lang="en-US" dirty="0"/>
          </a:p>
        </p:txBody>
      </p:sp>
      <p:pic>
        <p:nvPicPr>
          <p:cNvPr id="5" name="Picture 4" descr="user.jpg"/>
          <p:cNvPicPr>
            <a:picLocks noChangeAspect="1"/>
          </p:cNvPicPr>
          <p:nvPr/>
        </p:nvPicPr>
        <p:blipFill>
          <a:blip r:embed="rId3"/>
          <a:stretch>
            <a:fillRect/>
          </a:stretch>
        </p:blipFill>
        <p:spPr>
          <a:xfrm>
            <a:off x="457200" y="1506083"/>
            <a:ext cx="1813772" cy="5029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mtClean="0"/>
              <a:t>Nobody wants to have to reboot their door</a:t>
            </a:r>
            <a:endParaRPr lang="en-US" dirty="0"/>
          </a:p>
        </p:txBody>
      </p:sp>
      <p:pic>
        <p:nvPicPr>
          <p:cNvPr id="5" name="Picture 4"/>
          <p:cNvPicPr>
            <a:picLocks noChangeAspect="1"/>
          </p:cNvPicPr>
          <p:nvPr/>
        </p:nvPicPr>
        <p:blipFill>
          <a:blip r:embed="rId3"/>
          <a:stretch>
            <a:fillRect/>
          </a:stretch>
        </p:blipFill>
        <p:spPr>
          <a:xfrm>
            <a:off x="1796189" y="2145432"/>
            <a:ext cx="5588000" cy="3594100"/>
          </a:xfrm>
          <a:prstGeom prst="rect">
            <a:avLst/>
          </a:prstGeom>
        </p:spPr>
      </p:pic>
      <p:sp>
        <p:nvSpPr>
          <p:cNvPr id="6" name="Rectangle 5"/>
          <p:cNvSpPr/>
          <p:nvPr/>
        </p:nvSpPr>
        <p:spPr>
          <a:xfrm>
            <a:off x="4159250" y="3051175"/>
            <a:ext cx="723900" cy="177800"/>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dirty="0" smtClean="0">
                <a:solidFill>
                  <a:srgbClr val="1000CF"/>
                </a:solidFill>
                <a:latin typeface="Lucida Console"/>
                <a:cs typeface="Lucida Console"/>
              </a:rPr>
              <a:t>DOOR</a:t>
            </a:r>
            <a:endParaRPr lang="en-US" sz="1200" b="1" dirty="0">
              <a:solidFill>
                <a:srgbClr val="1000CF"/>
              </a:solidFill>
              <a:latin typeface="Lucida Console"/>
              <a:cs typeface="Lucida Console"/>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5" name="Content Placeholder 4"/>
          <p:cNvSpPr>
            <a:spLocks noGrp="1"/>
          </p:cNvSpPr>
          <p:nvPr>
            <p:ph idx="1"/>
          </p:nvPr>
        </p:nvSpPr>
        <p:spPr/>
        <p:txBody>
          <a:bodyPr/>
          <a:lstStyle/>
          <a:p>
            <a:r>
              <a:rPr lang="en-US" dirty="0" smtClean="0"/>
              <a:t>Why should we make secure systems more usable?</a:t>
            </a:r>
          </a:p>
          <a:p>
            <a:r>
              <a:rPr lang="en-US" dirty="0" smtClean="0"/>
              <a:t>How can we make secure systems more usable</a:t>
            </a:r>
          </a:p>
          <a:p>
            <a:r>
              <a:rPr lang="en-US" dirty="0" smtClean="0"/>
              <a:t>The human in the loop</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Unanticipated uses can bolster acceptance</a:t>
            </a:r>
            <a:endParaRPr lang="en-US" dirty="0"/>
          </a:p>
        </p:txBody>
      </p:sp>
      <p:pic>
        <p:nvPicPr>
          <p:cNvPr id="6" name="Content Placeholder 5"/>
          <p:cNvPicPr>
            <a:picLocks noGrp="1" noChangeAspect="1"/>
          </p:cNvPicPr>
          <p:nvPr>
            <p:ph idx="4294967295"/>
          </p:nvPr>
        </p:nvPicPr>
        <p:blipFill>
          <a:blip r:embed="rId3"/>
          <a:srcRect l="-86213" r="-86213"/>
          <a:stretch>
            <a:fillRect/>
          </a:stretch>
        </p:blipFill>
        <p:spPr>
          <a:xfrm>
            <a:off x="0" y="1785938"/>
            <a:ext cx="8229600" cy="4525962"/>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5" name="Picture 4" descr="IMG_7613.jpg"/>
          <p:cNvPicPr>
            <a:picLocks noChangeAspect="1"/>
          </p:cNvPicPr>
          <p:nvPr/>
        </p:nvPicPr>
        <p:blipFill>
          <a:blip r:embed="rId3"/>
          <a:stretch>
            <a:fillRect/>
          </a:stretch>
        </p:blipFill>
        <p:spPr>
          <a:xfrm>
            <a:off x="2284413" y="0"/>
            <a:ext cx="4568824" cy="6858000"/>
          </a:xfrm>
          <a:prstGeom prst="rect">
            <a:avLst/>
          </a:prstGeom>
        </p:spPr>
      </p:pic>
      <p:sp>
        <p:nvSpPr>
          <p:cNvPr id="4" name="Title 3"/>
          <p:cNvSpPr>
            <a:spLocks noGrp="1"/>
          </p:cNvSpPr>
          <p:nvPr>
            <p:ph type="title"/>
          </p:nvPr>
        </p:nvSpPr>
        <p:spPr>
          <a:xfrm>
            <a:off x="2158854" y="628756"/>
            <a:ext cx="4819941" cy="1143000"/>
          </a:xfrm>
        </p:spPr>
        <p:txBody>
          <a:bodyPr>
            <a:normAutofit fontScale="90000"/>
          </a:bodyPr>
          <a:lstStyle/>
          <a:p>
            <a:pPr algn="ctr"/>
            <a:r>
              <a:rPr lang="en-US" dirty="0" smtClean="0">
                <a:solidFill>
                  <a:schemeClr val="bg1"/>
                </a:solidFill>
              </a:rPr>
              <a:t>Convenience </a:t>
            </a:r>
            <a:br>
              <a:rPr lang="en-US" dirty="0" smtClean="0">
                <a:solidFill>
                  <a:schemeClr val="bg1"/>
                </a:solidFill>
              </a:rPr>
            </a:br>
            <a:r>
              <a:rPr lang="en-US" dirty="0" smtClean="0">
                <a:solidFill>
                  <a:schemeClr val="bg1"/>
                </a:solidFill>
              </a:rPr>
              <a:t>always wins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1442" name="Picture 2" descr="24640861_chain_and_computer_3"/>
          <p:cNvPicPr>
            <a:picLocks noChangeAspect="1" noChangeArrowheads="1"/>
          </p:cNvPicPr>
          <p:nvPr/>
        </p:nvPicPr>
        <p:blipFill>
          <a:blip r:embed="rId3"/>
          <a:srcRect/>
          <a:stretch>
            <a:fillRect/>
          </a:stretch>
        </p:blipFill>
        <p:spPr bwMode="auto">
          <a:xfrm>
            <a:off x="2670175" y="1981200"/>
            <a:ext cx="3802063" cy="3448050"/>
          </a:xfrm>
          <a:prstGeom prst="rect">
            <a:avLst/>
          </a:prstGeom>
          <a:noFill/>
        </p:spPr>
      </p:pic>
      <p:sp>
        <p:nvSpPr>
          <p:cNvPr id="701443" name="Rectangle 3"/>
          <p:cNvSpPr>
            <a:spLocks noGrp="1" noChangeArrowheads="1"/>
          </p:cNvSpPr>
          <p:nvPr>
            <p:ph type="title"/>
          </p:nvPr>
        </p:nvSpPr>
        <p:spPr/>
        <p:txBody>
          <a:bodyPr/>
          <a:lstStyle/>
          <a:p>
            <a:r>
              <a:rPr lang="en-US"/>
              <a:t>Secure, but usable?</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p:txBody>
          <a:bodyPr>
            <a:normAutofit/>
          </a:bodyPr>
          <a:lstStyle/>
          <a:p>
            <a:r>
              <a:rPr lang="en-US"/>
              <a:t>Unusable security frustrates users</a:t>
            </a:r>
          </a:p>
        </p:txBody>
      </p:sp>
      <p:pic>
        <p:nvPicPr>
          <p:cNvPr id="703491" name="Picture 3" descr="IMG_0503"/>
          <p:cNvPicPr>
            <a:picLocks noChangeAspect="1" noChangeArrowheads="1"/>
          </p:cNvPicPr>
          <p:nvPr/>
        </p:nvPicPr>
        <p:blipFill>
          <a:blip r:embed="rId3"/>
          <a:srcRect l="14580" t="13080" r="4230"/>
          <a:stretch>
            <a:fillRect/>
          </a:stretch>
        </p:blipFill>
        <p:spPr bwMode="auto">
          <a:xfrm>
            <a:off x="2003425" y="1676400"/>
            <a:ext cx="5137150" cy="4124325"/>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8179" name="Picture 3"/>
          <p:cNvPicPr>
            <a:picLocks noChangeAspect="1" noChangeArrowheads="1"/>
          </p:cNvPicPr>
          <p:nvPr/>
        </p:nvPicPr>
        <p:blipFill>
          <a:blip r:embed="rId3"/>
          <a:srcRect/>
          <a:stretch>
            <a:fillRect/>
          </a:stretch>
        </p:blipFill>
        <p:spPr bwMode="auto">
          <a:xfrm>
            <a:off x="1490663" y="76200"/>
            <a:ext cx="6159500" cy="5753100"/>
          </a:xfrm>
          <a:prstGeom prst="rect">
            <a:avLst/>
          </a:prstGeom>
          <a:noFill/>
          <a:ln w="9525">
            <a:noFill/>
            <a:miter lim="800000"/>
            <a:headEnd/>
            <a:tailEnd/>
          </a:ln>
          <a:effectLst/>
        </p:spPr>
      </p:pic>
      <p:sp>
        <p:nvSpPr>
          <p:cNvPr id="3" name="TextBox 2"/>
          <p:cNvSpPr txBox="1"/>
          <p:nvPr/>
        </p:nvSpPr>
        <p:spPr>
          <a:xfrm>
            <a:off x="2049514" y="5955269"/>
            <a:ext cx="5044971" cy="646331"/>
          </a:xfrm>
          <a:prstGeom prst="rect">
            <a:avLst/>
          </a:prstGeom>
          <a:noFill/>
        </p:spPr>
        <p:txBody>
          <a:bodyPr wrap="square" rtlCol="0">
            <a:spAutoFit/>
          </a:bodyPr>
          <a:lstStyle/>
          <a:p>
            <a:r>
              <a:rPr lang="en-US" dirty="0" smtClean="0">
                <a:hlinkClick r:id="rId4"/>
              </a:rPr>
              <a:t>http://www.youtube.com/watch?v=FfetbidVUYw</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5540" name="Rectangle 4"/>
          <p:cNvSpPr>
            <a:spLocks noGrp="1" noChangeArrowheads="1"/>
          </p:cNvSpPr>
          <p:nvPr>
            <p:ph type="title"/>
          </p:nvPr>
        </p:nvSpPr>
        <p:spPr/>
        <p:txBody>
          <a:bodyPr/>
          <a:lstStyle/>
          <a:p>
            <a:r>
              <a:rPr lang="en-US"/>
              <a:t>Typical password advice</a:t>
            </a:r>
          </a:p>
        </p:txBody>
      </p:sp>
      <p:sp>
        <p:nvSpPr>
          <p:cNvPr id="705541" name="Rectangle 5"/>
          <p:cNvSpPr>
            <a:spLocks noGrp="1" noChangeArrowheads="1"/>
          </p:cNvSpPr>
          <p:nvPr>
            <p:ph type="body" idx="1"/>
          </p:nvPr>
        </p:nvSpPr>
        <p:spPr/>
        <p:txBody>
          <a:bodyPr/>
          <a:lstStyle/>
          <a:p>
            <a:r>
              <a:rPr lang="en-US"/>
              <a:t>Pick a hard to guess password</a:t>
            </a:r>
          </a:p>
          <a:p>
            <a:r>
              <a:rPr lang="en-US"/>
              <a:t>Don’t use it anywhere else</a:t>
            </a:r>
          </a:p>
          <a:p>
            <a:r>
              <a:rPr lang="en-US"/>
              <a:t>Change it often</a:t>
            </a:r>
          </a:p>
          <a:p>
            <a:r>
              <a:rPr lang="en-US"/>
              <a:t>Don’t write it down</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7586" name="Rectangle 2"/>
          <p:cNvSpPr>
            <a:spLocks noGrp="1" noChangeArrowheads="1"/>
          </p:cNvSpPr>
          <p:nvPr>
            <p:ph type="ctrTitle"/>
          </p:nvPr>
        </p:nvSpPr>
        <p:spPr/>
        <p:txBody>
          <a:bodyPr>
            <a:normAutofit fontScale="90000"/>
          </a:bodyPr>
          <a:lstStyle/>
          <a:p>
            <a:r>
              <a:rPr lang="en-US" smtClean="0"/>
              <a:t/>
            </a:r>
            <a:br>
              <a:rPr lang="en-US" smtClean="0"/>
            </a:br>
            <a:r>
              <a:rPr lang="en-US" smtClean="0"/>
              <a:t/>
            </a:r>
            <a:br>
              <a:rPr lang="en-US" smtClean="0"/>
            </a:br>
            <a:r>
              <a:rPr lang="en-US" smtClean="0"/>
              <a:t>What do users do when every web site wants a password?</a:t>
            </a:r>
            <a:endParaRPr lang="en-US"/>
          </a:p>
        </p:txBody>
      </p:sp>
      <p:sp>
        <p:nvSpPr>
          <p:cNvPr id="8" name="Subtitle 7"/>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9634" name="Picture 2" descr="postIt"/>
          <p:cNvPicPr>
            <a:picLocks noChangeAspect="1" noChangeArrowheads="1"/>
          </p:cNvPicPr>
          <p:nvPr/>
        </p:nvPicPr>
        <p:blipFill>
          <a:blip r:embed="rId3"/>
          <a:srcRect/>
          <a:stretch>
            <a:fillRect/>
          </a:stretch>
        </p:blipFill>
        <p:spPr bwMode="auto">
          <a:xfrm>
            <a:off x="2427288" y="1344613"/>
            <a:ext cx="4287837" cy="4098925"/>
          </a:xfrm>
          <a:prstGeom prst="rect">
            <a:avLst/>
          </a:prstGeom>
          <a:noFill/>
        </p:spPr>
      </p:pic>
      <p:sp>
        <p:nvSpPr>
          <p:cNvPr id="709635" name="Text Box 3"/>
          <p:cNvSpPr txBox="1">
            <a:spLocks noChangeArrowheads="1"/>
          </p:cNvSpPr>
          <p:nvPr/>
        </p:nvSpPr>
        <p:spPr bwMode="auto">
          <a:xfrm rot="140524">
            <a:off x="2851150" y="2335213"/>
            <a:ext cx="3451225" cy="1373187"/>
          </a:xfrm>
          <a:prstGeom prst="rect">
            <a:avLst/>
          </a:prstGeom>
          <a:noFill/>
          <a:ln w="9525">
            <a:noFill/>
            <a:miter lim="800000"/>
            <a:headEnd/>
            <a:tailEnd/>
          </a:ln>
          <a:effectLst/>
        </p:spPr>
        <p:txBody>
          <a:bodyPr wrap="none">
            <a:prstTxWarp prst="textNoShape">
              <a:avLst/>
            </a:prstTxWarp>
            <a:spAutoFit/>
          </a:bodyPr>
          <a:lstStyle/>
          <a:p>
            <a:r>
              <a:rPr lang="en-US" sz="2800">
                <a:solidFill>
                  <a:srgbClr val="004080"/>
                </a:solidFill>
                <a:latin typeface="Comic Sans MS" charset="0"/>
              </a:rPr>
              <a:t>   Bank =  b3aYZ</a:t>
            </a:r>
          </a:p>
          <a:p>
            <a:r>
              <a:rPr lang="en-US" sz="2800">
                <a:solidFill>
                  <a:srgbClr val="004080"/>
                </a:solidFill>
                <a:latin typeface="Comic Sans MS" charset="0"/>
              </a:rPr>
              <a:t> Amazon  = aa66x!</a:t>
            </a:r>
          </a:p>
          <a:p>
            <a:r>
              <a:rPr lang="en-US" sz="2800">
                <a:solidFill>
                  <a:srgbClr val="004080"/>
                </a:solidFill>
                <a:latin typeface="Comic Sans MS" charset="0"/>
              </a:rPr>
              <a:t>Phonebill = p$2$ta1</a:t>
            </a:r>
            <a:endParaRPr lang="en-US" sz="280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1682" name="Picture 2" descr="passwords"/>
          <p:cNvPicPr>
            <a:picLocks noChangeAspect="1" noChangeArrowheads="1"/>
          </p:cNvPicPr>
          <p:nvPr/>
        </p:nvPicPr>
        <p:blipFill>
          <a:blip r:embed="rId3"/>
          <a:srcRect/>
          <a:stretch>
            <a:fillRect/>
          </a:stretch>
        </p:blipFill>
        <p:spPr bwMode="auto">
          <a:xfrm>
            <a:off x="2193925" y="76200"/>
            <a:ext cx="4808538" cy="641191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How can we make secure systems more usable?</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mc:AlternateContent>
    <mc:Choice xmlns:mp="http://schemas.microsoft.com/office/mac/powerpoint/2008/main" Requires="mp">
      <mc:AlternateContent>
        <mc:Choice Requires="mp">
          <mp:transition spd="med">
            <mp:cube dir="r"/>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med">
            <p:cover dir="r"/>
          </p:transition>
        </mc:Fallback>
      </mc:AlternateContent>
    </mc:Choice>
    <mc:Fallback>
      <mc:AlternateContent>
        <mc:Choice Requires="mp">
          <p:transition spd="med">
            <p:cover dir="r"/>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med">
            <p:cover dir="r"/>
          </p:transition>
        </mc:Fallback>
      </mc:AlternateContent>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Why should we make secure systems more usable?</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mc:AlternateContent>
    <mc:Choice xmlns:mp="http://schemas.microsoft.com/office/mac/powerpoint/2008/main" Requires="mp">
      <mc:AlternateContent>
        <mc:Choice Requires="mp">
          <mp:transition spd="med">
            <mp:cube dir="r"/>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med">
            <p:cover dir="r"/>
          </p:transition>
        </mc:Fallback>
      </mc:AlternateContent>
    </mc:Choice>
    <mc:Fallback>
      <mc:AlternateContent>
        <mc:Choice Requires="mp">
          <p:transition spd="med">
            <p:cover dir="r"/>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med">
            <p:cover dir="r"/>
          </p:transition>
        </mc:Fallback>
      </mc:AlternateContent>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p:txBody>
          <a:bodyPr>
            <a:normAutofit fontScale="90000"/>
          </a:bodyPr>
          <a:lstStyle/>
          <a:p>
            <a:r>
              <a:rPr lang="en-US"/>
              <a:t>How can we make secure systems more usable?</a:t>
            </a:r>
          </a:p>
        </p:txBody>
      </p:sp>
      <p:sp>
        <p:nvSpPr>
          <p:cNvPr id="787459" name="Rectangle 3"/>
          <p:cNvSpPr>
            <a:spLocks noGrp="1" noChangeArrowheads="1"/>
          </p:cNvSpPr>
          <p:nvPr>
            <p:ph type="body" idx="1"/>
          </p:nvPr>
        </p:nvSpPr>
        <p:spPr/>
        <p:txBody>
          <a:bodyPr/>
          <a:lstStyle/>
          <a:p>
            <a:r>
              <a:rPr lang="en-US"/>
              <a:t>Make it “just work”</a:t>
            </a:r>
          </a:p>
          <a:p>
            <a:pPr lvl="1"/>
            <a:r>
              <a:rPr lang="en-US"/>
              <a:t>Invisible security</a:t>
            </a:r>
          </a:p>
          <a:p>
            <a:r>
              <a:rPr lang="en-US"/>
              <a:t>Make security/privacy understandable</a:t>
            </a:r>
          </a:p>
          <a:p>
            <a:pPr lvl="1"/>
            <a:r>
              <a:rPr lang="en-US"/>
              <a:t>Make it visible</a:t>
            </a:r>
          </a:p>
          <a:p>
            <a:pPr lvl="1"/>
            <a:r>
              <a:rPr lang="en-US"/>
              <a:t>Make it intuitive</a:t>
            </a:r>
          </a:p>
          <a:p>
            <a:pPr lvl="1"/>
            <a:r>
              <a:rPr lang="en-US"/>
              <a:t>Use metaphors that users can relate to</a:t>
            </a:r>
          </a:p>
          <a:p>
            <a:r>
              <a:rPr lang="en-US"/>
              <a:t>Train the user</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9506" name="Rectangle 2"/>
          <p:cNvSpPr>
            <a:spLocks noGrp="1" noChangeArrowheads="1"/>
          </p:cNvSpPr>
          <p:nvPr>
            <p:ph type="ctrTitle"/>
          </p:nvPr>
        </p:nvSpPr>
        <p:spPr/>
        <p:txBody>
          <a:bodyPr/>
          <a:lstStyle/>
          <a:p>
            <a:r>
              <a:rPr lang="en-US"/>
              <a:t>Make it “just work”</a:t>
            </a:r>
          </a:p>
        </p:txBody>
      </p:sp>
      <p:sp>
        <p:nvSpPr>
          <p:cNvPr id="789507" name="Rectangle 3"/>
          <p:cNvSpPr>
            <a:spLocks noGrp="1" noChangeArrowheads="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p:txBody>
          <a:bodyPr>
            <a:normAutofit/>
          </a:bodyPr>
          <a:lstStyle/>
          <a:p>
            <a:r>
              <a:rPr lang="en-US" dirty="0"/>
              <a:t>This makes users</a:t>
            </a:r>
            <a:r>
              <a:rPr lang="en-US" dirty="0" smtClean="0"/>
              <a:t> very </a:t>
            </a:r>
            <a:r>
              <a:rPr lang="en-US" dirty="0"/>
              <a:t>happy</a:t>
            </a:r>
          </a:p>
        </p:txBody>
      </p:sp>
      <p:pic>
        <p:nvPicPr>
          <p:cNvPr id="791555" name="Picture 3" descr="IMG_2045"/>
          <p:cNvPicPr>
            <a:picLocks noChangeAspect="1" noChangeArrowheads="1"/>
          </p:cNvPicPr>
          <p:nvPr/>
        </p:nvPicPr>
        <p:blipFill>
          <a:blip r:embed="rId3"/>
          <a:srcRect/>
          <a:stretch>
            <a:fillRect/>
          </a:stretch>
        </p:blipFill>
        <p:spPr bwMode="auto">
          <a:xfrm>
            <a:off x="2743200" y="2071688"/>
            <a:ext cx="3656013" cy="3656012"/>
          </a:xfrm>
          <a:prstGeom prst="rect">
            <a:avLst/>
          </a:prstGeom>
          <a:noFill/>
        </p:spPr>
      </p:pic>
      <p:sp>
        <p:nvSpPr>
          <p:cNvPr id="791556" name="Text Box 4"/>
          <p:cNvSpPr txBox="1">
            <a:spLocks noChangeArrowheads="1"/>
          </p:cNvSpPr>
          <p:nvPr/>
        </p:nvSpPr>
        <p:spPr bwMode="auto">
          <a:xfrm>
            <a:off x="2776538" y="5856288"/>
            <a:ext cx="3582987" cy="519112"/>
          </a:xfrm>
          <a:prstGeom prst="rect">
            <a:avLst/>
          </a:prstGeom>
          <a:noFill/>
          <a:ln w="9525">
            <a:noFill/>
            <a:miter lim="800000"/>
            <a:headEnd/>
            <a:tailEnd/>
          </a:ln>
          <a:effectLst/>
        </p:spPr>
        <p:txBody>
          <a:bodyPr wrap="none">
            <a:prstTxWarp prst="textNoShape">
              <a:avLst/>
            </a:prstTxWarp>
            <a:spAutoFit/>
          </a:bodyPr>
          <a:lstStyle/>
          <a:p>
            <a:r>
              <a:rPr lang="en-US" sz="2800">
                <a:solidFill>
                  <a:schemeClr val="accent2"/>
                </a:solidFill>
                <a:latin typeface="Arial" charset="0"/>
              </a:rPr>
              <a:t>(but it’s not that easy)</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3602" name="Rectangle 2"/>
          <p:cNvSpPr>
            <a:spLocks noGrp="1" noChangeArrowheads="1"/>
          </p:cNvSpPr>
          <p:nvPr>
            <p:ph type="title"/>
          </p:nvPr>
        </p:nvSpPr>
        <p:spPr/>
        <p:txBody>
          <a:bodyPr>
            <a:normAutofit fontScale="90000"/>
          </a:bodyPr>
          <a:lstStyle/>
          <a:p>
            <a:r>
              <a:rPr lang="en-US"/>
              <a:t>One way to make it work: make decisions</a:t>
            </a:r>
          </a:p>
        </p:txBody>
      </p:sp>
      <p:sp>
        <p:nvSpPr>
          <p:cNvPr id="793603" name="Rectangle 3"/>
          <p:cNvSpPr>
            <a:spLocks noGrp="1" noChangeArrowheads="1"/>
          </p:cNvSpPr>
          <p:nvPr>
            <p:ph type="body" sz="half" idx="2"/>
          </p:nvPr>
        </p:nvSpPr>
        <p:spPr>
          <a:xfrm>
            <a:off x="4648200" y="2159000"/>
            <a:ext cx="3971925" cy="4330700"/>
          </a:xfrm>
        </p:spPr>
        <p:txBody>
          <a:bodyPr/>
          <a:lstStyle/>
          <a:p>
            <a:r>
              <a:rPr lang="en-US" sz="2800"/>
              <a:t>Developers should not expect users to make decisions they themselves can’t make</a:t>
            </a:r>
          </a:p>
        </p:txBody>
      </p:sp>
      <p:pic>
        <p:nvPicPr>
          <p:cNvPr id="793604" name="Picture 4" descr="ieee-usablesecurity"/>
          <p:cNvPicPr>
            <a:picLocks noChangeAspect="1" noChangeArrowheads="1"/>
          </p:cNvPicPr>
          <p:nvPr/>
        </p:nvPicPr>
        <p:blipFill>
          <a:blip r:embed="rId3"/>
          <a:srcRect l="1469" t="4500" b="4369"/>
          <a:stretch>
            <a:fillRect/>
          </a:stretch>
        </p:blipFill>
        <p:spPr bwMode="auto">
          <a:xfrm>
            <a:off x="1108075" y="1724025"/>
            <a:ext cx="3125788" cy="4584700"/>
          </a:xfrm>
          <a:prstGeom prst="rect">
            <a:avLst/>
          </a:prstGeom>
          <a:noFill/>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5650" name="Rectangle 2"/>
          <p:cNvSpPr>
            <a:spLocks noGrp="1" noChangeArrowheads="1"/>
          </p:cNvSpPr>
          <p:nvPr>
            <p:ph type="ctrTitle"/>
          </p:nvPr>
        </p:nvSpPr>
        <p:spPr/>
        <p:txBody>
          <a:bodyPr/>
          <a:lstStyle/>
          <a:p>
            <a:r>
              <a:rPr lang="en-US"/>
              <a:t>Make security understandable</a:t>
            </a:r>
          </a:p>
        </p:txBody>
      </p:sp>
      <p:sp>
        <p:nvSpPr>
          <p:cNvPr id="795651" name="Rectangle 3"/>
          <p:cNvSpPr>
            <a:spLocks noGrp="1" noChangeArrowheads="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3970" name="Rectangle 2"/>
          <p:cNvSpPr>
            <a:spLocks noGrp="1" noChangeArrowheads="1"/>
          </p:cNvSpPr>
          <p:nvPr>
            <p:ph type="ctrTitle"/>
          </p:nvPr>
        </p:nvSpPr>
        <p:spPr/>
        <p:txBody>
          <a:bodyPr/>
          <a:lstStyle/>
          <a:p>
            <a:r>
              <a:rPr lang="en-US" dirty="0" smtClean="0"/>
              <a:t>“Present choices, not dilemmas”</a:t>
            </a:r>
            <a:endParaRPr lang="en-US" dirty="0"/>
          </a:p>
        </p:txBody>
      </p:sp>
      <p:sp>
        <p:nvSpPr>
          <p:cNvPr id="723971" name="Rectangle 3"/>
          <p:cNvSpPr>
            <a:spLocks noGrp="1" noChangeArrowheads="1"/>
          </p:cNvSpPr>
          <p:nvPr>
            <p:ph type="subTitle" idx="1"/>
          </p:nvPr>
        </p:nvSpPr>
        <p:spPr/>
        <p:txBody>
          <a:bodyPr>
            <a:normAutofit/>
          </a:bodyPr>
          <a:lstStyle/>
          <a:p>
            <a:pPr algn="r"/>
            <a:r>
              <a:rPr lang="en-US" dirty="0" smtClean="0"/>
              <a:t>- Chris </a:t>
            </a:r>
            <a:r>
              <a:rPr lang="en-US" dirty="0" err="1" smtClean="0"/>
              <a:t>Nodder</a:t>
            </a:r>
            <a:r>
              <a:rPr lang="en-US" dirty="0" smtClean="0"/>
              <a:t/>
            </a:r>
            <a:br>
              <a:rPr lang="en-US" dirty="0" smtClean="0"/>
            </a:br>
            <a:r>
              <a:rPr lang="en-US" dirty="0" smtClean="0"/>
              <a:t>  (in charge of user experience for </a:t>
            </a:r>
            <a:br>
              <a:rPr lang="en-US" dirty="0" smtClean="0"/>
            </a:br>
            <a:r>
              <a:rPr lang="en-US" dirty="0" smtClean="0"/>
              <a:t>  Windows XP SP2)</a:t>
            </a:r>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1794" name="Picture 2" descr="tor-install"/>
          <p:cNvPicPr>
            <a:picLocks noChangeAspect="1" noChangeArrowheads="1"/>
          </p:cNvPicPr>
          <p:nvPr/>
        </p:nvPicPr>
        <p:blipFill>
          <a:blip r:embed="rId3"/>
          <a:srcRect/>
          <a:stretch>
            <a:fillRect/>
          </a:stretch>
        </p:blipFill>
        <p:spPr bwMode="auto">
          <a:xfrm>
            <a:off x="501650" y="76200"/>
            <a:ext cx="8140700" cy="6388100"/>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7698" name="Rectangle 2"/>
          <p:cNvSpPr>
            <a:spLocks noGrp="1" noChangeArrowheads="1"/>
          </p:cNvSpPr>
          <p:nvPr>
            <p:ph type="title"/>
          </p:nvPr>
        </p:nvSpPr>
        <p:spPr/>
        <p:txBody>
          <a:bodyPr/>
          <a:lstStyle/>
          <a:p>
            <a:r>
              <a:rPr lang="en-US"/>
              <a:t>Also not so easy</a:t>
            </a:r>
          </a:p>
        </p:txBody>
      </p:sp>
      <p:pic>
        <p:nvPicPr>
          <p:cNvPr id="797699" name="Picture 3" descr="greenbird-box"/>
          <p:cNvPicPr>
            <a:picLocks noChangeAspect="1" noChangeArrowheads="1"/>
          </p:cNvPicPr>
          <p:nvPr/>
        </p:nvPicPr>
        <p:blipFill>
          <a:blip r:embed="rId3"/>
          <a:srcRect/>
          <a:stretch>
            <a:fillRect/>
          </a:stretch>
        </p:blipFill>
        <p:spPr bwMode="auto">
          <a:xfrm>
            <a:off x="2327275" y="2716213"/>
            <a:ext cx="2130425" cy="587375"/>
          </a:xfrm>
          <a:prstGeom prst="rect">
            <a:avLst/>
          </a:prstGeom>
          <a:noFill/>
        </p:spPr>
      </p:pic>
      <p:pic>
        <p:nvPicPr>
          <p:cNvPr id="797700" name="Picture 4" descr="redbird-box"/>
          <p:cNvPicPr>
            <a:picLocks noChangeAspect="1" noChangeArrowheads="1"/>
          </p:cNvPicPr>
          <p:nvPr/>
        </p:nvPicPr>
        <p:blipFill>
          <a:blip r:embed="rId4"/>
          <a:srcRect/>
          <a:stretch>
            <a:fillRect/>
          </a:stretch>
        </p:blipFill>
        <p:spPr bwMode="auto">
          <a:xfrm>
            <a:off x="4699000" y="2716213"/>
            <a:ext cx="2157413" cy="595312"/>
          </a:xfrm>
          <a:prstGeom prst="rect">
            <a:avLst/>
          </a:prstGeom>
          <a:noFill/>
        </p:spPr>
      </p:pic>
      <p:sp>
        <p:nvSpPr>
          <p:cNvPr id="797701" name="Text Box 5"/>
          <p:cNvSpPr txBox="1">
            <a:spLocks noChangeArrowheads="1"/>
          </p:cNvSpPr>
          <p:nvPr/>
        </p:nvSpPr>
        <p:spPr bwMode="auto">
          <a:xfrm>
            <a:off x="252413" y="4046538"/>
            <a:ext cx="3363912" cy="1373187"/>
          </a:xfrm>
          <a:prstGeom prst="rect">
            <a:avLst/>
          </a:prstGeom>
          <a:noFill/>
          <a:ln w="9525">
            <a:noFill/>
            <a:miter lim="800000"/>
            <a:headEnd/>
            <a:tailEnd/>
          </a:ln>
          <a:effectLst/>
        </p:spPr>
        <p:txBody>
          <a:bodyPr wrap="none">
            <a:prstTxWarp prst="textNoShape">
              <a:avLst/>
            </a:prstTxWarp>
            <a:spAutoFit/>
          </a:bodyPr>
          <a:lstStyle/>
          <a:p>
            <a:pPr algn="ctr"/>
            <a:r>
              <a:rPr lang="en-US" sz="2800" dirty="0"/>
              <a:t>Privacy policy</a:t>
            </a:r>
            <a:br>
              <a:rPr lang="en-US" sz="2800" dirty="0"/>
            </a:br>
            <a:r>
              <a:rPr lang="en-US" sz="2800" b="1" i="1" u="sng" dirty="0"/>
              <a:t>matches</a:t>
            </a:r>
            <a:r>
              <a:rPr lang="en-US" sz="2800" dirty="0"/>
              <a:t> user’s</a:t>
            </a:r>
            <a:br>
              <a:rPr lang="en-US" sz="2800" dirty="0"/>
            </a:br>
            <a:r>
              <a:rPr lang="en-US" sz="2800" dirty="0"/>
              <a:t>privacy preferences</a:t>
            </a:r>
          </a:p>
        </p:txBody>
      </p:sp>
      <p:sp>
        <p:nvSpPr>
          <p:cNvPr id="797702" name="Text Box 6"/>
          <p:cNvSpPr txBox="1">
            <a:spLocks noChangeArrowheads="1"/>
          </p:cNvSpPr>
          <p:nvPr/>
        </p:nvSpPr>
        <p:spPr bwMode="auto">
          <a:xfrm>
            <a:off x="5626100" y="4046538"/>
            <a:ext cx="2563813" cy="2227262"/>
          </a:xfrm>
          <a:prstGeom prst="rect">
            <a:avLst/>
          </a:prstGeom>
          <a:noFill/>
          <a:ln w="9525">
            <a:noFill/>
            <a:miter lim="800000"/>
            <a:headEnd/>
            <a:tailEnd/>
          </a:ln>
          <a:effectLst/>
        </p:spPr>
        <p:txBody>
          <a:bodyPr>
            <a:prstTxWarp prst="textNoShape">
              <a:avLst/>
            </a:prstTxWarp>
            <a:spAutoFit/>
          </a:bodyPr>
          <a:lstStyle/>
          <a:p>
            <a:pPr algn="ctr"/>
            <a:r>
              <a:rPr lang="en-US" sz="2800" dirty="0"/>
              <a:t>Privacy policy</a:t>
            </a:r>
            <a:br>
              <a:rPr lang="en-US" sz="2800" dirty="0"/>
            </a:br>
            <a:r>
              <a:rPr lang="en-US" sz="2800" b="1" i="1" u="sng" dirty="0"/>
              <a:t>does not match</a:t>
            </a:r>
            <a:r>
              <a:rPr lang="en-US" sz="2800" dirty="0"/>
              <a:t> user’s privacy preferences</a:t>
            </a:r>
            <a:endParaRPr lang="en-US" sz="3600" dirty="0"/>
          </a:p>
        </p:txBody>
      </p:sp>
      <p:sp>
        <p:nvSpPr>
          <p:cNvPr id="797703" name="Line 7"/>
          <p:cNvSpPr>
            <a:spLocks noChangeShapeType="1"/>
          </p:cNvSpPr>
          <p:nvPr/>
        </p:nvSpPr>
        <p:spPr bwMode="auto">
          <a:xfrm flipV="1">
            <a:off x="1952625" y="3402013"/>
            <a:ext cx="827088" cy="636587"/>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797704" name="Line 8"/>
          <p:cNvSpPr>
            <a:spLocks noChangeShapeType="1"/>
          </p:cNvSpPr>
          <p:nvPr/>
        </p:nvSpPr>
        <p:spPr bwMode="auto">
          <a:xfrm flipH="1" flipV="1">
            <a:off x="5940425" y="3409950"/>
            <a:ext cx="825500" cy="649288"/>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3842" name="Rectangle 2"/>
          <p:cNvSpPr>
            <a:spLocks noGrp="1" noChangeArrowheads="1"/>
          </p:cNvSpPr>
          <p:nvPr>
            <p:ph type="ctrTitle"/>
          </p:nvPr>
        </p:nvSpPr>
        <p:spPr/>
        <p:txBody>
          <a:bodyPr/>
          <a:lstStyle/>
          <a:p>
            <a:r>
              <a:rPr lang="en-US" smtClean="0"/>
              <a:t>Train the user</a:t>
            </a:r>
            <a:endParaRPr lang="en-US"/>
          </a:p>
        </p:txBody>
      </p:sp>
      <p:sp>
        <p:nvSpPr>
          <p:cNvPr id="5" name="Subtitle 4"/>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humans fall for phish?</a:t>
            </a:r>
            <a:endParaRPr lang="en-US" dirty="0"/>
          </a:p>
        </p:txBody>
      </p:sp>
      <p:sp>
        <p:nvSpPr>
          <p:cNvPr id="3" name="Content Placeholder 2"/>
          <p:cNvSpPr>
            <a:spLocks noGrp="1"/>
          </p:cNvSpPr>
          <p:nvPr>
            <p:ph idx="1"/>
          </p:nvPr>
        </p:nvSpPr>
        <p:spPr/>
        <p:txBody>
          <a:bodyPr/>
          <a:lstStyle/>
          <a:p>
            <a:r>
              <a:rPr lang="en-US" sz="2800" dirty="0" smtClean="0"/>
              <a:t>Not motivated to pay attention to training</a:t>
            </a:r>
          </a:p>
          <a:p>
            <a:pPr lvl="1"/>
            <a:r>
              <a:rPr lang="en-US" sz="2400" dirty="0" smtClean="0">
                <a:solidFill>
                  <a:srgbClr val="B50B1B"/>
                </a:solidFill>
              </a:rPr>
              <a:t>“Security is not my problem”</a:t>
            </a:r>
          </a:p>
          <a:p>
            <a:r>
              <a:rPr lang="en-US" sz="2800" dirty="0" smtClean="0"/>
              <a:t>Mental models inconsistent with reality</a:t>
            </a:r>
          </a:p>
          <a:p>
            <a:pPr lvl="1"/>
            <a:r>
              <a:rPr lang="en-US" sz="2400" dirty="0" smtClean="0">
                <a:solidFill>
                  <a:srgbClr val="B50B1B"/>
                </a:solidFill>
              </a:rPr>
              <a:t>“If site looks professional it must be legitimate”</a:t>
            </a:r>
          </a:p>
          <a:p>
            <a:r>
              <a:rPr lang="en-US" sz="2800" dirty="0" smtClean="0"/>
              <a:t>Need actionable advice they can understand</a:t>
            </a:r>
          </a:p>
          <a:p>
            <a:pPr lvl="1"/>
            <a:r>
              <a:rPr lang="en-US" sz="2400" dirty="0" smtClean="0">
                <a:solidFill>
                  <a:srgbClr val="B50B1B"/>
                </a:solidFill>
              </a:rPr>
              <a:t>Difficult to be alert if you don’t know what you’re looking for</a:t>
            </a:r>
          </a:p>
        </p:txBody>
      </p:sp>
      <p:pic>
        <p:nvPicPr>
          <p:cNvPr id="4" name="Picture 3" descr="phil.ai"/>
          <p:cNvPicPr>
            <a:picLocks noChangeAspect="1"/>
          </p:cNvPicPr>
          <p:nvPr/>
        </p:nvPicPr>
        <mc:AlternateContent>
          <mc:Choice xmlns:ma="http://schemas.microsoft.com/office/mac/drawingml/2008/main" Requires="ma">
            <p:blipFill>
              <a:blip r:embed="rId2"/>
              <a:srcRect t="33333" b="28889"/>
              <a:stretch>
                <a:fillRect/>
              </a:stretch>
            </p:blipFill>
          </mc:Choice>
          <mc:Fallback>
            <p:blipFill>
              <a:blip r:embed="rId3"/>
              <a:srcRect t="33333" b="28889"/>
              <a:stretch>
                <a:fillRect/>
              </a:stretch>
            </p:blipFill>
          </mc:Fallback>
        </mc:AlternateContent>
        <p:spPr>
          <a:xfrm flipH="1">
            <a:off x="3060065" y="5131943"/>
            <a:ext cx="3017520" cy="147523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b="1" i="1"/>
              <a:t>Unusable</a:t>
            </a:r>
            <a:r>
              <a:rPr lang="en-US"/>
              <a:t> security &amp; privacy</a:t>
            </a:r>
          </a:p>
        </p:txBody>
      </p:sp>
      <p:sp>
        <p:nvSpPr>
          <p:cNvPr id="285699" name="Rectangle 3"/>
          <p:cNvSpPr>
            <a:spLocks noGrp="1" noChangeArrowheads="1"/>
          </p:cNvSpPr>
          <p:nvPr>
            <p:ph type="body" idx="1"/>
          </p:nvPr>
        </p:nvSpPr>
        <p:spPr/>
        <p:txBody>
          <a:bodyPr/>
          <a:lstStyle/>
          <a:p>
            <a:pPr>
              <a:lnSpc>
                <a:spcPct val="90000"/>
              </a:lnSpc>
            </a:pPr>
            <a:r>
              <a:rPr lang="en-US" sz="2800" dirty="0" err="1"/>
              <a:t>Unpatched</a:t>
            </a:r>
            <a:r>
              <a:rPr lang="en-US" sz="2800" dirty="0"/>
              <a:t> Windows machines compromised in minutes</a:t>
            </a:r>
          </a:p>
          <a:p>
            <a:pPr>
              <a:lnSpc>
                <a:spcPct val="90000"/>
              </a:lnSpc>
            </a:pPr>
            <a:r>
              <a:rPr lang="en-US" sz="2800" dirty="0"/>
              <a:t>Phishing web sites</a:t>
            </a:r>
            <a:r>
              <a:rPr lang="en-US" sz="2800" dirty="0" smtClean="0"/>
              <a:t> costing $billions</a:t>
            </a:r>
          </a:p>
          <a:p>
            <a:pPr>
              <a:lnSpc>
                <a:spcPct val="90000"/>
              </a:lnSpc>
            </a:pPr>
            <a:r>
              <a:rPr lang="en-US" sz="2800" dirty="0"/>
              <a:t>Most PCs infected with </a:t>
            </a:r>
            <a:r>
              <a:rPr lang="en-US" sz="2800" dirty="0" smtClean="0"/>
              <a:t>spyware</a:t>
            </a:r>
          </a:p>
          <a:p>
            <a:pPr>
              <a:lnSpc>
                <a:spcPct val="90000"/>
              </a:lnSpc>
            </a:pPr>
            <a:r>
              <a:rPr lang="en-US" sz="2800" dirty="0"/>
              <a:t>Users have more passwords than they can remember and practice poor password security</a:t>
            </a:r>
          </a:p>
          <a:p>
            <a:pPr>
              <a:lnSpc>
                <a:spcPct val="90000"/>
              </a:lnSpc>
            </a:pPr>
            <a:r>
              <a:rPr lang="en-US" sz="2800" dirty="0"/>
              <a:t>Enterprises store confidential information on laptops and mobile devices that are frequently lost or stolen</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2164" name="Rectangle 4"/>
          <p:cNvSpPr>
            <a:spLocks noGrp="1" noChangeArrowheads="1"/>
          </p:cNvSpPr>
          <p:nvPr>
            <p:ph type="title"/>
          </p:nvPr>
        </p:nvSpPr>
        <p:spPr/>
        <p:txBody>
          <a:bodyPr/>
          <a:lstStyle/>
          <a:p>
            <a:r>
              <a:rPr lang="en-US" dirty="0"/>
              <a:t>How</a:t>
            </a:r>
            <a:r>
              <a:rPr lang="en-US" dirty="0" smtClean="0"/>
              <a:t> do we </a:t>
            </a:r>
            <a:r>
              <a:rPr lang="en-US" dirty="0"/>
              <a:t>get people trained?</a:t>
            </a:r>
          </a:p>
        </p:txBody>
      </p:sp>
      <p:sp>
        <p:nvSpPr>
          <p:cNvPr id="732165" name="Rectangle 5"/>
          <p:cNvSpPr>
            <a:spLocks noGrp="1" noChangeArrowheads="1"/>
          </p:cNvSpPr>
          <p:nvPr>
            <p:ph idx="1"/>
          </p:nvPr>
        </p:nvSpPr>
        <p:spPr>
          <a:solidFill>
            <a:schemeClr val="tx1"/>
          </a:solidFill>
          <a:ln w="76200" cmpd="sng">
            <a:solidFill>
              <a:srgbClr val="FFCC00"/>
            </a:solidFill>
          </a:ln>
        </p:spPr>
        <p:txBody>
          <a:bodyPr anchor="ctr">
            <a:noAutofit/>
          </a:bodyPr>
          <a:lstStyle/>
          <a:p>
            <a:pPr algn="ctr">
              <a:buNone/>
            </a:pPr>
            <a:r>
              <a:rPr lang="en-US" sz="4000" dirty="0" smtClean="0">
                <a:solidFill>
                  <a:schemeClr val="bg1"/>
                </a:solidFill>
                <a:latin typeface="Tekton Pro Bold"/>
                <a:cs typeface="Tekton Pro Bold"/>
              </a:rPr>
              <a:t>Learning science principles </a:t>
            </a:r>
          </a:p>
          <a:p>
            <a:pPr algn="ctr">
              <a:buNone/>
            </a:pPr>
            <a:r>
              <a:rPr lang="en-US" sz="4000" dirty="0" smtClean="0">
                <a:solidFill>
                  <a:schemeClr val="bg1"/>
                </a:solidFill>
                <a:latin typeface="Tekton Pro Bold"/>
                <a:cs typeface="Tekton Pro Bold"/>
              </a:rPr>
              <a:t>+</a:t>
            </a:r>
          </a:p>
          <a:p>
            <a:pPr algn="ctr">
              <a:buNone/>
            </a:pPr>
            <a:r>
              <a:rPr lang="en-US" sz="4000" dirty="0" smtClean="0">
                <a:solidFill>
                  <a:schemeClr val="bg1"/>
                </a:solidFill>
                <a:latin typeface="Tekton Pro Bold"/>
                <a:cs typeface="Tekton Pro Bold"/>
              </a:rPr>
              <a:t>Teachable moments </a:t>
            </a:r>
          </a:p>
          <a:p>
            <a:pPr algn="ctr">
              <a:buNone/>
            </a:pPr>
            <a:r>
              <a:rPr lang="en-US" sz="4000" dirty="0" smtClean="0">
                <a:solidFill>
                  <a:schemeClr val="bg1"/>
                </a:solidFill>
                <a:latin typeface="Tekton Pro Bold"/>
                <a:cs typeface="Tekton Pro Bold"/>
              </a:rPr>
              <a:t>+</a:t>
            </a:r>
          </a:p>
          <a:p>
            <a:pPr algn="ctr">
              <a:buNone/>
            </a:pPr>
            <a:r>
              <a:rPr lang="en-US" sz="4000" dirty="0" smtClean="0">
                <a:solidFill>
                  <a:schemeClr val="bg1"/>
                </a:solidFill>
                <a:latin typeface="Tekton Pro Bold"/>
                <a:cs typeface="Tekton Pro Bold"/>
              </a:rPr>
              <a:t>Fun</a:t>
            </a:r>
          </a:p>
        </p:txBody>
      </p:sp>
      <p:sp>
        <p:nvSpPr>
          <p:cNvPr id="4" name="TextBox 3"/>
          <p:cNvSpPr txBox="1"/>
          <p:nvPr/>
        </p:nvSpPr>
        <p:spPr>
          <a:xfrm>
            <a:off x="324798" y="6243198"/>
            <a:ext cx="8292661" cy="461665"/>
          </a:xfrm>
          <a:prstGeom prst="rect">
            <a:avLst/>
          </a:prstGeom>
          <a:noFill/>
        </p:spPr>
        <p:txBody>
          <a:bodyPr wrap="square" rtlCol="0">
            <a:spAutoFit/>
          </a:bodyPr>
          <a:lstStyle/>
          <a:p>
            <a:r>
              <a:rPr lang="en-US" sz="1200" dirty="0" smtClean="0">
                <a:latin typeface="Helvetica"/>
                <a:cs typeface="Helvetica"/>
              </a:rPr>
              <a:t>P. </a:t>
            </a:r>
            <a:r>
              <a:rPr lang="en-US" sz="1200" dirty="0" err="1" smtClean="0">
                <a:latin typeface="Helvetica"/>
                <a:cs typeface="Helvetica"/>
              </a:rPr>
              <a:t>Kumaraguru</a:t>
            </a:r>
            <a:r>
              <a:rPr lang="en-US" sz="1200" dirty="0" smtClean="0">
                <a:latin typeface="Helvetica"/>
                <a:cs typeface="Helvetica"/>
              </a:rPr>
              <a:t>, S. </a:t>
            </a:r>
            <a:r>
              <a:rPr lang="en-US" sz="1200" dirty="0" err="1" smtClean="0">
                <a:latin typeface="Helvetica"/>
                <a:cs typeface="Helvetica"/>
              </a:rPr>
              <a:t>Sheng</a:t>
            </a:r>
            <a:r>
              <a:rPr lang="en-US" sz="1200" dirty="0" smtClean="0">
                <a:latin typeface="Helvetica"/>
                <a:cs typeface="Helvetica"/>
              </a:rPr>
              <a:t>, A. Acquisti, L. Cranor, and J. Hong. Teaching Johnny Not to Fall for Phish. </a:t>
            </a:r>
            <a:r>
              <a:rPr lang="en-US" sz="1200" i="1" dirty="0" smtClean="0">
                <a:latin typeface="Helvetica"/>
                <a:cs typeface="Helvetica"/>
              </a:rPr>
              <a:t>ACM Trans. Internet Technol. 10, 2</a:t>
            </a:r>
            <a:r>
              <a:rPr lang="en-US" sz="1200" dirty="0" smtClean="0">
                <a:latin typeface="Helvetica"/>
                <a:cs typeface="Helvetica"/>
              </a:rPr>
              <a:t> (May 2010), 1-31. </a:t>
            </a:r>
            <a:endParaRPr lang="en-US" sz="1200" dirty="0">
              <a:latin typeface="Helvetica"/>
              <a:cs typeface="Helvetica"/>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p:txBody>
          <a:bodyPr/>
          <a:lstStyle/>
          <a:p>
            <a:r>
              <a:rPr lang="en-US" dirty="0" err="1" smtClean="0"/>
              <a:t>PhishGuru</a:t>
            </a:r>
            <a:r>
              <a:rPr lang="en-US" dirty="0" smtClean="0"/>
              <a:t> embedded training</a:t>
            </a:r>
            <a:endParaRPr lang="en-US" dirty="0"/>
          </a:p>
        </p:txBody>
      </p:sp>
      <p:sp>
        <p:nvSpPr>
          <p:cNvPr id="734211" name="Rectangle 3"/>
          <p:cNvSpPr>
            <a:spLocks noGrp="1" noChangeArrowheads="1"/>
          </p:cNvSpPr>
          <p:nvPr>
            <p:ph idx="1"/>
          </p:nvPr>
        </p:nvSpPr>
        <p:spPr/>
        <p:txBody>
          <a:bodyPr/>
          <a:lstStyle/>
          <a:p>
            <a:r>
              <a:rPr lang="en-US" sz="2400" dirty="0" smtClean="0"/>
              <a:t>Send email that look like phish</a:t>
            </a:r>
          </a:p>
          <a:p>
            <a:r>
              <a:rPr lang="en-US" sz="2400" dirty="0" smtClean="0"/>
              <a:t>If recipient falls for it, train in succinct and engaging format</a:t>
            </a:r>
          </a:p>
          <a:p>
            <a:r>
              <a:rPr lang="en-US" sz="2400" dirty="0" smtClean="0"/>
              <a:t>Study demonstrated effectiveness of </a:t>
            </a:r>
            <a:r>
              <a:rPr lang="en-US" sz="2400" dirty="0" err="1" smtClean="0"/>
              <a:t>PhishGuru</a:t>
            </a:r>
            <a:r>
              <a:rPr lang="en-US" sz="2400" dirty="0" smtClean="0"/>
              <a:t> and found that same training was not effective sent as regular </a:t>
            </a:r>
            <a:r>
              <a:rPr lang="en-US" sz="2400" dirty="0" smtClean="0"/>
              <a:t>email </a:t>
            </a:r>
            <a:endParaRPr lang="en-US" sz="2400" dirty="0" smtClean="0"/>
          </a:p>
          <a:p>
            <a:endParaRPr lang="en-US" sz="2400" dirty="0" smtClean="0"/>
          </a:p>
          <a:p>
            <a:endParaRPr lang="en-US" sz="2400" dirty="0" smtClean="0"/>
          </a:p>
        </p:txBody>
      </p:sp>
      <p:sp>
        <p:nvSpPr>
          <p:cNvPr id="7" name="Rectangle 5"/>
          <p:cNvSpPr txBox="1">
            <a:spLocks noChangeArrowheads="1"/>
          </p:cNvSpPr>
          <p:nvPr/>
        </p:nvSpPr>
        <p:spPr>
          <a:xfrm>
            <a:off x="1143731" y="3500015"/>
            <a:ext cx="2868176" cy="2781377"/>
          </a:xfrm>
          <a:prstGeom prst="rect">
            <a:avLst/>
          </a:prstGeom>
          <a:solidFill>
            <a:schemeClr val="tx1"/>
          </a:solidFill>
          <a:ln w="76200" cmpd="sng">
            <a:solidFill>
              <a:srgbClr val="FFCC00"/>
            </a:solidFill>
          </a:ln>
        </p:spPr>
        <p:txBody>
          <a:bodyPr vert="horz" lIns="91440" tIns="45720" rIns="91440" bIns="45720" rtlCol="0" anchor="ctr">
            <a:noAutofit/>
          </a:bodyPr>
          <a:lstStyle/>
          <a:p>
            <a:pPr marR="0" lvl="0" algn="ctr" defTabSz="457200" rtl="0" eaLnBrk="1" fontAlgn="auto" latinLnBrk="0" hangingPunct="1">
              <a:lnSpc>
                <a:spcPct val="100000"/>
              </a:lnSpc>
              <a:spcBef>
                <a:spcPts val="600"/>
              </a:spcBef>
              <a:spcAft>
                <a:spcPts val="1200"/>
              </a:spcAft>
              <a:buClrTx/>
              <a:buSzTx/>
              <a:buFont typeface="Arial"/>
              <a:buNone/>
              <a:tabLst/>
              <a:defRPr/>
            </a:pPr>
            <a: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t>Learning science principles </a:t>
            </a:r>
            <a:b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br>
            <a: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t>+</a:t>
            </a:r>
            <a:b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br>
            <a: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t>Teachable moments </a:t>
            </a:r>
            <a:b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br>
            <a: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t>+</a:t>
            </a:r>
            <a:r>
              <a:rPr lang="en-US" sz="2400" dirty="0" smtClean="0">
                <a:solidFill>
                  <a:schemeClr val="bg1"/>
                </a:solidFill>
                <a:latin typeface="Tekton Pro Bold"/>
                <a:cs typeface="Tekton Pro Bold"/>
              </a:rPr>
              <a:t/>
            </a:r>
            <a:br>
              <a:rPr lang="en-US" sz="2400" dirty="0" smtClean="0">
                <a:solidFill>
                  <a:schemeClr val="bg1"/>
                </a:solidFill>
                <a:latin typeface="Tekton Pro Bold"/>
                <a:cs typeface="Tekton Pro Bold"/>
              </a:rPr>
            </a:br>
            <a: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t>Fun</a:t>
            </a:r>
          </a:p>
        </p:txBody>
      </p:sp>
      <p:pic>
        <p:nvPicPr>
          <p:cNvPr id="4" name="Picture 3" descr="pg-horizontal.ai"/>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496680" y="3119372"/>
            <a:ext cx="4733365" cy="3657600"/>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School of phish</a:t>
            </a:r>
            <a:endParaRPr lang="en-US" dirty="0"/>
          </a:p>
        </p:txBody>
      </p:sp>
      <p:sp>
        <p:nvSpPr>
          <p:cNvPr id="4" name="Content Placeholder 3"/>
          <p:cNvSpPr>
            <a:spLocks noGrp="1"/>
          </p:cNvSpPr>
          <p:nvPr>
            <p:ph idx="1"/>
          </p:nvPr>
        </p:nvSpPr>
        <p:spPr>
          <a:xfrm>
            <a:off x="457200" y="1600200"/>
            <a:ext cx="8229600" cy="5006975"/>
          </a:xfrm>
        </p:spPr>
        <p:txBody>
          <a:bodyPr/>
          <a:lstStyle/>
          <a:p>
            <a:r>
              <a:rPr lang="en-US" dirty="0" smtClean="0"/>
              <a:t>28-day study</a:t>
            </a:r>
          </a:p>
          <a:p>
            <a:r>
              <a:rPr lang="en-US" dirty="0" smtClean="0"/>
              <a:t>515 CMU students, faculty, and staff</a:t>
            </a:r>
          </a:p>
          <a:p>
            <a:r>
              <a:rPr lang="en-US" dirty="0" smtClean="0"/>
              <a:t>Conditions: No training, 1 training message, 2 training messages</a:t>
            </a:r>
          </a:p>
          <a:p>
            <a:r>
              <a:rPr lang="en-US" dirty="0" smtClean="0"/>
              <a:t>7 simulated phishing emails and 3 legitimate emails sent to each participant</a:t>
            </a:r>
          </a:p>
          <a:p>
            <a:pPr>
              <a:buNone/>
            </a:pPr>
            <a:endParaRPr lang="en-US" sz="1200" dirty="0" smtClean="0"/>
          </a:p>
          <a:p>
            <a:pPr>
              <a:buNone/>
            </a:pPr>
            <a:r>
              <a:rPr lang="en-US" sz="1200" dirty="0" smtClean="0"/>
              <a:t>P. </a:t>
            </a:r>
            <a:r>
              <a:rPr lang="en-US" sz="1200" dirty="0" err="1" smtClean="0"/>
              <a:t>Kumaraguru</a:t>
            </a:r>
            <a:r>
              <a:rPr lang="en-US" sz="1200" dirty="0" smtClean="0"/>
              <a:t>, J. </a:t>
            </a:r>
            <a:r>
              <a:rPr lang="en-US" sz="1200" dirty="0" err="1" smtClean="0"/>
              <a:t>Cranshaw</a:t>
            </a:r>
            <a:r>
              <a:rPr lang="en-US" sz="1200" dirty="0" smtClean="0"/>
              <a:t>, A. Acquisti, L. Cranor, J. Hong, M.A. Blair, and T. Pham. </a:t>
            </a:r>
            <a:r>
              <a:rPr lang="en-US" sz="1200" b="1" dirty="0" smtClean="0"/>
              <a:t>School of Phish: A Real-Word Evaluation of Anti-Phishing Training. </a:t>
            </a:r>
            <a:r>
              <a:rPr lang="en-US" sz="1200" dirty="0" smtClean="0"/>
              <a:t>SOUPS 2009. </a:t>
            </a:r>
            <a:br>
              <a:rPr lang="en-US" sz="1200" dirty="0" smtClean="0"/>
            </a:br>
            <a:r>
              <a:rPr lang="en-US" sz="1200" dirty="0" smtClean="0"/>
              <a:t>http://www.cylab.cmu.edu/research/techreports/tr_cylab09002.html</a:t>
            </a:r>
          </a:p>
          <a:p>
            <a:endParaRPr lang="en-US" dirty="0" smtClean="0"/>
          </a:p>
        </p:txBody>
      </p:sp>
      <p:pic>
        <p:nvPicPr>
          <p:cNvPr id="13" name="Picture 12" descr="CMU_logo_stack_cmyk red.jpg"/>
          <p:cNvPicPr>
            <a:picLocks noChangeAspect="1"/>
          </p:cNvPicPr>
          <p:nvPr/>
        </p:nvPicPr>
        <p:blipFill>
          <a:blip r:embed="rId3"/>
          <a:stretch>
            <a:fillRect/>
          </a:stretch>
        </p:blipFill>
        <p:spPr>
          <a:xfrm>
            <a:off x="5716206" y="418452"/>
            <a:ext cx="2813920" cy="18288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Simulated spear phishing message</a:t>
            </a:r>
            <a:endParaRPr lang="en-US" dirty="0"/>
          </a:p>
        </p:txBody>
      </p:sp>
      <p:pic>
        <p:nvPicPr>
          <p:cNvPr id="4" name="Content Placeholder 3" descr="cmu_study_email.png"/>
          <p:cNvPicPr>
            <a:picLocks noGrp="1" noChangeAspect="1"/>
          </p:cNvPicPr>
          <p:nvPr>
            <p:ph idx="1"/>
          </p:nvPr>
        </p:nvPicPr>
        <p:blipFill>
          <a:blip r:embed="rId3"/>
          <a:srcRect t="-28939" b="-28939"/>
          <a:stretch>
            <a:fillRect/>
          </a:stretch>
        </p:blipFill>
        <p:spPr>
          <a:prstGeom prst="rect">
            <a:avLst/>
          </a:prstGeom>
          <a:ln>
            <a:noFill/>
          </a:ln>
          <a:effectLst>
            <a:outerShdw blurRad="292100" dist="139700" dir="2700000" algn="tl" rotWithShape="0">
              <a:srgbClr val="333333">
                <a:alpha val="65000"/>
              </a:srgbClr>
            </a:outerShdw>
          </a:effectLst>
        </p:spPr>
      </p:pic>
      <p:grpSp>
        <p:nvGrpSpPr>
          <p:cNvPr id="3" name="Group 6"/>
          <p:cNvGrpSpPr/>
          <p:nvPr/>
        </p:nvGrpSpPr>
        <p:grpSpPr>
          <a:xfrm>
            <a:off x="4936147" y="2544078"/>
            <a:ext cx="2846555" cy="2370296"/>
            <a:chOff x="4876800" y="2514600"/>
            <a:chExt cx="2846555" cy="2370296"/>
          </a:xfrm>
        </p:grpSpPr>
        <p:sp>
          <p:nvSpPr>
            <p:cNvPr id="5" name="Text Box 1031"/>
            <p:cNvSpPr txBox="1">
              <a:spLocks noChangeArrowheads="1"/>
            </p:cNvSpPr>
            <p:nvPr/>
          </p:nvSpPr>
          <p:spPr bwMode="auto">
            <a:xfrm>
              <a:off x="4876800" y="4374118"/>
              <a:ext cx="2846555" cy="510778"/>
            </a:xfrm>
            <a:prstGeom prst="roundRect">
              <a:avLst/>
            </a:prstGeom>
            <a:solidFill>
              <a:srgbClr val="CCE6FF"/>
            </a:solidFill>
            <a:ln>
              <a:solidFill>
                <a:srgbClr val="000000"/>
              </a:solidFill>
              <a:headEnd/>
              <a:tailEnd/>
            </a:ln>
            <a:effectLst>
              <a:outerShdw blurRad="50800" dist="38100" dir="2700000">
                <a:srgbClr val="000000">
                  <a:alpha val="43000"/>
                </a:srgbClr>
              </a:outerShdw>
            </a:effectLst>
          </p:spPr>
          <p:style>
            <a:lnRef idx="2">
              <a:schemeClr val="accent4"/>
            </a:lnRef>
            <a:fillRef idx="1">
              <a:schemeClr val="lt1"/>
            </a:fillRef>
            <a:effectRef idx="0">
              <a:schemeClr val="accent4"/>
            </a:effectRef>
            <a:fontRef idx="minor">
              <a:schemeClr val="dk1"/>
            </a:fontRef>
          </p:style>
          <p:txBody>
            <a:bodyPr wrap="square">
              <a:prstTxWarp prst="textNoShape">
                <a:avLst/>
              </a:prstTxWarp>
              <a:spAutoFit/>
            </a:bodyPr>
            <a:lstStyle/>
            <a:p>
              <a:r>
                <a:rPr lang="en-US" sz="2400" dirty="0" smtClean="0"/>
                <a:t>URL is not hidden</a:t>
              </a:r>
              <a:endParaRPr lang="en-US" sz="2400" dirty="0"/>
            </a:p>
          </p:txBody>
        </p:sp>
        <p:sp>
          <p:nvSpPr>
            <p:cNvPr id="6" name="Text Box 1031"/>
            <p:cNvSpPr txBox="1">
              <a:spLocks noChangeArrowheads="1"/>
            </p:cNvSpPr>
            <p:nvPr/>
          </p:nvSpPr>
          <p:spPr bwMode="auto">
            <a:xfrm>
              <a:off x="4876800" y="2514600"/>
              <a:ext cx="2846555" cy="919401"/>
            </a:xfrm>
            <a:prstGeom prst="roundRect">
              <a:avLst/>
            </a:prstGeom>
            <a:solidFill>
              <a:srgbClr val="CCE6FF"/>
            </a:solidFill>
            <a:ln>
              <a:solidFill>
                <a:srgbClr val="000000"/>
              </a:solidFill>
              <a:headEnd/>
              <a:tailEnd/>
            </a:ln>
            <a:effectLst>
              <a:outerShdw blurRad="50800" dist="38100" dir="2700000">
                <a:srgbClr val="000000">
                  <a:alpha val="43000"/>
                </a:srgbClr>
              </a:outerShdw>
            </a:effectLst>
          </p:spPr>
          <p:style>
            <a:lnRef idx="2">
              <a:schemeClr val="accent4"/>
            </a:lnRef>
            <a:fillRef idx="1">
              <a:schemeClr val="lt1"/>
            </a:fillRef>
            <a:effectRef idx="0">
              <a:schemeClr val="accent4"/>
            </a:effectRef>
            <a:fontRef idx="minor">
              <a:schemeClr val="dk1"/>
            </a:fontRef>
          </p:style>
          <p:txBody>
            <a:bodyPr wrap="square">
              <a:prstTxWarp prst="textNoShape">
                <a:avLst/>
              </a:prstTxWarp>
              <a:spAutoFit/>
            </a:bodyPr>
            <a:lstStyle/>
            <a:p>
              <a:r>
                <a:rPr lang="en-US" sz="2400" dirty="0" smtClean="0"/>
                <a:t>Plain text email without graphics</a:t>
              </a: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Simulated phishing website</a:t>
            </a:r>
            <a:endParaRPr lang="en-US" dirty="0"/>
          </a:p>
        </p:txBody>
      </p:sp>
      <p:pic>
        <p:nvPicPr>
          <p:cNvPr id="4" name="Content Placeholder 3" descr="cmu_study_website.png"/>
          <p:cNvPicPr>
            <a:picLocks noGrp="1" noChangeAspect="1"/>
          </p:cNvPicPr>
          <p:nvPr>
            <p:ph idx="1"/>
          </p:nvPr>
        </p:nvPicPr>
        <p:blipFill>
          <a:blip r:embed="rId3"/>
          <a:srcRect l="-11787" r="-11787"/>
          <a:stretch>
            <a:fillRect/>
          </a:stretch>
        </p:blipFill>
        <p:spPr>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Simulated phishing website</a:t>
            </a:r>
            <a:endParaRPr lang="en-US" dirty="0"/>
          </a:p>
        </p:txBody>
      </p:sp>
      <p:pic>
        <p:nvPicPr>
          <p:cNvPr id="4" name="Content Placeholder 3" descr="cmu_study_thankyou.png"/>
          <p:cNvPicPr>
            <a:picLocks noGrp="1" noChangeAspect="1"/>
          </p:cNvPicPr>
          <p:nvPr>
            <p:ph idx="1"/>
          </p:nvPr>
        </p:nvPicPr>
        <p:blipFill>
          <a:blip r:embed="rId3"/>
          <a:srcRect l="-11689" r="-11689"/>
          <a:stretch>
            <a:fillRect/>
          </a:stretch>
        </p:blipFill>
        <p:spPr>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generic I.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79189" y="134469"/>
            <a:ext cx="8915401" cy="6858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Results</a:t>
            </a:r>
            <a:endParaRPr lang="en-US" dirty="0"/>
          </a:p>
        </p:txBody>
      </p:sp>
      <p:sp>
        <p:nvSpPr>
          <p:cNvPr id="4" name="Content Placeholder 3"/>
          <p:cNvSpPr>
            <a:spLocks noGrp="1"/>
          </p:cNvSpPr>
          <p:nvPr>
            <p:ph idx="1"/>
          </p:nvPr>
        </p:nvSpPr>
        <p:spPr/>
        <p:txBody>
          <a:bodyPr/>
          <a:lstStyle/>
          <a:p>
            <a:r>
              <a:rPr lang="en-US" dirty="0" err="1" smtClean="0"/>
              <a:t>PhishGuru</a:t>
            </a:r>
            <a:r>
              <a:rPr lang="en-US" dirty="0" smtClean="0"/>
              <a:t> training taught people to distinguish phishing and legitimate emails</a:t>
            </a:r>
          </a:p>
          <a:p>
            <a:pPr lvl="1"/>
            <a:r>
              <a:rPr lang="en-US" dirty="0" smtClean="0"/>
              <a:t>Those trained with </a:t>
            </a:r>
            <a:r>
              <a:rPr lang="en-US" dirty="0" err="1" smtClean="0"/>
              <a:t>PhishGuru</a:t>
            </a:r>
            <a:r>
              <a:rPr lang="en-US" dirty="0" smtClean="0"/>
              <a:t> still clicked on legitimate links</a:t>
            </a:r>
          </a:p>
          <a:p>
            <a:pPr lvl="1"/>
            <a:r>
              <a:rPr lang="en-US" dirty="0" smtClean="0"/>
              <a:t>But those trained with </a:t>
            </a:r>
            <a:r>
              <a:rPr lang="en-US" dirty="0" err="1" smtClean="0"/>
              <a:t>PhishGuru</a:t>
            </a:r>
            <a:r>
              <a:rPr lang="en-US" dirty="0" smtClean="0"/>
              <a:t> were less likely to click on phishing links, even 28 days after training</a:t>
            </a:r>
          </a:p>
          <a:p>
            <a:endParaRPr lang="en-US" dirty="0" smtClean="0"/>
          </a:p>
          <a:p>
            <a:endParaRPr lang="en-US" dirty="0"/>
          </a:p>
        </p:txBody>
      </p:sp>
      <p:pic>
        <p:nvPicPr>
          <p:cNvPr id="5" name="Picture 4" descr="pg-horizontal.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778591" y="4197890"/>
            <a:ext cx="3550024" cy="27432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Training games: Anti-phishing Phil</a:t>
            </a:r>
            <a:endParaRPr lang="en-US" sz="4000" dirty="0"/>
          </a:p>
        </p:txBody>
      </p:sp>
      <p:pic>
        <p:nvPicPr>
          <p:cNvPr id="4" name="Picture 3" descr="phil-hooked500.png"/>
          <p:cNvPicPr>
            <a:picLocks noChangeAspect="1"/>
          </p:cNvPicPr>
          <p:nvPr/>
        </p:nvPicPr>
        <p:blipFill>
          <a:blip r:embed="rId3"/>
          <a:stretch>
            <a:fillRect/>
          </a:stretch>
        </p:blipFill>
        <p:spPr>
          <a:xfrm>
            <a:off x="3048000" y="1554996"/>
            <a:ext cx="6096000" cy="4572000"/>
          </a:xfrm>
          <a:prstGeom prst="rect">
            <a:avLst/>
          </a:prstGeom>
        </p:spPr>
      </p:pic>
      <p:sp>
        <p:nvSpPr>
          <p:cNvPr id="5" name="Rectangle 5"/>
          <p:cNvSpPr txBox="1">
            <a:spLocks noChangeArrowheads="1"/>
          </p:cNvSpPr>
          <p:nvPr/>
        </p:nvSpPr>
        <p:spPr>
          <a:xfrm>
            <a:off x="398605" y="3562311"/>
            <a:ext cx="2868176" cy="2781377"/>
          </a:xfrm>
          <a:prstGeom prst="rect">
            <a:avLst/>
          </a:prstGeom>
          <a:solidFill>
            <a:schemeClr val="tx1"/>
          </a:solidFill>
          <a:ln w="76200" cmpd="sng">
            <a:solidFill>
              <a:srgbClr val="FFCC00"/>
            </a:solidFill>
          </a:ln>
        </p:spPr>
        <p:txBody>
          <a:bodyPr vert="horz" lIns="91440" tIns="45720" rIns="91440" bIns="45720" rtlCol="0" anchor="ctr">
            <a:noAutofit/>
          </a:bodyPr>
          <a:lstStyle/>
          <a:p>
            <a:pPr marR="0" lvl="0" algn="ctr" defTabSz="457200" rtl="0" eaLnBrk="1" fontAlgn="auto" latinLnBrk="0" hangingPunct="1">
              <a:lnSpc>
                <a:spcPct val="100000"/>
              </a:lnSpc>
              <a:spcBef>
                <a:spcPts val="600"/>
              </a:spcBef>
              <a:spcAft>
                <a:spcPts val="1200"/>
              </a:spcAft>
              <a:buClrTx/>
              <a:buSzTx/>
              <a:buFont typeface="Arial"/>
              <a:buNone/>
              <a:tabLst/>
              <a:defRPr/>
            </a:pPr>
            <a: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t>Learning science principles </a:t>
            </a:r>
            <a:b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br>
            <a: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t>+</a:t>
            </a:r>
            <a:b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br>
            <a: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t>Teachable moments </a:t>
            </a:r>
            <a:b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br>
            <a: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t>+</a:t>
            </a:r>
            <a:r>
              <a:rPr lang="en-US" sz="2400" dirty="0" smtClean="0">
                <a:solidFill>
                  <a:schemeClr val="bg1"/>
                </a:solidFill>
                <a:latin typeface="Tekton Pro Bold"/>
                <a:cs typeface="Tekton Pro Bold"/>
              </a:rPr>
              <a:t/>
            </a:r>
            <a:br>
              <a:rPr lang="en-US" sz="2400" dirty="0" smtClean="0">
                <a:solidFill>
                  <a:schemeClr val="bg1"/>
                </a:solidFill>
                <a:latin typeface="Tekton Pro Bold"/>
                <a:cs typeface="Tekton Pro Bold"/>
              </a:rPr>
            </a:br>
            <a:r>
              <a:rPr kumimoji="0" lang="en-US" sz="2400" b="0" i="0" u="none" strike="noStrike" kern="1200" cap="none" spc="0" normalizeH="0" baseline="0" noProof="0" dirty="0" smtClean="0">
                <a:ln>
                  <a:noFill/>
                </a:ln>
                <a:solidFill>
                  <a:schemeClr val="bg1"/>
                </a:solidFill>
                <a:effectLst/>
                <a:uLnTx/>
                <a:uFillTx/>
                <a:latin typeface="Tekton Pro Bold"/>
                <a:ea typeface="+mn-ea"/>
                <a:cs typeface="Tekton Pro Bold"/>
              </a:rPr>
              <a:t>Fun</a:t>
            </a:r>
          </a:p>
        </p:txBody>
      </p:sp>
      <p:pic>
        <p:nvPicPr>
          <p:cNvPr id="6" name="Picture 5" descr="phil.ai"/>
          <p:cNvPicPr>
            <a:picLocks noChangeAspect="1"/>
          </p:cNvPicPr>
          <p:nvPr/>
        </p:nvPicPr>
        <mc:AlternateContent>
          <mc:Choice xmlns:ma="http://schemas.microsoft.com/office/mac/drawingml/2008/main" Requires="ma">
            <p:blipFill>
              <a:blip r:embed="rId4"/>
              <a:srcRect t="33333" b="28889"/>
              <a:stretch>
                <a:fillRect/>
              </a:stretch>
            </p:blipFill>
          </mc:Choice>
          <mc:Fallback>
            <p:blipFill>
              <a:blip r:embed="rId5"/>
              <a:srcRect t="33333" b="28889"/>
              <a:stretch>
                <a:fillRect/>
              </a:stretch>
            </p:blipFill>
          </mc:Fallback>
        </mc:AlternateContent>
        <p:spPr>
          <a:xfrm flipH="1">
            <a:off x="249261" y="1618995"/>
            <a:ext cx="3017520" cy="1475232"/>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finalhorizontal.pdf"/>
          <p:cNvPicPr>
            <a:picLocks noChangeAspect="1"/>
          </p:cNvPicPr>
          <p:nvPr/>
        </p:nvPicPr>
        <mc:AlternateContent xmlns:ma="http://schemas.microsoft.com/office/mac/drawingml/2008/main">
          <mc:Choice Requires="ma">
            <p:blipFill>
              <a:blip r:embed="rId3"/>
              <a:srcRect l="4167" t="29167" b="29167"/>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7"/>
              <a:srcRect l="4167" t="29167" b="29167"/>
              <a:stretch>
                <a:fillRect/>
              </a:stretch>
            </p:blipFill>
          </mc:Fallback>
        </mc:AlternateContent>
        <p:spPr>
          <a:xfrm>
            <a:off x="2193165" y="4860854"/>
            <a:ext cx="4732003" cy="1457302"/>
          </a:xfrm>
          <a:prstGeom prst="roundRect">
            <a:avLst>
              <a:gd name="adj" fmla="val 30417"/>
            </a:avLst>
          </a:prstGeom>
          <a:solidFill>
            <a:srgbClr val="FFFFFF"/>
          </a:solidFill>
        </p:spPr>
      </p:pic>
      <p:sp>
        <p:nvSpPr>
          <p:cNvPr id="2" name="Title 1"/>
          <p:cNvSpPr>
            <a:spLocks noGrp="1"/>
          </p:cNvSpPr>
          <p:nvPr>
            <p:ph type="title"/>
          </p:nvPr>
        </p:nvSpPr>
        <p:spPr/>
        <p:txBody>
          <a:bodyPr/>
          <a:lstStyle/>
          <a:p>
            <a:r>
              <a:rPr lang="en-US" smtClean="0"/>
              <a:t>From research to reality</a:t>
            </a:r>
            <a:endParaRPr lang="en-US" dirty="0"/>
          </a:p>
        </p:txBody>
      </p:sp>
      <p:sp>
        <p:nvSpPr>
          <p:cNvPr id="3" name="Content Placeholder 2"/>
          <p:cNvSpPr>
            <a:spLocks noGrp="1"/>
          </p:cNvSpPr>
          <p:nvPr>
            <p:ph idx="1"/>
          </p:nvPr>
        </p:nvSpPr>
        <p:spPr>
          <a:xfrm>
            <a:off x="457200" y="1612070"/>
            <a:ext cx="8229600" cy="4525963"/>
          </a:xfrm>
        </p:spPr>
        <p:txBody>
          <a:bodyPr/>
          <a:lstStyle/>
          <a:p>
            <a:r>
              <a:rPr lang="en-US" sz="2800" dirty="0" smtClean="0"/>
              <a:t>Started as student thesis projects</a:t>
            </a:r>
          </a:p>
          <a:p>
            <a:r>
              <a:rPr lang="en-US" sz="2800" dirty="0" smtClean="0"/>
              <a:t>Studied how experts, novices respond to phish</a:t>
            </a:r>
          </a:p>
          <a:p>
            <a:r>
              <a:rPr lang="en-US" sz="2800" dirty="0" smtClean="0"/>
              <a:t>Iterated on </a:t>
            </a:r>
            <a:r>
              <a:rPr lang="en-US" sz="2800" dirty="0" err="1" smtClean="0"/>
              <a:t>PhishGuru</a:t>
            </a:r>
            <a:r>
              <a:rPr lang="en-US" sz="2800" dirty="0" smtClean="0"/>
              <a:t> and Phil implementations</a:t>
            </a:r>
          </a:p>
          <a:p>
            <a:pPr lvl="1"/>
            <a:r>
              <a:rPr lang="en-US" sz="2400" dirty="0" smtClean="0"/>
              <a:t>Lab studies, focus groups, field studies</a:t>
            </a:r>
          </a:p>
          <a:p>
            <a:r>
              <a:rPr lang="en-US" sz="2800" dirty="0" err="1" smtClean="0"/>
              <a:t>PhishGuru</a:t>
            </a:r>
            <a:r>
              <a:rPr lang="en-US" sz="2800" dirty="0" smtClean="0"/>
              <a:t> training, Anti-Phishing Phil, and more now offered by Wombat Security Technologies</a:t>
            </a:r>
            <a:endParaRPr 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a:t>Grand Challenge</a:t>
            </a:r>
          </a:p>
        </p:txBody>
      </p:sp>
      <p:sp>
        <p:nvSpPr>
          <p:cNvPr id="287747" name="Rectangle 3"/>
          <p:cNvSpPr>
            <a:spLocks noGrp="1" noChangeArrowheads="1"/>
          </p:cNvSpPr>
          <p:nvPr>
            <p:ph type="body" idx="1"/>
          </p:nvPr>
        </p:nvSpPr>
        <p:spPr>
          <a:xfrm>
            <a:off x="525463" y="2082800"/>
            <a:ext cx="8094662" cy="4367213"/>
          </a:xfrm>
        </p:spPr>
        <p:txBody>
          <a:bodyPr/>
          <a:lstStyle/>
          <a:p>
            <a:pPr>
              <a:buFont typeface="Wingdings" charset="2"/>
              <a:buNone/>
            </a:pPr>
            <a:r>
              <a:rPr lang="en-US" dirty="0"/>
              <a:t> </a:t>
            </a:r>
            <a:r>
              <a:rPr lang="en-US" sz="3400" dirty="0" smtClean="0"/>
              <a:t> “</a:t>
            </a:r>
            <a:r>
              <a:rPr lang="en-US" sz="3400" dirty="0"/>
              <a:t>Give end-users</a:t>
            </a:r>
            <a:r>
              <a:rPr lang="en-US" sz="3400" dirty="0" smtClean="0"/>
              <a:t> </a:t>
            </a:r>
            <a:r>
              <a:rPr lang="en-US" sz="3400" dirty="0" smtClean="0">
                <a:solidFill>
                  <a:schemeClr val="accent2"/>
                </a:solidFill>
              </a:rPr>
              <a:t>security </a:t>
            </a:r>
            <a:r>
              <a:rPr lang="en-US" sz="3400" dirty="0">
                <a:solidFill>
                  <a:schemeClr val="accent2"/>
                </a:solidFill>
              </a:rPr>
              <a:t>controls they can </a:t>
            </a:r>
            <a:r>
              <a:rPr lang="en-US" sz="3400" dirty="0" smtClean="0">
                <a:solidFill>
                  <a:schemeClr val="accent2"/>
                </a:solidFill>
              </a:rPr>
              <a:t>understand</a:t>
            </a:r>
            <a:r>
              <a:rPr lang="en-US" sz="3400" dirty="0"/>
              <a:t> </a:t>
            </a:r>
            <a:r>
              <a:rPr lang="en-US" sz="3400" dirty="0" smtClean="0"/>
              <a:t>and </a:t>
            </a:r>
            <a:r>
              <a:rPr lang="en-US" sz="3400" dirty="0">
                <a:solidFill>
                  <a:schemeClr val="accent2"/>
                </a:solidFill>
              </a:rPr>
              <a:t>privacy they can control</a:t>
            </a:r>
            <a:r>
              <a:rPr lang="en-US" sz="3400" dirty="0"/>
              <a:t> </a:t>
            </a:r>
            <a:r>
              <a:rPr lang="en-US" sz="3400" dirty="0" smtClean="0"/>
              <a:t>for the </a:t>
            </a:r>
            <a:r>
              <a:rPr lang="en-US" sz="3400" dirty="0"/>
              <a:t>dynamic, pervasive computing environments of the future.”</a:t>
            </a:r>
            <a:endParaRPr lang="en-US" sz="3600" dirty="0"/>
          </a:p>
          <a:p>
            <a:pPr algn="r">
              <a:buFont typeface="Wingdings" charset="2"/>
              <a:buNone/>
            </a:pPr>
            <a:r>
              <a:rPr lang="en-US" sz="2800" dirty="0"/>
              <a:t>- Computing Research Association 2003</a:t>
            </a:r>
            <a:endParaRPr lang="en-US" sz="4000"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human in the loop</a:t>
            </a:r>
            <a:endParaRPr lang="en-US" dirty="0"/>
          </a:p>
        </p:txBody>
      </p:sp>
      <p:sp>
        <p:nvSpPr>
          <p:cNvPr id="6" name="Subtitle 5"/>
          <p:cNvSpPr>
            <a:spLocks noGrp="1"/>
          </p:cNvSpPr>
          <p:nvPr>
            <p:ph type="subTitle" idx="1"/>
          </p:nvPr>
        </p:nvSpPr>
        <p:spPr/>
        <p:txBody>
          <a:bodyPr/>
          <a:lstStyle/>
          <a:p>
            <a:endParaRPr lang="en-US" dirty="0"/>
          </a:p>
        </p:txBody>
      </p:sp>
    </p:spTree>
  </p:cSld>
  <p:clrMapOvr>
    <a:masterClrMapping/>
  </p:clrMapOvr>
  <mc:AlternateContent>
    <mc:Choice xmlns:mp="http://schemas.microsoft.com/office/mac/powerpoint/2008/main" Requires="mp">
      <mc:AlternateContent>
        <mc:Choice Requires="mp">
          <mp:transition spd="med">
            <mp:cube dir="r"/>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med">
            <p:cover dir="r"/>
          </p:transition>
        </mc:Fallback>
      </mc:AlternateContent>
    </mc:Choice>
    <mc:Fallback>
      <mc:AlternateContent>
        <mc:Choice Requires="mp">
          <p:transition spd="med">
            <p:cover dir="r"/>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med">
            <p:cover dir="r"/>
          </p:transition>
        </mc:Fallback>
      </mc:AlternateContent>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4098" name="Rectangle 2"/>
          <p:cNvSpPr>
            <a:spLocks noGrp="1" noChangeArrowheads="1"/>
          </p:cNvSpPr>
          <p:nvPr>
            <p:ph type="title"/>
          </p:nvPr>
        </p:nvSpPr>
        <p:spPr/>
        <p:txBody>
          <a:bodyPr/>
          <a:lstStyle/>
          <a:p>
            <a:pPr eaLnBrk="1" hangingPunct="1">
              <a:defRPr/>
            </a:pPr>
            <a:r>
              <a:rPr lang="en-US" smtClean="0">
                <a:ea typeface="+mj-ea"/>
                <a:cs typeface="+mj-cs"/>
              </a:rPr>
              <a:t>Humans</a:t>
            </a:r>
            <a:endParaRPr lang="en-US">
              <a:ea typeface="+mj-ea"/>
              <a:cs typeface="+mj-cs"/>
            </a:endParaRPr>
          </a:p>
        </p:txBody>
      </p:sp>
      <p:sp>
        <p:nvSpPr>
          <p:cNvPr id="17411" name="Rectangle 3"/>
          <p:cNvSpPr>
            <a:spLocks noGrp="1" noChangeArrowheads="1"/>
          </p:cNvSpPr>
          <p:nvPr>
            <p:ph idx="1"/>
          </p:nvPr>
        </p:nvSpPr>
        <p:spPr/>
        <p:txBody>
          <a:bodyPr/>
          <a:lstStyle/>
          <a:p>
            <a:pPr eaLnBrk="1" hangingPunct="1">
              <a:buFont typeface="Wingdings" charset="2"/>
              <a:buNone/>
            </a:pPr>
            <a:r>
              <a:rPr lang="en-US" sz="2800" smtClean="0">
                <a:ea typeface="ＭＳ Ｐゴシック" charset="-128"/>
                <a:cs typeface="ＭＳ Ｐゴシック" charset="-128"/>
              </a:rPr>
              <a:t>	</a:t>
            </a:r>
            <a:r>
              <a:rPr lang="en-US" sz="2400" smtClean="0">
                <a:ea typeface="ＭＳ Ｐゴシック" charset="-128"/>
                <a:cs typeface="ＭＳ Ｐゴシック" charset="-128"/>
              </a:rPr>
              <a:t>“Humans are incapable of securely storing high-quality cryptographic keys, and they have unacceptable speed and accuracy when performing cryptographic operations. (They are also large, expensive to maintain, difficult to manage, and they pollute the environment. It is astonishing that these devices continue to be manufactured and deployed. But they are sufficiently pervasive that </a:t>
            </a:r>
            <a:r>
              <a:rPr lang="en-US" sz="2400" smtClean="0">
                <a:solidFill>
                  <a:schemeClr val="hlink"/>
                </a:solidFill>
                <a:ea typeface="ＭＳ Ｐゴシック" charset="-128"/>
                <a:cs typeface="ＭＳ Ｐゴシック" charset="-128"/>
              </a:rPr>
              <a:t>we must design our protocols around their limitations</a:t>
            </a:r>
            <a:r>
              <a:rPr lang="en-US" sz="2400" smtClean="0">
                <a:ea typeface="ＭＳ Ｐゴシック" charset="-128"/>
                <a:cs typeface="ＭＳ Ｐゴシック" charset="-128"/>
              </a:rPr>
              <a:t>.)”</a:t>
            </a:r>
            <a:endParaRPr lang="en-US" sz="2800" smtClean="0">
              <a:ea typeface="ＭＳ Ｐゴシック" charset="-128"/>
              <a:cs typeface="ＭＳ Ｐゴシック" charset="-128"/>
            </a:endParaRPr>
          </a:p>
          <a:p>
            <a:pPr algn="r" eaLnBrk="1" hangingPunct="1">
              <a:buFont typeface="Wingdings" charset="2"/>
              <a:buNone/>
            </a:pPr>
            <a:r>
              <a:rPr lang="en-US" sz="1800" smtClean="0">
                <a:latin typeface="ＭＳ ゴシック" charset="-128"/>
                <a:ea typeface="ＭＳ ゴシック" charset="-128"/>
                <a:cs typeface="ＭＳ ゴシック" charset="-128"/>
              </a:rPr>
              <a:t>−−</a:t>
            </a:r>
            <a:r>
              <a:rPr lang="en-US" sz="1800" smtClean="0">
                <a:ea typeface="ＭＳ Ｐゴシック" charset="-128"/>
                <a:cs typeface="ＭＳ Ｐゴシック" charset="-128"/>
              </a:rPr>
              <a:t> C. Kaufman, R. Perlman, and M. Speciner. </a:t>
            </a:r>
            <a:br>
              <a:rPr lang="en-US" sz="1800" smtClean="0">
                <a:ea typeface="ＭＳ Ｐゴシック" charset="-128"/>
                <a:cs typeface="ＭＳ Ｐゴシック" charset="-128"/>
              </a:rPr>
            </a:br>
            <a:r>
              <a:rPr lang="en-US" sz="1800" i="1" smtClean="0">
                <a:ea typeface="ＭＳ Ｐゴシック" charset="-128"/>
                <a:cs typeface="ＭＳ Ｐゴシック" charset="-128"/>
              </a:rPr>
              <a:t>Network Security: PRIVATE Communication in a PUBLIC World.</a:t>
            </a:r>
            <a:r>
              <a:rPr lang="en-US" sz="1800" smtClean="0">
                <a:ea typeface="ＭＳ Ｐゴシック" charset="-128"/>
                <a:cs typeface="ＭＳ Ｐゴシック" charset="-128"/>
              </a:rPr>
              <a:t> </a:t>
            </a:r>
            <a:br>
              <a:rPr lang="en-US" sz="1800" smtClean="0">
                <a:ea typeface="ＭＳ Ｐゴシック" charset="-128"/>
                <a:cs typeface="ＭＳ Ｐゴシック" charset="-128"/>
              </a:rPr>
            </a:br>
            <a:r>
              <a:rPr lang="en-US" sz="1800" smtClean="0">
                <a:ea typeface="ＭＳ Ｐゴシック" charset="-128"/>
                <a:cs typeface="ＭＳ Ｐゴシック" charset="-128"/>
              </a:rPr>
              <a:t>2nd edition. Prentice Hall, page 237, 2002.</a:t>
            </a:r>
            <a:endParaRPr lang="en-US" sz="200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7170" name="Rectangle 2"/>
          <p:cNvSpPr>
            <a:spLocks noGrp="1" noChangeArrowheads="1"/>
          </p:cNvSpPr>
          <p:nvPr>
            <p:ph type="title"/>
          </p:nvPr>
        </p:nvSpPr>
        <p:spPr/>
        <p:txBody>
          <a:bodyPr/>
          <a:lstStyle/>
          <a:p>
            <a:r>
              <a:rPr lang="en-US" smtClean="0"/>
              <a:t>Humans are weakest link</a:t>
            </a:r>
            <a:endParaRPr lang="en-US"/>
          </a:p>
        </p:txBody>
      </p:sp>
      <p:sp>
        <p:nvSpPr>
          <p:cNvPr id="19459" name="Rectangle 3"/>
          <p:cNvSpPr>
            <a:spLocks noGrp="1" noChangeArrowheads="1"/>
          </p:cNvSpPr>
          <p:nvPr>
            <p:ph idx="1"/>
          </p:nvPr>
        </p:nvSpPr>
        <p:spPr/>
        <p:txBody>
          <a:bodyPr/>
          <a:lstStyle/>
          <a:p>
            <a:r>
              <a:rPr lang="en-US" smtClean="0"/>
              <a:t>Most security breaches attributed to “human error”</a:t>
            </a:r>
          </a:p>
          <a:p>
            <a:r>
              <a:rPr lang="en-US" smtClean="0"/>
              <a:t>Social engineering attacks proliferate</a:t>
            </a:r>
          </a:p>
          <a:p>
            <a:r>
              <a:rPr lang="en-US" smtClean="0"/>
              <a:t>Frequent security policy compliance failures</a:t>
            </a:r>
          </a:p>
          <a:p>
            <a:r>
              <a:rPr lang="en-US" smtClean="0"/>
              <a:t>Automated systems are generally more predictable and accurate than humans</a:t>
            </a:r>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8194" name="Rectangle 2"/>
          <p:cNvSpPr>
            <a:spLocks noGrp="1" noChangeArrowheads="1"/>
          </p:cNvSpPr>
          <p:nvPr>
            <p:ph type="title"/>
          </p:nvPr>
        </p:nvSpPr>
        <p:spPr/>
        <p:txBody>
          <a:bodyPr>
            <a:normAutofit/>
          </a:bodyPr>
          <a:lstStyle/>
          <a:p>
            <a:r>
              <a:rPr lang="en-US" smtClean="0"/>
              <a:t>Why are humans in the loop at all?</a:t>
            </a:r>
          </a:p>
        </p:txBody>
      </p:sp>
      <p:sp>
        <p:nvSpPr>
          <p:cNvPr id="1288195" name="Rectangle 3"/>
          <p:cNvSpPr>
            <a:spLocks noGrp="1" noChangeArrowheads="1"/>
          </p:cNvSpPr>
          <p:nvPr>
            <p:ph idx="1"/>
          </p:nvPr>
        </p:nvSpPr>
        <p:spPr/>
        <p:txBody>
          <a:bodyPr/>
          <a:lstStyle/>
          <a:p>
            <a:r>
              <a:rPr lang="en-US" smtClean="0"/>
              <a:t>Don’t know how or too expensive to automate</a:t>
            </a:r>
          </a:p>
          <a:p>
            <a:r>
              <a:rPr lang="en-US" smtClean="0"/>
              <a:t>Human judgments or policy decisions needed</a:t>
            </a:r>
          </a:p>
          <a:p>
            <a:r>
              <a:rPr lang="en-US" smtClean="0"/>
              <a:t>Need to authenticate humans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8195"/>
                                        </p:tgtEl>
                                        <p:attrNameLst>
                                          <p:attrName>style.visibility</p:attrName>
                                        </p:attrNameLst>
                                      </p:cBhvr>
                                      <p:to>
                                        <p:strVal val="visible"/>
                                      </p:to>
                                    </p:set>
                                    <p:animEffect transition="in" filter="fade">
                                      <p:cBhvr>
                                        <p:cTn id="7" dur="500"/>
                                        <p:tgtEl>
                                          <p:spTgt spid="128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195" grpId="0"/>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9218" name="Rectangle 2"/>
          <p:cNvSpPr>
            <a:spLocks noGrp="1" noChangeArrowheads="1"/>
          </p:cNvSpPr>
          <p:nvPr>
            <p:ph type="title"/>
          </p:nvPr>
        </p:nvSpPr>
        <p:spPr/>
        <p:txBody>
          <a:bodyPr/>
          <a:lstStyle/>
          <a:p>
            <a:pPr eaLnBrk="1" hangingPunct="1">
              <a:defRPr/>
            </a:pPr>
            <a:r>
              <a:rPr lang="en-US" smtClean="0">
                <a:ea typeface="+mj-ea"/>
                <a:cs typeface="+mj-cs"/>
              </a:rPr>
              <a:t>The human threat</a:t>
            </a:r>
            <a:endParaRPr lang="en-US" dirty="0">
              <a:ea typeface="+mj-ea"/>
              <a:cs typeface="+mj-cs"/>
            </a:endParaRPr>
          </a:p>
        </p:txBody>
      </p:sp>
      <p:sp>
        <p:nvSpPr>
          <p:cNvPr id="23555" name="Rectangle 3"/>
          <p:cNvSpPr>
            <a:spLocks noGrp="1" noChangeArrowheads="1"/>
          </p:cNvSpPr>
          <p:nvPr>
            <p:ph idx="1"/>
          </p:nvPr>
        </p:nvSpPr>
        <p:spPr/>
        <p:txBody>
          <a:bodyPr/>
          <a:lstStyle/>
          <a:p>
            <a:pPr eaLnBrk="1" hangingPunct="1"/>
            <a:r>
              <a:rPr lang="en-US" dirty="0" smtClean="0">
                <a:solidFill>
                  <a:srgbClr val="0073E5"/>
                </a:solidFill>
                <a:ea typeface="ＭＳ Ｐゴシック" charset="-128"/>
                <a:cs typeface="ＭＳ Ｐゴシック" charset="-128"/>
              </a:rPr>
              <a:t>Malicious</a:t>
            </a:r>
            <a:r>
              <a:rPr lang="en-US" dirty="0" smtClean="0">
                <a:ea typeface="ＭＳ Ｐゴシック" charset="-128"/>
                <a:cs typeface="ＭＳ Ｐゴシック" charset="-128"/>
              </a:rPr>
              <a:t> humans who will attack system</a:t>
            </a:r>
          </a:p>
          <a:p>
            <a:pPr eaLnBrk="1" hangingPunct="1"/>
            <a:r>
              <a:rPr lang="en-US" dirty="0" smtClean="0">
                <a:ea typeface="ＭＳ Ｐゴシック" charset="-128"/>
                <a:cs typeface="ＭＳ Ｐゴシック" charset="-128"/>
              </a:rPr>
              <a:t>Humans who are </a:t>
            </a:r>
            <a:r>
              <a:rPr lang="en-US" dirty="0" smtClean="0">
                <a:solidFill>
                  <a:srgbClr val="0073E5"/>
                </a:solidFill>
                <a:ea typeface="ＭＳ Ｐゴシック" charset="-128"/>
                <a:cs typeface="ＭＳ Ｐゴシック" charset="-128"/>
              </a:rPr>
              <a:t>unmotivated</a:t>
            </a:r>
            <a:r>
              <a:rPr lang="en-US" dirty="0" smtClean="0">
                <a:ea typeface="ＭＳ Ｐゴシック" charset="-128"/>
                <a:cs typeface="ＭＳ Ｐゴシック" charset="-128"/>
              </a:rPr>
              <a:t> to perform security-critical tasks properly or comply with policies</a:t>
            </a:r>
          </a:p>
          <a:p>
            <a:pPr eaLnBrk="1" hangingPunct="1"/>
            <a:r>
              <a:rPr lang="en-US" dirty="0" smtClean="0">
                <a:ea typeface="ＭＳ Ｐゴシック" charset="-128"/>
                <a:cs typeface="ＭＳ Ｐゴシック" charset="-128"/>
              </a:rPr>
              <a:t>Humans who </a:t>
            </a:r>
            <a:r>
              <a:rPr lang="en-US" dirty="0" smtClean="0">
                <a:solidFill>
                  <a:srgbClr val="0073E5"/>
                </a:solidFill>
                <a:ea typeface="ＭＳ Ｐゴシック" charset="-128"/>
                <a:cs typeface="ＭＳ Ｐゴシック" charset="-128"/>
              </a:rPr>
              <a:t>don’t know </a:t>
            </a:r>
            <a:r>
              <a:rPr lang="en-US" dirty="0" smtClean="0">
                <a:ea typeface="ＭＳ Ｐゴシック" charset="-128"/>
                <a:cs typeface="ＭＳ Ｐゴシック" charset="-128"/>
              </a:rPr>
              <a:t>when or how to perform security-critical tasks</a:t>
            </a:r>
          </a:p>
          <a:p>
            <a:pPr eaLnBrk="1" hangingPunct="1"/>
            <a:r>
              <a:rPr lang="en-US" dirty="0" smtClean="0">
                <a:ea typeface="ＭＳ Ｐゴシック" charset="-128"/>
                <a:cs typeface="ＭＳ Ｐゴシック" charset="-128"/>
              </a:rPr>
              <a:t>Humans who are </a:t>
            </a:r>
            <a:r>
              <a:rPr lang="en-US" dirty="0" smtClean="0">
                <a:solidFill>
                  <a:srgbClr val="0073E5"/>
                </a:solidFill>
                <a:ea typeface="ＭＳ Ｐゴシック" charset="-128"/>
                <a:cs typeface="ＭＳ Ｐゴシック" charset="-128"/>
              </a:rPr>
              <a:t>incapable</a:t>
            </a:r>
            <a:r>
              <a:rPr lang="en-US" dirty="0" smtClean="0">
                <a:ea typeface="ＭＳ Ｐゴシック" charset="-128"/>
                <a:cs typeface="ＭＳ Ｐゴシック" charset="-128"/>
              </a:rPr>
              <a:t> of performing security-critical tasks</a:t>
            </a:r>
            <a:endParaRPr lang="en-US" dirty="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5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fade">
                                      <p:cBhvr>
                                        <p:cTn id="12" dur="500"/>
                                        <p:tgtEl>
                                          <p:spTgt spid="23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fade">
                                      <p:cBhvr>
                                        <p:cTn id="17" dur="500"/>
                                        <p:tgtEl>
                                          <p:spTgt spid="235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55">
                                            <p:txEl>
                                              <p:pRg st="3" end="3"/>
                                            </p:txEl>
                                          </p:spTgt>
                                        </p:tgtEl>
                                        <p:attrNameLst>
                                          <p:attrName>style.visibility</p:attrName>
                                        </p:attrNameLst>
                                      </p:cBhvr>
                                      <p:to>
                                        <p:strVal val="visible"/>
                                      </p:to>
                                    </p:set>
                                    <p:animEffect transition="in" filter="fade">
                                      <p:cBhvr>
                                        <p:cTn id="22" dur="500"/>
                                        <p:tgtEl>
                                          <p:spTgt spid="23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42" name="Rectangle 2"/>
          <p:cNvSpPr>
            <a:spLocks noGrp="1" noChangeArrowheads="1"/>
          </p:cNvSpPr>
          <p:nvPr>
            <p:ph type="title"/>
          </p:nvPr>
        </p:nvSpPr>
        <p:spPr/>
        <p:txBody>
          <a:bodyPr>
            <a:normAutofit fontScale="90000"/>
          </a:bodyPr>
          <a:lstStyle/>
          <a:p>
            <a:r>
              <a:rPr lang="en-US" smtClean="0"/>
              <a:t>Need to better understand humans in the loop</a:t>
            </a:r>
          </a:p>
        </p:txBody>
      </p:sp>
      <p:sp>
        <p:nvSpPr>
          <p:cNvPr id="25603" name="Rectangle 3"/>
          <p:cNvSpPr>
            <a:spLocks noGrp="1" noChangeArrowheads="1"/>
          </p:cNvSpPr>
          <p:nvPr>
            <p:ph idx="1"/>
          </p:nvPr>
        </p:nvSpPr>
        <p:spPr/>
        <p:txBody>
          <a:bodyPr/>
          <a:lstStyle/>
          <a:p>
            <a:r>
              <a:rPr lang="en-US" smtClean="0"/>
              <a:t>Do they know they are supposed to be doing something?</a:t>
            </a:r>
          </a:p>
          <a:p>
            <a:r>
              <a:rPr lang="en-US" smtClean="0"/>
              <a:t>Do they understand what they are supposed to do?</a:t>
            </a:r>
          </a:p>
          <a:p>
            <a:r>
              <a:rPr lang="en-US" smtClean="0"/>
              <a:t>Do they know how to do it?</a:t>
            </a:r>
          </a:p>
          <a:p>
            <a:r>
              <a:rPr lang="en-US" smtClean="0"/>
              <a:t>Are they motivated to do it?</a:t>
            </a:r>
          </a:p>
          <a:p>
            <a:r>
              <a:rPr lang="en-US" smtClean="0"/>
              <a:t>Are they capable of doing it?</a:t>
            </a:r>
          </a:p>
          <a:p>
            <a:r>
              <a:rPr lang="en-US" smtClean="0"/>
              <a:t>Will they actually do it?</a:t>
            </a:r>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6435" name="Rectangle 3"/>
          <p:cNvSpPr>
            <a:spLocks noGrp="1" noChangeArrowheads="1"/>
          </p:cNvSpPr>
          <p:nvPr>
            <p:ph type="title"/>
          </p:nvPr>
        </p:nvSpPr>
        <p:spPr/>
        <p:txBody>
          <a:bodyPr/>
          <a:lstStyle/>
          <a:p>
            <a:pPr eaLnBrk="1" hangingPunct="1">
              <a:defRPr/>
            </a:pPr>
            <a:r>
              <a:rPr lang="en-US" smtClean="0">
                <a:ea typeface="ＭＳ Ｐゴシック" charset="-128"/>
                <a:cs typeface="ＭＳ Ｐゴシック" charset="-128"/>
              </a:rPr>
              <a:t>C-HIP Model</a:t>
            </a:r>
          </a:p>
        </p:txBody>
      </p:sp>
      <p:sp>
        <p:nvSpPr>
          <p:cNvPr id="27651" name="Rectangle 4"/>
          <p:cNvSpPr>
            <a:spLocks noGrp="1" noChangeArrowheads="1"/>
          </p:cNvSpPr>
          <p:nvPr>
            <p:ph sz="half" idx="1"/>
          </p:nvPr>
        </p:nvSpPr>
        <p:spPr/>
        <p:txBody>
          <a:bodyPr/>
          <a:lstStyle/>
          <a:p>
            <a:pPr eaLnBrk="1" hangingPunct="1">
              <a:buFont typeface="Wingdings" charset="2"/>
              <a:buNone/>
            </a:pPr>
            <a:r>
              <a:rPr lang="en-US" sz="2000" smtClean="0">
                <a:ea typeface="ＭＳ Ｐゴシック" charset="-128"/>
                <a:cs typeface="ＭＳ Ｐゴシック" charset="-128"/>
              </a:rPr>
              <a:t>	</a:t>
            </a:r>
          </a:p>
        </p:txBody>
      </p:sp>
      <p:pic>
        <p:nvPicPr>
          <p:cNvPr id="27653" name="Picture 2" descr="c-hip"/>
          <p:cNvPicPr>
            <a:picLocks noChangeAspect="1" noChangeArrowheads="1"/>
          </p:cNvPicPr>
          <p:nvPr/>
        </p:nvPicPr>
        <p:blipFill>
          <a:blip r:embed="rId3"/>
          <a:srcRect/>
          <a:stretch>
            <a:fillRect/>
          </a:stretch>
        </p:blipFill>
        <p:spPr bwMode="auto">
          <a:xfrm>
            <a:off x="4857750" y="1303338"/>
            <a:ext cx="3697288" cy="5029200"/>
          </a:xfrm>
          <a:prstGeom prst="rect">
            <a:avLst/>
          </a:prstGeom>
          <a:noFill/>
          <a:ln w="9525">
            <a:noFill/>
            <a:miter lim="800000"/>
            <a:headEnd/>
            <a:tailEnd/>
          </a:ln>
        </p:spPr>
      </p:pic>
      <p:sp>
        <p:nvSpPr>
          <p:cNvPr id="11" name="Rounded Rectangle 10"/>
          <p:cNvSpPr/>
          <p:nvPr/>
        </p:nvSpPr>
        <p:spPr bwMode="auto">
          <a:xfrm>
            <a:off x="392113" y="1395413"/>
            <a:ext cx="4040187" cy="4816475"/>
          </a:xfrm>
          <a:prstGeom prst="roundRect">
            <a:avLst>
              <a:gd name="adj" fmla="val 9978"/>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prstTxWarp prst="textNoShape">
              <a:avLst/>
            </a:prstTxWarp>
          </a:bodyPr>
          <a:lstStyle/>
          <a:p>
            <a:pPr>
              <a:lnSpc>
                <a:spcPct val="90000"/>
              </a:lnSpc>
              <a:defRPr/>
            </a:pPr>
            <a:r>
              <a:rPr lang="en-US" sz="1800" b="1" dirty="0"/>
              <a:t>Communication-Human Information Processing Model	</a:t>
            </a:r>
            <a:endParaRPr lang="en-US" sz="1800" b="1" dirty="0">
              <a:solidFill>
                <a:srgbClr val="357EFF"/>
              </a:solidFill>
            </a:endParaRPr>
          </a:p>
          <a:p>
            <a:pPr>
              <a:lnSpc>
                <a:spcPct val="90000"/>
              </a:lnSpc>
              <a:defRPr/>
            </a:pPr>
            <a:r>
              <a:rPr lang="en-US" sz="1800" dirty="0">
                <a:solidFill>
                  <a:srgbClr val="357EFF"/>
                </a:solidFill>
              </a:rPr>
              <a:t/>
            </a:r>
            <a:br>
              <a:rPr lang="en-US" sz="1800" dirty="0">
                <a:solidFill>
                  <a:srgbClr val="357EFF"/>
                </a:solidFill>
              </a:rPr>
            </a:br>
            <a:r>
              <a:rPr lang="en-US" sz="1800" dirty="0" err="1">
                <a:solidFill>
                  <a:schemeClr val="accent4"/>
                </a:solidFill>
              </a:rPr>
              <a:t>Wogalter</a:t>
            </a:r>
            <a:r>
              <a:rPr lang="en-US" sz="1800" dirty="0">
                <a:solidFill>
                  <a:schemeClr val="accent4"/>
                </a:solidFill>
              </a:rPr>
              <a:t>, M. 2006. Communication-Human Information Processing (C-HIP) Model. In </a:t>
            </a:r>
            <a:r>
              <a:rPr lang="en-US" sz="1800" dirty="0" err="1">
                <a:solidFill>
                  <a:schemeClr val="accent4"/>
                </a:solidFill>
              </a:rPr>
              <a:t>Wogalter</a:t>
            </a:r>
            <a:r>
              <a:rPr lang="en-US" sz="1800" dirty="0">
                <a:solidFill>
                  <a:schemeClr val="accent4"/>
                </a:solidFill>
              </a:rPr>
              <a:t>, M., ed., </a:t>
            </a:r>
            <a:r>
              <a:rPr lang="en-US" sz="1800" i="1" dirty="0">
                <a:solidFill>
                  <a:schemeClr val="accent4"/>
                </a:solidFill>
              </a:rPr>
              <a:t>Handbook of Warnings.</a:t>
            </a:r>
            <a:r>
              <a:rPr lang="en-US" sz="1800" dirty="0">
                <a:solidFill>
                  <a:schemeClr val="accent4"/>
                </a:solidFill>
              </a:rPr>
              <a:t> Lawrence Erlbaum Associates, 51-61.</a:t>
            </a:r>
          </a:p>
          <a:p>
            <a:pPr>
              <a:defRPr/>
            </a:pPr>
            <a:endParaRPr lang="en-US" dirty="0">
              <a:solidFill>
                <a:schemeClr val="accent4"/>
              </a:solidFill>
            </a:endParaRPr>
          </a:p>
        </p:txBody>
      </p:sp>
      <p:pic>
        <p:nvPicPr>
          <p:cNvPr id="6" name="Picture 4"/>
          <p:cNvPicPr>
            <a:picLocks noChangeAspect="1" noChangeArrowheads="1"/>
          </p:cNvPicPr>
          <p:nvPr/>
        </p:nvPicPr>
        <p:blipFill>
          <a:blip r:embed="rId4"/>
          <a:srcRect l="11065" r="13069"/>
          <a:stretch>
            <a:fillRect/>
          </a:stretch>
        </p:blipFill>
        <p:spPr bwMode="auto">
          <a:xfrm>
            <a:off x="1647825" y="4083050"/>
            <a:ext cx="1527175" cy="20129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fontScale="90000"/>
          </a:bodyPr>
          <a:lstStyle/>
          <a:p>
            <a:r>
              <a:rPr lang="en-US" dirty="0" smtClean="0"/>
              <a:t>Human-in-the-loop security framework </a:t>
            </a:r>
            <a:endParaRPr lang="en-US" dirty="0"/>
          </a:p>
        </p:txBody>
      </p:sp>
      <p:sp>
        <p:nvSpPr>
          <p:cNvPr id="29699" name="Rectangle 3"/>
          <p:cNvSpPr>
            <a:spLocks noGrp="1" noChangeArrowheads="1"/>
          </p:cNvSpPr>
          <p:nvPr>
            <p:ph idx="1"/>
          </p:nvPr>
        </p:nvSpPr>
        <p:spPr/>
        <p:txBody>
          <a:bodyPr>
            <a:normAutofit fontScale="92500" lnSpcReduction="20000"/>
          </a:bodyPr>
          <a:lstStyle/>
          <a:p>
            <a:r>
              <a:rPr lang="en-US" dirty="0" smtClean="0"/>
              <a:t>Applied C-HIP to security indicators</a:t>
            </a:r>
          </a:p>
          <a:p>
            <a:r>
              <a:rPr lang="en-US" dirty="0" smtClean="0"/>
              <a:t>Expanded to model other types of human interaction with secure systems</a:t>
            </a:r>
          </a:p>
          <a:p>
            <a:pPr lvl="1"/>
            <a:r>
              <a:rPr lang="en-US" dirty="0" smtClean="0"/>
              <a:t>Password policies</a:t>
            </a:r>
          </a:p>
          <a:p>
            <a:pPr lvl="1"/>
            <a:r>
              <a:rPr lang="en-US" dirty="0" smtClean="0"/>
              <a:t>Online trust decisions</a:t>
            </a:r>
          </a:p>
          <a:p>
            <a:r>
              <a:rPr lang="en-US" dirty="0" smtClean="0"/>
              <a:t>Developed human threat identification and mitigation process</a:t>
            </a:r>
          </a:p>
          <a:p>
            <a:pPr>
              <a:buNone/>
            </a:pPr>
            <a:endParaRPr lang="en-US" sz="2162" dirty="0" smtClean="0"/>
          </a:p>
          <a:p>
            <a:pPr>
              <a:buNone/>
            </a:pPr>
            <a:r>
              <a:rPr lang="en-US" sz="2162" dirty="0" smtClean="0"/>
              <a:t>L. Cranor. A Framework for Reasoning About the Human In the Loop. Usability, Psychology and Security 2008. </a:t>
            </a:r>
            <a:r>
              <a:rPr lang="en-US" sz="2162" dirty="0" smtClean="0">
                <a:hlinkClick r:id="rId3"/>
              </a:rPr>
              <a:t>http://www.usenix.org/events/upsec08/tech/full_papers/cranor/cranor.pdf</a:t>
            </a:r>
            <a:endParaRPr lang="en-US" sz="2162" dirty="0" smtClean="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3314" name="Rectangle 2"/>
          <p:cNvSpPr>
            <a:spLocks noGrp="1" noChangeArrowheads="1"/>
          </p:cNvSpPr>
          <p:nvPr>
            <p:ph type="title"/>
          </p:nvPr>
        </p:nvSpPr>
        <p:spPr>
          <a:xfrm>
            <a:off x="381000" y="203200"/>
            <a:ext cx="8763000" cy="1187450"/>
          </a:xfrm>
        </p:spPr>
        <p:txBody>
          <a:bodyPr/>
          <a:lstStyle/>
          <a:p>
            <a:pPr eaLnBrk="1" hangingPunct="1">
              <a:defRPr/>
            </a:pPr>
            <a:r>
              <a:rPr lang="en-US" smtClean="0"/>
              <a:t>Human-in-the-loop framework</a:t>
            </a:r>
          </a:p>
        </p:txBody>
      </p:sp>
      <p:grpSp>
        <p:nvGrpSpPr>
          <p:cNvPr id="2" name="Group 40"/>
          <p:cNvGrpSpPr/>
          <p:nvPr/>
        </p:nvGrpSpPr>
        <p:grpSpPr>
          <a:xfrm>
            <a:off x="544513" y="1296988"/>
            <a:ext cx="8308975" cy="5204778"/>
            <a:chOff x="544513" y="1296988"/>
            <a:chExt cx="8308975" cy="5365750"/>
          </a:xfrm>
        </p:grpSpPr>
        <p:grpSp>
          <p:nvGrpSpPr>
            <p:cNvPr id="3" name="Group 41"/>
            <p:cNvGrpSpPr>
              <a:grpSpLocks noChangeAspect="1"/>
            </p:cNvGrpSpPr>
            <p:nvPr/>
          </p:nvGrpSpPr>
          <p:grpSpPr bwMode="auto">
            <a:xfrm>
              <a:off x="2613025" y="1296988"/>
              <a:ext cx="4483100" cy="5365750"/>
              <a:chOff x="2613025" y="1296988"/>
              <a:chExt cx="4483100" cy="5365750"/>
            </a:xfrm>
          </p:grpSpPr>
          <p:sp>
            <p:nvSpPr>
              <p:cNvPr id="1293316" name="AutoShape 4"/>
              <p:cNvSpPr>
                <a:spLocks noChangeArrowheads="1"/>
              </p:cNvSpPr>
              <p:nvPr/>
            </p:nvSpPr>
            <p:spPr bwMode="auto">
              <a:xfrm rot="16200000">
                <a:off x="2429669" y="1996282"/>
                <a:ext cx="5365750" cy="3967162"/>
              </a:xfrm>
              <a:prstGeom prst="roundRect">
                <a:avLst>
                  <a:gd name="adj" fmla="val 3132"/>
                </a:avLst>
              </a:prstGeom>
              <a:solidFill>
                <a:schemeClr val="accent2">
                  <a:lumMod val="20000"/>
                  <a:lumOff val="80000"/>
                </a:schemeClr>
              </a:solidFill>
              <a:ln>
                <a:solidFill>
                  <a:schemeClr val="accent2">
                    <a:lumMod val="75000"/>
                  </a:schemeClr>
                </a:solidFill>
                <a:headEnd/>
                <a:tailEnd/>
              </a:ln>
            </p:spPr>
            <p:style>
              <a:lnRef idx="2">
                <a:schemeClr val="accent2"/>
              </a:lnRef>
              <a:fillRef idx="1">
                <a:schemeClr val="lt1"/>
              </a:fillRef>
              <a:effectRef idx="0">
                <a:schemeClr val="accent2"/>
              </a:effectRef>
              <a:fontRef idx="minor">
                <a:schemeClr val="dk1"/>
              </a:fontRef>
            </p:style>
            <p:txBody>
              <a:bodyPr vert="eaVert" wrap="none">
                <a:prstTxWarp prst="textNoShape">
                  <a:avLst/>
                </a:prstTxWarp>
              </a:bodyPr>
              <a:lstStyle/>
              <a:p>
                <a:pPr algn="ctr" eaLnBrk="0" hangingPunct="0">
                  <a:defRPr/>
                </a:pPr>
                <a:r>
                  <a:rPr lang="en-US" sz="1800" b="1" dirty="0"/>
                  <a:t>Human Receiver</a:t>
                </a:r>
              </a:p>
            </p:txBody>
          </p:sp>
          <p:sp>
            <p:nvSpPr>
              <p:cNvPr id="1293320" name="AutoShape 8"/>
              <p:cNvSpPr>
                <a:spLocks noChangeArrowheads="1"/>
              </p:cNvSpPr>
              <p:nvPr/>
            </p:nvSpPr>
            <p:spPr bwMode="auto">
              <a:xfrm rot="16200000" flipH="1">
                <a:off x="3332163" y="4195763"/>
                <a:ext cx="1550987"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Intentions</a:t>
                </a:r>
              </a:p>
            </p:txBody>
          </p:sp>
          <p:sp>
            <p:nvSpPr>
              <p:cNvPr id="31778" name="Rectangle 14"/>
              <p:cNvSpPr>
                <a:spLocks noChangeArrowheads="1"/>
              </p:cNvSpPr>
              <p:nvPr/>
            </p:nvSpPr>
            <p:spPr bwMode="auto">
              <a:xfrm>
                <a:off x="3367088" y="5300663"/>
                <a:ext cx="1479550" cy="4286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Motivation</a:t>
                </a:r>
              </a:p>
            </p:txBody>
          </p:sp>
          <p:sp>
            <p:nvSpPr>
              <p:cNvPr id="31779" name="Rectangle 15"/>
              <p:cNvSpPr>
                <a:spLocks noChangeArrowheads="1"/>
              </p:cNvSpPr>
              <p:nvPr/>
            </p:nvSpPr>
            <p:spPr bwMode="auto">
              <a:xfrm>
                <a:off x="3367088" y="4672013"/>
                <a:ext cx="1479550" cy="547687"/>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Attitudes </a:t>
                </a:r>
                <a:br>
                  <a:rPr lang="en-US" sz="1600">
                    <a:latin typeface="Arial" charset="0"/>
                  </a:rPr>
                </a:br>
                <a:r>
                  <a:rPr lang="en-US" sz="1600">
                    <a:latin typeface="Arial" charset="0"/>
                  </a:rPr>
                  <a:t>and Beliefs</a:t>
                </a:r>
              </a:p>
            </p:txBody>
          </p:sp>
          <p:sp>
            <p:nvSpPr>
              <p:cNvPr id="1293338" name="AutoShape 26"/>
              <p:cNvSpPr>
                <a:spLocks noChangeArrowheads="1"/>
              </p:cNvSpPr>
              <p:nvPr/>
            </p:nvSpPr>
            <p:spPr bwMode="auto">
              <a:xfrm rot="16200000" flipH="1">
                <a:off x="3002757" y="2091531"/>
                <a:ext cx="2209800"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Personal </a:t>
                </a:r>
                <a:br>
                  <a:rPr lang="en-US" sz="1600" b="1" dirty="0"/>
                </a:br>
                <a:r>
                  <a:rPr lang="en-US" sz="1600" b="1" dirty="0"/>
                  <a:t>Variables</a:t>
                </a:r>
              </a:p>
            </p:txBody>
          </p:sp>
          <p:sp>
            <p:nvSpPr>
              <p:cNvPr id="31781" name="Rectangle 27"/>
              <p:cNvSpPr>
                <a:spLocks noChangeArrowheads="1"/>
              </p:cNvSpPr>
              <p:nvPr/>
            </p:nvSpPr>
            <p:spPr bwMode="auto">
              <a:xfrm>
                <a:off x="3367088" y="3382963"/>
                <a:ext cx="14811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 &amp;</a:t>
                </a:r>
                <a:br>
                  <a:rPr lang="en-US" sz="1600">
                    <a:latin typeface="Arial" charset="0"/>
                  </a:rPr>
                </a:br>
                <a:r>
                  <a:rPr lang="en-US" sz="1600">
                    <a:latin typeface="Arial" charset="0"/>
                  </a:rPr>
                  <a:t>Experience</a:t>
                </a:r>
              </a:p>
            </p:txBody>
          </p:sp>
          <p:sp>
            <p:nvSpPr>
              <p:cNvPr id="31782" name="Rectangle 28"/>
              <p:cNvSpPr>
                <a:spLocks noChangeArrowheads="1"/>
              </p:cNvSpPr>
              <p:nvPr/>
            </p:nvSpPr>
            <p:spPr bwMode="auto">
              <a:xfrm>
                <a:off x="3367088" y="2506663"/>
                <a:ext cx="1479550" cy="7842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Demographics</a:t>
                </a:r>
                <a:br>
                  <a:rPr lang="en-US" sz="1600">
                    <a:latin typeface="Arial" charset="0"/>
                  </a:rPr>
                </a:br>
                <a:r>
                  <a:rPr lang="en-US" sz="1600">
                    <a:latin typeface="Arial" charset="0"/>
                  </a:rPr>
                  <a:t>and Personal </a:t>
                </a:r>
                <a:br>
                  <a:rPr lang="en-US" sz="1600">
                    <a:latin typeface="Arial" charset="0"/>
                  </a:rPr>
                </a:br>
                <a:r>
                  <a:rPr lang="en-US" sz="1600">
                    <a:latin typeface="Arial" charset="0"/>
                  </a:rPr>
                  <a:t>Characteristics</a:t>
                </a:r>
              </a:p>
            </p:txBody>
          </p:sp>
          <p:sp>
            <p:nvSpPr>
              <p:cNvPr id="1293344" name="Line 32"/>
              <p:cNvSpPr>
                <a:spLocks noChangeShapeType="1"/>
              </p:cNvSpPr>
              <p:nvPr/>
            </p:nvSpPr>
            <p:spPr bwMode="auto">
              <a:xfrm>
                <a:off x="2613025" y="4194175"/>
                <a:ext cx="479425"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1293345" name="AutoShape 33"/>
              <p:cNvSpPr>
                <a:spLocks noChangeArrowheads="1"/>
              </p:cNvSpPr>
              <p:nvPr/>
            </p:nvSpPr>
            <p:spPr bwMode="auto">
              <a:xfrm rot="16200000" flipH="1">
                <a:off x="3848894" y="5420519"/>
                <a:ext cx="517525"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nchor="ctr">
                <a:prstTxWarp prst="textNoShape">
                  <a:avLst/>
                </a:prstTxWarp>
              </a:bodyPr>
              <a:lstStyle/>
              <a:p>
                <a:pPr algn="ctr" eaLnBrk="0" hangingPunct="0">
                  <a:defRPr/>
                </a:pPr>
                <a:r>
                  <a:rPr lang="en-US" sz="1600" b="1"/>
                  <a:t>Capabilities</a:t>
                </a:r>
              </a:p>
            </p:txBody>
          </p:sp>
        </p:grpSp>
        <p:sp>
          <p:nvSpPr>
            <p:cNvPr id="34" name="AutoShape 25"/>
            <p:cNvSpPr>
              <a:spLocks noChangeAspect="1" noChangeArrowheads="1"/>
            </p:cNvSpPr>
            <p:nvPr/>
          </p:nvSpPr>
          <p:spPr bwMode="auto">
            <a:xfrm>
              <a:off x="544513" y="1893888"/>
              <a:ext cx="2116137" cy="604837"/>
            </a:xfrm>
            <a:prstGeom prst="roundRect">
              <a:avLst>
                <a:gd name="adj" fmla="val 47917"/>
              </a:avLst>
            </a:prstGeom>
            <a:solidFill>
              <a:schemeClr val="accent2">
                <a:lumMod val="20000"/>
                <a:lumOff val="80000"/>
              </a:schemeClr>
            </a:solidFill>
            <a:ln>
              <a:solidFill>
                <a:schemeClr val="accent2">
                  <a:lumMod val="75000"/>
                </a:schemeClr>
              </a:solidFill>
              <a:headEnd/>
              <a:tailEnd/>
            </a:ln>
          </p:spPr>
          <p:style>
            <a:lnRef idx="2">
              <a:schemeClr val="accent2"/>
            </a:lnRef>
            <a:fillRef idx="1">
              <a:schemeClr val="lt1"/>
            </a:fillRef>
            <a:effectRef idx="0">
              <a:schemeClr val="accent2"/>
            </a:effectRef>
            <a:fontRef idx="minor">
              <a:schemeClr val="dk1"/>
            </a:fontRef>
          </p:style>
          <p:txBody>
            <a:bodyPr wrap="none">
              <a:prstTxWarp prst="textNoShape">
                <a:avLst/>
              </a:prstTxWarp>
            </a:bodyPr>
            <a:lstStyle/>
            <a:p>
              <a:pPr algn="ctr" eaLnBrk="0" hangingPunct="0">
                <a:defRPr/>
              </a:pPr>
              <a:r>
                <a:rPr lang="en-US" sz="1800" b="1">
                  <a:solidFill>
                    <a:srgbClr val="000000"/>
                  </a:solidFill>
                  <a:ea typeface="ＭＳ Ｐゴシック" pitchFamily="-65" charset="-128"/>
                  <a:cs typeface="ＭＳ Ｐゴシック" pitchFamily="-65" charset="-128"/>
                </a:rPr>
                <a:t>Communication</a:t>
              </a:r>
            </a:p>
          </p:txBody>
        </p:sp>
        <p:grpSp>
          <p:nvGrpSpPr>
            <p:cNvPr id="4" name="Group 36"/>
            <p:cNvGrpSpPr>
              <a:grpSpLocks noChangeAspect="1"/>
            </p:cNvGrpSpPr>
            <p:nvPr/>
          </p:nvGrpSpPr>
          <p:grpSpPr bwMode="auto">
            <a:xfrm>
              <a:off x="7100888" y="3881438"/>
              <a:ext cx="1752600" cy="604837"/>
              <a:chOff x="7100888" y="3881438"/>
              <a:chExt cx="1752600" cy="604837"/>
            </a:xfrm>
          </p:grpSpPr>
          <p:sp>
            <p:nvSpPr>
              <p:cNvPr id="1293337" name="AutoShape 25"/>
              <p:cNvSpPr>
                <a:spLocks noChangeArrowheads="1"/>
              </p:cNvSpPr>
              <p:nvPr/>
            </p:nvSpPr>
            <p:spPr bwMode="auto">
              <a:xfrm>
                <a:off x="7481888" y="3881438"/>
                <a:ext cx="1371600" cy="604837"/>
              </a:xfrm>
              <a:prstGeom prst="roundRect">
                <a:avLst>
                  <a:gd name="adj" fmla="val 47917"/>
                </a:avLst>
              </a:prstGeom>
              <a:solidFill>
                <a:schemeClr val="accent2">
                  <a:lumMod val="20000"/>
                  <a:lumOff val="80000"/>
                </a:schemeClr>
              </a:solidFill>
              <a:ln>
                <a:solidFill>
                  <a:schemeClr val="accent2">
                    <a:lumMod val="75000"/>
                  </a:schemeClr>
                </a:solidFill>
                <a:headEnd/>
                <a:tailEnd/>
              </a:ln>
            </p:spPr>
            <p:style>
              <a:lnRef idx="2">
                <a:schemeClr val="accent2"/>
              </a:lnRef>
              <a:fillRef idx="1">
                <a:schemeClr val="lt1"/>
              </a:fillRef>
              <a:effectRef idx="0">
                <a:schemeClr val="accent2"/>
              </a:effectRef>
              <a:fontRef idx="minor">
                <a:schemeClr val="dk1"/>
              </a:fontRef>
            </p:style>
            <p:txBody>
              <a:bodyPr wrap="none">
                <a:prstTxWarp prst="textNoShape">
                  <a:avLst/>
                </a:prstTxWarp>
              </a:bodyPr>
              <a:lstStyle/>
              <a:p>
                <a:pPr algn="ctr" eaLnBrk="0" hangingPunct="0">
                  <a:defRPr/>
                </a:pPr>
                <a:r>
                  <a:rPr lang="en-US" sz="1800" b="1" dirty="0"/>
                  <a:t>Behavior</a:t>
                </a:r>
              </a:p>
            </p:txBody>
          </p:sp>
          <p:sp>
            <p:nvSpPr>
              <p:cNvPr id="39" name="Line 32"/>
              <p:cNvSpPr>
                <a:spLocks noChangeShapeType="1"/>
              </p:cNvSpPr>
              <p:nvPr/>
            </p:nvSpPr>
            <p:spPr bwMode="auto">
              <a:xfrm>
                <a:off x="7100888" y="4183063"/>
                <a:ext cx="352425"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grpSp>
        <p:grpSp>
          <p:nvGrpSpPr>
            <p:cNvPr id="5" name="Group 37"/>
            <p:cNvGrpSpPr>
              <a:grpSpLocks noChangeAspect="1"/>
            </p:cNvGrpSpPr>
            <p:nvPr/>
          </p:nvGrpSpPr>
          <p:grpSpPr bwMode="auto">
            <a:xfrm>
              <a:off x="606425" y="2506663"/>
              <a:ext cx="1992313" cy="2833687"/>
              <a:chOff x="606425" y="2506663"/>
              <a:chExt cx="1992313" cy="2833687"/>
            </a:xfrm>
          </p:grpSpPr>
          <p:sp>
            <p:nvSpPr>
              <p:cNvPr id="1293341" name="AutoShape 29"/>
              <p:cNvSpPr>
                <a:spLocks noChangeArrowheads="1"/>
              </p:cNvSpPr>
              <p:nvPr/>
            </p:nvSpPr>
            <p:spPr bwMode="auto">
              <a:xfrm rot="16200000" flipH="1">
                <a:off x="492919" y="3234531"/>
                <a:ext cx="2219325" cy="1992313"/>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800" b="1" dirty="0"/>
                  <a:t>Communication </a:t>
                </a:r>
                <a:br>
                  <a:rPr lang="en-US" sz="1800" b="1" dirty="0"/>
                </a:br>
                <a:r>
                  <a:rPr lang="en-US" sz="1800" b="1" dirty="0"/>
                  <a:t>Impediments</a:t>
                </a:r>
              </a:p>
            </p:txBody>
          </p:sp>
          <p:sp>
            <p:nvSpPr>
              <p:cNvPr id="31771" name="Rectangle 30"/>
              <p:cNvSpPr>
                <a:spLocks noChangeArrowheads="1"/>
              </p:cNvSpPr>
              <p:nvPr/>
            </p:nvSpPr>
            <p:spPr bwMode="auto">
              <a:xfrm>
                <a:off x="806450" y="4605338"/>
                <a:ext cx="1592263" cy="5937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Interference</a:t>
                </a:r>
              </a:p>
            </p:txBody>
          </p:sp>
          <p:sp>
            <p:nvSpPr>
              <p:cNvPr id="31772" name="Rectangle 31"/>
              <p:cNvSpPr>
                <a:spLocks noChangeArrowheads="1"/>
              </p:cNvSpPr>
              <p:nvPr/>
            </p:nvSpPr>
            <p:spPr bwMode="auto">
              <a:xfrm>
                <a:off x="806450" y="3898900"/>
                <a:ext cx="1592263" cy="592138"/>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Environmental</a:t>
                </a:r>
                <a:br>
                  <a:rPr lang="en-US" sz="1600">
                    <a:latin typeface="Arial" charset="0"/>
                  </a:rPr>
                </a:br>
                <a:r>
                  <a:rPr lang="en-US" sz="1600">
                    <a:latin typeface="Arial" charset="0"/>
                  </a:rPr>
                  <a:t>Stimuli</a:t>
                </a:r>
              </a:p>
            </p:txBody>
          </p:sp>
          <p:sp>
            <p:nvSpPr>
              <p:cNvPr id="40" name="Line 18"/>
              <p:cNvSpPr>
                <a:spLocks noChangeShapeType="1"/>
              </p:cNvSpPr>
              <p:nvPr/>
            </p:nvSpPr>
            <p:spPr bwMode="auto">
              <a:xfrm>
                <a:off x="1601788" y="2506663"/>
                <a:ext cx="0" cy="581025"/>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grpSp>
        <p:grpSp>
          <p:nvGrpSpPr>
            <p:cNvPr id="6" name="Group 45"/>
            <p:cNvGrpSpPr>
              <a:grpSpLocks noChangeAspect="1"/>
            </p:cNvGrpSpPr>
            <p:nvPr/>
          </p:nvGrpSpPr>
          <p:grpSpPr bwMode="auto">
            <a:xfrm>
              <a:off x="5110163" y="3279775"/>
              <a:ext cx="1854200" cy="1620838"/>
              <a:chOff x="5110163" y="3279775"/>
              <a:chExt cx="1854200" cy="1620838"/>
            </a:xfrm>
          </p:grpSpPr>
          <p:sp>
            <p:nvSpPr>
              <p:cNvPr id="1293317" name="AutoShape 5"/>
              <p:cNvSpPr>
                <a:spLocks noChangeArrowheads="1"/>
              </p:cNvSpPr>
              <p:nvPr/>
            </p:nvSpPr>
            <p:spPr bwMode="auto">
              <a:xfrm rot="10800000" flipH="1">
                <a:off x="5110163" y="3455988"/>
                <a:ext cx="1854200" cy="1444625"/>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400" b="1" dirty="0"/>
                  <a:t>Communication</a:t>
                </a:r>
                <a:br>
                  <a:rPr lang="en-US" sz="1400" b="1" dirty="0"/>
                </a:br>
                <a:r>
                  <a:rPr lang="en-US" sz="1400" b="1" dirty="0"/>
                  <a:t>Processing</a:t>
                </a:r>
              </a:p>
            </p:txBody>
          </p:sp>
          <p:grpSp>
            <p:nvGrpSpPr>
              <p:cNvPr id="7" name="Group 43"/>
              <p:cNvGrpSpPr>
                <a:grpSpLocks/>
              </p:cNvGrpSpPr>
              <p:nvPr/>
            </p:nvGrpSpPr>
            <p:grpSpPr bwMode="auto">
              <a:xfrm>
                <a:off x="5716588" y="3279775"/>
                <a:ext cx="1189037" cy="1543050"/>
                <a:chOff x="5716588" y="3279775"/>
                <a:chExt cx="1189037" cy="1543050"/>
              </a:xfrm>
            </p:grpSpPr>
            <p:sp>
              <p:nvSpPr>
                <p:cNvPr id="31766" name="Rectangle 11"/>
                <p:cNvSpPr>
                  <a:spLocks noChangeArrowheads="1"/>
                </p:cNvSpPr>
                <p:nvPr/>
              </p:nvSpPr>
              <p:spPr bwMode="auto">
                <a:xfrm>
                  <a:off x="5716588" y="3538538"/>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200">
                      <a:latin typeface="Arial" charset="0"/>
                    </a:rPr>
                    <a:t>Comprehension</a:t>
                  </a:r>
                </a:p>
              </p:txBody>
            </p:sp>
            <p:sp>
              <p:nvSpPr>
                <p:cNvPr id="31767" name="Rectangle 19"/>
                <p:cNvSpPr>
                  <a:spLocks noChangeArrowheads="1"/>
                </p:cNvSpPr>
                <p:nvPr/>
              </p:nvSpPr>
              <p:spPr bwMode="auto">
                <a:xfrm>
                  <a:off x="5716588" y="4275138"/>
                  <a:ext cx="1189037" cy="547687"/>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Acquisition</a:t>
                  </a:r>
                </a:p>
              </p:txBody>
            </p:sp>
            <p:sp>
              <p:nvSpPr>
                <p:cNvPr id="31768" name="Line 18"/>
                <p:cNvSpPr>
                  <a:spLocks noChangeShapeType="1"/>
                </p:cNvSpPr>
                <p:nvPr/>
              </p:nvSpPr>
              <p:spPr bwMode="auto">
                <a:xfrm>
                  <a:off x="6310313" y="4086225"/>
                  <a:ext cx="0" cy="169863"/>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sp>
              <p:nvSpPr>
                <p:cNvPr id="31769" name="Line 18"/>
                <p:cNvSpPr>
                  <a:spLocks noChangeShapeType="1"/>
                </p:cNvSpPr>
                <p:nvPr/>
              </p:nvSpPr>
              <p:spPr bwMode="auto">
                <a:xfrm>
                  <a:off x="6310313" y="3279775"/>
                  <a:ext cx="0" cy="150813"/>
                </a:xfrm>
                <a:prstGeom prst="line">
                  <a:avLst/>
                </a:prstGeom>
                <a:noFill/>
                <a:ln w="25400">
                  <a:solidFill>
                    <a:srgbClr val="0073BF"/>
                  </a:solidFill>
                  <a:round/>
                  <a:headEnd/>
                  <a:tailEnd type="arrow" w="med" len="sm"/>
                </a:ln>
              </p:spPr>
              <p:txBody>
                <a:bodyPr wrap="none" anchor="ctr">
                  <a:prstTxWarp prst="textNoShape">
                    <a:avLst/>
                  </a:prstTxWarp>
                </a:bodyPr>
                <a:lstStyle/>
                <a:p>
                  <a:endParaRPr lang="en-US"/>
                </a:p>
              </p:txBody>
            </p:sp>
          </p:grpSp>
        </p:grpSp>
        <p:grpSp>
          <p:nvGrpSpPr>
            <p:cNvPr id="8" name="Group 44"/>
            <p:cNvGrpSpPr>
              <a:grpSpLocks noChangeAspect="1"/>
            </p:cNvGrpSpPr>
            <p:nvPr/>
          </p:nvGrpSpPr>
          <p:grpSpPr bwMode="auto">
            <a:xfrm>
              <a:off x="5103813" y="4910138"/>
              <a:ext cx="1855787" cy="1614487"/>
              <a:chOff x="5103813" y="4910138"/>
              <a:chExt cx="1855787" cy="1614487"/>
            </a:xfrm>
          </p:grpSpPr>
          <p:sp>
            <p:nvSpPr>
              <p:cNvPr id="1293318" name="AutoShape 6"/>
              <p:cNvSpPr>
                <a:spLocks noChangeArrowheads="1"/>
              </p:cNvSpPr>
              <p:nvPr/>
            </p:nvSpPr>
            <p:spPr bwMode="auto">
              <a:xfrm rot="10800000" flipH="1">
                <a:off x="5103813" y="5081588"/>
                <a:ext cx="1855787" cy="144303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Application</a:t>
                </a:r>
              </a:p>
            </p:txBody>
          </p:sp>
          <p:sp>
            <p:nvSpPr>
              <p:cNvPr id="31760" name="Rectangle 12"/>
              <p:cNvSpPr>
                <a:spLocks noChangeArrowheads="1"/>
              </p:cNvSpPr>
              <p:nvPr/>
            </p:nvSpPr>
            <p:spPr bwMode="auto">
              <a:xfrm>
                <a:off x="5716588" y="5160963"/>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Retention</a:t>
                </a:r>
              </a:p>
            </p:txBody>
          </p:sp>
          <p:sp>
            <p:nvSpPr>
              <p:cNvPr id="31761" name="Rectangle 13"/>
              <p:cNvSpPr>
                <a:spLocks noChangeArrowheads="1"/>
              </p:cNvSpPr>
              <p:nvPr/>
            </p:nvSpPr>
            <p:spPr bwMode="auto">
              <a:xfrm>
                <a:off x="5716588" y="5891213"/>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Transfer</a:t>
                </a:r>
              </a:p>
            </p:txBody>
          </p:sp>
          <p:sp>
            <p:nvSpPr>
              <p:cNvPr id="31762" name="Line 18"/>
              <p:cNvSpPr>
                <a:spLocks noChangeShapeType="1"/>
              </p:cNvSpPr>
              <p:nvPr/>
            </p:nvSpPr>
            <p:spPr bwMode="auto">
              <a:xfrm>
                <a:off x="6299200" y="4910138"/>
                <a:ext cx="0" cy="150812"/>
              </a:xfrm>
              <a:prstGeom prst="line">
                <a:avLst/>
              </a:prstGeom>
              <a:noFill/>
              <a:ln w="25400">
                <a:solidFill>
                  <a:srgbClr val="0073BF"/>
                </a:solidFill>
                <a:round/>
                <a:headEnd/>
                <a:tailEnd type="arrow" w="med" len="sm"/>
              </a:ln>
            </p:spPr>
            <p:txBody>
              <a:bodyPr wrap="none" anchor="ctr">
                <a:prstTxWarp prst="textNoShape">
                  <a:avLst/>
                </a:prstTxWarp>
              </a:bodyPr>
              <a:lstStyle/>
              <a:p>
                <a:endParaRPr lang="en-US"/>
              </a:p>
            </p:txBody>
          </p:sp>
          <p:sp>
            <p:nvSpPr>
              <p:cNvPr id="31763" name="Line 18"/>
              <p:cNvSpPr>
                <a:spLocks noChangeShapeType="1"/>
              </p:cNvSpPr>
              <p:nvPr/>
            </p:nvSpPr>
            <p:spPr bwMode="auto">
              <a:xfrm>
                <a:off x="6299200" y="5707063"/>
                <a:ext cx="0" cy="168275"/>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grpSp>
        <p:grpSp>
          <p:nvGrpSpPr>
            <p:cNvPr id="9" name="Group 42"/>
            <p:cNvGrpSpPr>
              <a:grpSpLocks noChangeAspect="1"/>
            </p:cNvGrpSpPr>
            <p:nvPr/>
          </p:nvGrpSpPr>
          <p:grpSpPr bwMode="auto">
            <a:xfrm>
              <a:off x="5119688" y="1831975"/>
              <a:ext cx="1839912" cy="1444625"/>
              <a:chOff x="5119688" y="1831975"/>
              <a:chExt cx="1839912" cy="1444625"/>
            </a:xfrm>
          </p:grpSpPr>
          <p:sp>
            <p:nvSpPr>
              <p:cNvPr id="1293319" name="AutoShape 7"/>
              <p:cNvSpPr>
                <a:spLocks noChangeArrowheads="1"/>
              </p:cNvSpPr>
              <p:nvPr/>
            </p:nvSpPr>
            <p:spPr bwMode="auto">
              <a:xfrm rot="10800000" flipH="1">
                <a:off x="5119688" y="1831975"/>
                <a:ext cx="1839912" cy="1444625"/>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400" b="1" dirty="0"/>
                  <a:t>Communication</a:t>
                </a:r>
                <a:br>
                  <a:rPr lang="en-US" sz="1400" b="1" dirty="0"/>
                </a:br>
                <a:r>
                  <a:rPr lang="en-US" sz="1400" b="1" dirty="0"/>
                  <a:t>Delivery</a:t>
                </a:r>
              </a:p>
            </p:txBody>
          </p:sp>
          <p:sp>
            <p:nvSpPr>
              <p:cNvPr id="31756" name="Rectangle 9"/>
              <p:cNvSpPr>
                <a:spLocks noChangeArrowheads="1"/>
              </p:cNvSpPr>
              <p:nvPr/>
            </p:nvSpPr>
            <p:spPr bwMode="auto">
              <a:xfrm>
                <a:off x="5716588" y="1908175"/>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Attention</a:t>
                </a:r>
                <a:br>
                  <a:rPr lang="en-US" sz="1600">
                    <a:latin typeface="Arial" charset="0"/>
                  </a:rPr>
                </a:br>
                <a:r>
                  <a:rPr lang="en-US" sz="1600">
                    <a:latin typeface="Arial" charset="0"/>
                  </a:rPr>
                  <a:t>Switch</a:t>
                </a:r>
              </a:p>
            </p:txBody>
          </p:sp>
          <p:sp>
            <p:nvSpPr>
              <p:cNvPr id="31757" name="Rectangle 10"/>
              <p:cNvSpPr>
                <a:spLocks noChangeArrowheads="1"/>
              </p:cNvSpPr>
              <p:nvPr/>
            </p:nvSpPr>
            <p:spPr bwMode="auto">
              <a:xfrm>
                <a:off x="5716588" y="2654300"/>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Attention</a:t>
                </a:r>
                <a:br>
                  <a:rPr lang="en-US" sz="1600">
                    <a:latin typeface="Arial" charset="0"/>
                  </a:rPr>
                </a:br>
                <a:r>
                  <a:rPr lang="en-US" sz="1600">
                    <a:latin typeface="Arial" charset="0"/>
                  </a:rPr>
                  <a:t>Maintenance</a:t>
                </a:r>
              </a:p>
            </p:txBody>
          </p:sp>
          <p:sp>
            <p:nvSpPr>
              <p:cNvPr id="31758" name="Line 18"/>
              <p:cNvSpPr>
                <a:spLocks noChangeShapeType="1"/>
              </p:cNvSpPr>
              <p:nvPr/>
            </p:nvSpPr>
            <p:spPr bwMode="auto">
              <a:xfrm>
                <a:off x="6299200" y="2454275"/>
                <a:ext cx="0" cy="169863"/>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grpSp>
      </p:gr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4146" name="Rectangle 2050"/>
          <p:cNvSpPr>
            <a:spLocks noGrp="1" noChangeArrowheads="1"/>
          </p:cNvSpPr>
          <p:nvPr>
            <p:ph type="title"/>
          </p:nvPr>
        </p:nvSpPr>
        <p:spPr/>
        <p:txBody>
          <a:bodyPr>
            <a:normAutofit/>
          </a:bodyPr>
          <a:lstStyle/>
          <a:p>
            <a:r>
              <a:rPr lang="en-US" smtClean="0"/>
              <a:t>Communication processing model</a:t>
            </a:r>
            <a:endParaRPr lang="en-US" dirty="0"/>
          </a:p>
        </p:txBody>
      </p:sp>
      <p:sp>
        <p:nvSpPr>
          <p:cNvPr id="33795" name="Rectangle 2051"/>
          <p:cNvSpPr>
            <a:spLocks noGrp="1" noChangeArrowheads="1"/>
          </p:cNvSpPr>
          <p:nvPr>
            <p:ph idx="1"/>
          </p:nvPr>
        </p:nvSpPr>
        <p:spPr/>
        <p:txBody>
          <a:bodyPr>
            <a:normAutofit lnSpcReduction="10000"/>
          </a:bodyPr>
          <a:lstStyle/>
          <a:p>
            <a:r>
              <a:rPr lang="en-US" smtClean="0"/>
              <a:t>Framework is based on communication processing model</a:t>
            </a:r>
          </a:p>
          <a:p>
            <a:pPr lvl="1"/>
            <a:r>
              <a:rPr lang="en-US" smtClean="0"/>
              <a:t>Many models in the literature</a:t>
            </a:r>
          </a:p>
          <a:p>
            <a:pPr lvl="1"/>
            <a:r>
              <a:rPr lang="en-US" smtClean="0"/>
              <a:t>Used to model all sorts of communications</a:t>
            </a:r>
          </a:p>
          <a:p>
            <a:r>
              <a:rPr lang="en-US" smtClean="0"/>
              <a:t>Most end-user security actions are triggered by some form of communication</a:t>
            </a:r>
          </a:p>
          <a:p>
            <a:pPr lvl="1"/>
            <a:r>
              <a:rPr lang="en-US" smtClean="0"/>
              <a:t>Pop-up alert, email, manual, etc.</a:t>
            </a:r>
          </a:p>
          <a:p>
            <a:r>
              <a:rPr lang="en-US" smtClean="0"/>
              <a:t>Expert self-discovery of a security process can be modeled as communication to oneself</a:t>
            </a:r>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3890" name="Oval 2"/>
          <p:cNvSpPr>
            <a:spLocks noChangeArrowheads="1"/>
          </p:cNvSpPr>
          <p:nvPr/>
        </p:nvSpPr>
        <p:spPr bwMode="auto">
          <a:xfrm>
            <a:off x="138113" y="330200"/>
            <a:ext cx="8867775" cy="6338888"/>
          </a:xfrm>
          <a:prstGeom prst="ellipse">
            <a:avLst/>
          </a:prstGeom>
          <a:solidFill>
            <a:srgbClr val="80FF00"/>
          </a:solidFill>
          <a:ln w="9525">
            <a:noFill/>
            <a:round/>
            <a:headEnd/>
            <a:tailEnd/>
          </a:ln>
          <a:effectLst/>
        </p:spPr>
        <p:txBody>
          <a:bodyPr wrap="none" anchor="ctr">
            <a:prstTxWarp prst="textNoShape">
              <a:avLst/>
            </a:prstTxWarp>
          </a:bodyPr>
          <a:lstStyle/>
          <a:p>
            <a:pPr algn="ctr"/>
            <a:endParaRPr lang="en-US" sz="2800">
              <a:solidFill>
                <a:srgbClr val="80FF00"/>
              </a:solidFill>
              <a:latin typeface="Futura" charset="0"/>
            </a:endParaRPr>
          </a:p>
        </p:txBody>
      </p:sp>
      <p:pic>
        <p:nvPicPr>
          <p:cNvPr id="293891" name="Picture 3"/>
          <p:cNvPicPr>
            <a:picLocks noChangeAspect="1" noChangeArrowheads="1"/>
          </p:cNvPicPr>
          <p:nvPr/>
        </p:nvPicPr>
        <p:blipFill>
          <a:blip r:embed="rId3"/>
          <a:srcRect/>
          <a:stretch>
            <a:fillRect/>
          </a:stretch>
        </p:blipFill>
        <p:spPr bwMode="auto">
          <a:xfrm>
            <a:off x="2743200" y="2171700"/>
            <a:ext cx="3657600" cy="2498725"/>
          </a:xfrm>
          <a:prstGeom prst="rect">
            <a:avLst/>
          </a:prstGeom>
          <a:noFill/>
        </p:spPr>
      </p:pic>
      <p:sp>
        <p:nvSpPr>
          <p:cNvPr id="293892" name="Oval 4"/>
          <p:cNvSpPr>
            <a:spLocks noChangeArrowheads="1"/>
          </p:cNvSpPr>
          <p:nvPr/>
        </p:nvSpPr>
        <p:spPr bwMode="auto">
          <a:xfrm>
            <a:off x="1327150" y="752475"/>
            <a:ext cx="6488113" cy="1311275"/>
          </a:xfrm>
          <a:prstGeom prst="ellipse">
            <a:avLst/>
          </a:prstGeom>
          <a:solidFill>
            <a:schemeClr val="accent2"/>
          </a:solidFill>
          <a:ln w="9525">
            <a:noFill/>
            <a:round/>
            <a:headEnd/>
            <a:tailEnd/>
          </a:ln>
          <a:effectLst/>
        </p:spPr>
        <p:txBody>
          <a:bodyPr wrap="none" anchor="ctr">
            <a:prstTxWarp prst="textNoShape">
              <a:avLst/>
            </a:prstTxWarp>
          </a:bodyPr>
          <a:lstStyle/>
          <a:p>
            <a:pPr algn="ctr"/>
            <a:r>
              <a:rPr lang="en-US" sz="2800" dirty="0"/>
              <a:t>security/privacy researchers </a:t>
            </a:r>
            <a:br>
              <a:rPr lang="en-US" sz="2800" dirty="0"/>
            </a:br>
            <a:r>
              <a:rPr lang="en-US" sz="2800" dirty="0"/>
              <a:t>and system developers</a:t>
            </a:r>
          </a:p>
        </p:txBody>
      </p:sp>
      <p:sp>
        <p:nvSpPr>
          <p:cNvPr id="293893" name="Oval 5"/>
          <p:cNvSpPr>
            <a:spLocks noChangeArrowheads="1"/>
          </p:cNvSpPr>
          <p:nvPr/>
        </p:nvSpPr>
        <p:spPr bwMode="auto">
          <a:xfrm>
            <a:off x="554038" y="4613275"/>
            <a:ext cx="8042275" cy="1781175"/>
          </a:xfrm>
          <a:prstGeom prst="ellipse">
            <a:avLst/>
          </a:prstGeom>
          <a:solidFill>
            <a:schemeClr val="accent1"/>
          </a:solidFill>
          <a:ln w="9525">
            <a:noFill/>
            <a:round/>
            <a:headEnd/>
            <a:tailEnd/>
          </a:ln>
          <a:effectLst/>
        </p:spPr>
        <p:txBody>
          <a:bodyPr wrap="none" anchor="ctr">
            <a:prstTxWarp prst="textNoShape">
              <a:avLst/>
            </a:prstTxWarp>
          </a:bodyPr>
          <a:lstStyle/>
          <a:p>
            <a:pPr algn="ctr"/>
            <a:r>
              <a:rPr lang="en-US" sz="2800" dirty="0"/>
              <a:t>human computer interaction researchers </a:t>
            </a:r>
            <a:br>
              <a:rPr lang="en-US" sz="2800" dirty="0"/>
            </a:br>
            <a:r>
              <a:rPr lang="en-US" sz="2800" dirty="0"/>
              <a:t>and usability professionals</a:t>
            </a:r>
          </a:p>
        </p:txBody>
      </p:sp>
      <p:sp>
        <p:nvSpPr>
          <p:cNvPr id="293894" name="AutoShape 6"/>
          <p:cNvSpPr>
            <a:spLocks noChangeArrowheads="1"/>
          </p:cNvSpPr>
          <p:nvPr/>
        </p:nvSpPr>
        <p:spPr bwMode="auto">
          <a:xfrm>
            <a:off x="3502025" y="2216150"/>
            <a:ext cx="841375" cy="2314575"/>
          </a:xfrm>
          <a:prstGeom prst="upArrow">
            <a:avLst>
              <a:gd name="adj1" fmla="val 50000"/>
              <a:gd name="adj2" fmla="val 68774"/>
            </a:avLst>
          </a:prstGeom>
          <a:solidFill>
            <a:schemeClr val="accent1"/>
          </a:solidFill>
          <a:ln w="9525">
            <a:noFill/>
            <a:miter lim="800000"/>
            <a:headEnd/>
            <a:tailEnd/>
          </a:ln>
          <a:effectLst/>
        </p:spPr>
        <p:txBody>
          <a:bodyPr wrap="none" anchor="ctr">
            <a:prstTxWarp prst="textNoShape">
              <a:avLst/>
            </a:prstTxWarp>
          </a:bodyPr>
          <a:lstStyle/>
          <a:p>
            <a:endParaRPr lang="en-US"/>
          </a:p>
        </p:txBody>
      </p:sp>
      <p:sp>
        <p:nvSpPr>
          <p:cNvPr id="293895" name="AutoShape 7"/>
          <p:cNvSpPr>
            <a:spLocks noChangeArrowheads="1"/>
          </p:cNvSpPr>
          <p:nvPr/>
        </p:nvSpPr>
        <p:spPr bwMode="auto">
          <a:xfrm flipV="1">
            <a:off x="4884738" y="2216150"/>
            <a:ext cx="841375" cy="2314575"/>
          </a:xfrm>
          <a:prstGeom prst="upArrow">
            <a:avLst>
              <a:gd name="adj1" fmla="val 50000"/>
              <a:gd name="adj2" fmla="val 68774"/>
            </a:avLst>
          </a:prstGeom>
          <a:solidFill>
            <a:schemeClr val="accent2"/>
          </a:solidFill>
          <a:ln w="9525">
            <a:noFill/>
            <a:miter lim="800000"/>
            <a:headEnd/>
            <a:tailEn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3894"/>
                                        </p:tgtEl>
                                        <p:attrNameLst>
                                          <p:attrName>style.visibility</p:attrName>
                                        </p:attrNameLst>
                                      </p:cBhvr>
                                      <p:to>
                                        <p:strVal val="visible"/>
                                      </p:to>
                                    </p:set>
                                    <p:animEffect transition="in" filter="wipe(down)">
                                      <p:cBhvr>
                                        <p:cTn id="7" dur="500"/>
                                        <p:tgtEl>
                                          <p:spTgt spid="2938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93895"/>
                                        </p:tgtEl>
                                        <p:attrNameLst>
                                          <p:attrName>style.visibility</p:attrName>
                                        </p:attrNameLst>
                                      </p:cBhvr>
                                      <p:to>
                                        <p:strVal val="visible"/>
                                      </p:to>
                                    </p:set>
                                    <p:animEffect transition="in" filter="wipe(up)">
                                      <p:cBhvr>
                                        <p:cTn id="10" dur="500"/>
                                        <p:tgtEl>
                                          <p:spTgt spid="293895"/>
                                        </p:tgtEl>
                                      </p:cBhvr>
                                    </p:animEffect>
                                  </p:childTnLst>
                                </p:cTn>
                              </p:par>
                            </p:childTnLst>
                          </p:cTn>
                        </p:par>
                        <p:par>
                          <p:cTn id="11" fill="hold">
                            <p:stCondLst>
                              <p:cond delay="500"/>
                            </p:stCondLst>
                            <p:childTnLst>
                              <p:par>
                                <p:cTn id="12" presetID="9" presetClass="exit" presetSubtype="0" fill="hold" nodeType="afterEffect">
                                  <p:stCondLst>
                                    <p:cond delay="0"/>
                                  </p:stCondLst>
                                  <p:childTnLst>
                                    <p:animEffect transition="out" filter="dissolve">
                                      <p:cBhvr>
                                        <p:cTn id="13" dur="2000"/>
                                        <p:tgtEl>
                                          <p:spTgt spid="293891"/>
                                        </p:tgtEl>
                                      </p:cBhvr>
                                    </p:animEffect>
                                    <p:set>
                                      <p:cBhvr>
                                        <p:cTn id="14" dur="1" fill="hold">
                                          <p:stCondLst>
                                            <p:cond delay="1999"/>
                                          </p:stCondLst>
                                        </p:cTn>
                                        <p:tgtEl>
                                          <p:spTgt spid="293891"/>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293890"/>
                                        </p:tgtEl>
                                        <p:attrNameLst>
                                          <p:attrName>style.visibility</p:attrName>
                                        </p:attrNameLst>
                                      </p:cBhvr>
                                      <p:to>
                                        <p:strVal val="visible"/>
                                      </p:to>
                                    </p:set>
                                    <p:animEffect transition="in" filter="dissolve">
                                      <p:cBhvr>
                                        <p:cTn id="17" dur="500"/>
                                        <p:tgtEl>
                                          <p:spTgt spid="293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0" grpId="0" animBg="1"/>
      <p:bldP spid="293894" grpId="0" animBg="1"/>
      <p:bldP spid="293895" grpId="0" animBg="1"/>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4210" name="Rectangle 2"/>
          <p:cNvSpPr>
            <a:spLocks noGrp="1" noChangeArrowheads="1"/>
          </p:cNvSpPr>
          <p:nvPr>
            <p:ph type="title"/>
          </p:nvPr>
        </p:nvSpPr>
        <p:spPr/>
        <p:txBody>
          <a:bodyPr/>
          <a:lstStyle/>
          <a:p>
            <a:pPr eaLnBrk="1" hangingPunct="1">
              <a:defRPr/>
            </a:pPr>
            <a:r>
              <a:rPr lang="en-US" dirty="0" smtClean="0"/>
              <a:t>Communication</a:t>
            </a:r>
          </a:p>
        </p:txBody>
      </p:sp>
      <p:grpSp>
        <p:nvGrpSpPr>
          <p:cNvPr id="2" name="Group 38"/>
          <p:cNvGrpSpPr/>
          <p:nvPr/>
        </p:nvGrpSpPr>
        <p:grpSpPr>
          <a:xfrm>
            <a:off x="544513" y="1296988"/>
            <a:ext cx="8308975" cy="5204778"/>
            <a:chOff x="544513" y="1296988"/>
            <a:chExt cx="8308975" cy="5365750"/>
          </a:xfrm>
        </p:grpSpPr>
        <p:sp>
          <p:nvSpPr>
            <p:cNvPr id="56" name="AutoShape 25"/>
            <p:cNvSpPr>
              <a:spLocks noChangeArrowheads="1"/>
            </p:cNvSpPr>
            <p:nvPr/>
          </p:nvSpPr>
          <p:spPr bwMode="auto">
            <a:xfrm>
              <a:off x="544513" y="1893888"/>
              <a:ext cx="2116137" cy="604837"/>
            </a:xfrm>
            <a:prstGeom prst="roundRect">
              <a:avLst>
                <a:gd name="adj" fmla="val 47917"/>
              </a:avLst>
            </a:prstGeom>
            <a:solidFill>
              <a:schemeClr val="accent3">
                <a:lumMod val="20000"/>
                <a:lumOff val="80000"/>
              </a:schemeClr>
            </a:solidFill>
            <a:ln>
              <a:solidFill>
                <a:schemeClr val="accent3">
                  <a:lumMod val="75000"/>
                </a:schemeClr>
              </a:solidFill>
              <a:headEnd/>
              <a:tailEnd/>
            </a:ln>
          </p:spPr>
          <p:style>
            <a:lnRef idx="2">
              <a:schemeClr val="accent2"/>
            </a:lnRef>
            <a:fillRef idx="1">
              <a:schemeClr val="lt1"/>
            </a:fillRef>
            <a:effectRef idx="0">
              <a:schemeClr val="accent2"/>
            </a:effectRef>
            <a:fontRef idx="minor">
              <a:schemeClr val="dk1"/>
            </a:fontRef>
          </p:style>
          <p:txBody>
            <a:bodyPr wrap="none">
              <a:prstTxWarp prst="textNoShape">
                <a:avLst/>
              </a:prstTxWarp>
            </a:bodyPr>
            <a:lstStyle/>
            <a:p>
              <a:pPr algn="ctr" eaLnBrk="0" hangingPunct="0">
                <a:defRPr/>
              </a:pPr>
              <a:r>
                <a:rPr lang="en-US" sz="1800" b="1" dirty="0">
                  <a:solidFill>
                    <a:srgbClr val="000000"/>
                  </a:solidFill>
                  <a:ea typeface="ＭＳ Ｐゴシック" pitchFamily="-65" charset="-128"/>
                  <a:cs typeface="ＭＳ Ｐゴシック" pitchFamily="-65" charset="-128"/>
                </a:rPr>
                <a:t>Communication</a:t>
              </a:r>
            </a:p>
          </p:txBody>
        </p:sp>
        <p:grpSp>
          <p:nvGrpSpPr>
            <p:cNvPr id="3" name="Group 41"/>
            <p:cNvGrpSpPr>
              <a:grpSpLocks/>
            </p:cNvGrpSpPr>
            <p:nvPr/>
          </p:nvGrpSpPr>
          <p:grpSpPr bwMode="auto">
            <a:xfrm>
              <a:off x="7100888" y="3881438"/>
              <a:ext cx="1752600" cy="604837"/>
              <a:chOff x="7100888" y="3881438"/>
              <a:chExt cx="1752600" cy="604837"/>
            </a:xfrm>
          </p:grpSpPr>
          <p:sp>
            <p:nvSpPr>
              <p:cNvPr id="47" name="AutoShape 25"/>
              <p:cNvSpPr>
                <a:spLocks noChangeArrowheads="1"/>
              </p:cNvSpPr>
              <p:nvPr/>
            </p:nvSpPr>
            <p:spPr bwMode="auto">
              <a:xfrm>
                <a:off x="7481888" y="3881438"/>
                <a:ext cx="1371600" cy="604837"/>
              </a:xfrm>
              <a:prstGeom prst="roundRect">
                <a:avLst>
                  <a:gd name="adj" fmla="val 47917"/>
                </a:avLst>
              </a:prstGeom>
              <a:solidFill>
                <a:schemeClr val="accent2">
                  <a:lumMod val="20000"/>
                  <a:lumOff val="80000"/>
                </a:schemeClr>
              </a:solidFill>
              <a:ln>
                <a:solidFill>
                  <a:schemeClr val="accent2">
                    <a:lumMod val="75000"/>
                  </a:schemeClr>
                </a:solidFill>
                <a:headEnd/>
                <a:tailEnd/>
              </a:ln>
            </p:spPr>
            <p:style>
              <a:lnRef idx="2">
                <a:schemeClr val="accent2"/>
              </a:lnRef>
              <a:fillRef idx="1">
                <a:schemeClr val="lt1"/>
              </a:fillRef>
              <a:effectRef idx="0">
                <a:schemeClr val="accent2"/>
              </a:effectRef>
              <a:fontRef idx="minor">
                <a:schemeClr val="dk1"/>
              </a:fontRef>
            </p:style>
            <p:txBody>
              <a:bodyPr wrap="none">
                <a:prstTxWarp prst="textNoShape">
                  <a:avLst/>
                </a:prstTxWarp>
              </a:bodyPr>
              <a:lstStyle/>
              <a:p>
                <a:pPr algn="ctr" eaLnBrk="0" hangingPunct="0">
                  <a:defRPr/>
                </a:pPr>
                <a:r>
                  <a:rPr lang="en-US" sz="1800" b="1" dirty="0"/>
                  <a:t>Behavior</a:t>
                </a:r>
              </a:p>
            </p:txBody>
          </p:sp>
          <p:sp>
            <p:nvSpPr>
              <p:cNvPr id="59" name="Line 32"/>
              <p:cNvSpPr>
                <a:spLocks noChangeShapeType="1"/>
              </p:cNvSpPr>
              <p:nvPr/>
            </p:nvSpPr>
            <p:spPr bwMode="auto">
              <a:xfrm>
                <a:off x="7100888" y="4183063"/>
                <a:ext cx="352425"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grpSp>
        <p:grpSp>
          <p:nvGrpSpPr>
            <p:cNvPr id="4" name="Group 38"/>
            <p:cNvGrpSpPr>
              <a:grpSpLocks/>
            </p:cNvGrpSpPr>
            <p:nvPr/>
          </p:nvGrpSpPr>
          <p:grpSpPr bwMode="auto">
            <a:xfrm>
              <a:off x="606425" y="2506663"/>
              <a:ext cx="1992313" cy="2833687"/>
              <a:chOff x="606425" y="2506663"/>
              <a:chExt cx="1992313" cy="2833687"/>
            </a:xfrm>
          </p:grpSpPr>
          <p:sp>
            <p:nvSpPr>
              <p:cNvPr id="51" name="AutoShape 29"/>
              <p:cNvSpPr>
                <a:spLocks noChangeArrowheads="1"/>
              </p:cNvSpPr>
              <p:nvPr/>
            </p:nvSpPr>
            <p:spPr bwMode="auto">
              <a:xfrm rot="16200000" flipH="1">
                <a:off x="492919" y="3234531"/>
                <a:ext cx="2219325" cy="1992313"/>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800" b="1" dirty="0"/>
                  <a:t>Communication </a:t>
                </a:r>
                <a:br>
                  <a:rPr lang="en-US" sz="1800" b="1" dirty="0"/>
                </a:br>
                <a:r>
                  <a:rPr lang="en-US" sz="1800" b="1" dirty="0"/>
                  <a:t>Impediments</a:t>
                </a:r>
              </a:p>
            </p:txBody>
          </p:sp>
          <p:sp>
            <p:nvSpPr>
              <p:cNvPr id="35872" name="Rectangle 30"/>
              <p:cNvSpPr>
                <a:spLocks noChangeArrowheads="1"/>
              </p:cNvSpPr>
              <p:nvPr/>
            </p:nvSpPr>
            <p:spPr bwMode="auto">
              <a:xfrm>
                <a:off x="806450" y="4605338"/>
                <a:ext cx="1592263" cy="5937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Interference</a:t>
                </a:r>
              </a:p>
            </p:txBody>
          </p:sp>
          <p:sp>
            <p:nvSpPr>
              <p:cNvPr id="35873" name="Rectangle 31"/>
              <p:cNvSpPr>
                <a:spLocks noChangeArrowheads="1"/>
              </p:cNvSpPr>
              <p:nvPr/>
            </p:nvSpPr>
            <p:spPr bwMode="auto">
              <a:xfrm>
                <a:off x="806450" y="3898900"/>
                <a:ext cx="1592263" cy="592138"/>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Environmental</a:t>
                </a:r>
                <a:br>
                  <a:rPr lang="en-US" sz="1600">
                    <a:latin typeface="Arial" charset="0"/>
                  </a:rPr>
                </a:br>
                <a:r>
                  <a:rPr lang="en-US" sz="1600">
                    <a:latin typeface="Arial" charset="0"/>
                  </a:rPr>
                  <a:t>Stimuli</a:t>
                </a:r>
              </a:p>
            </p:txBody>
          </p:sp>
          <p:sp>
            <p:nvSpPr>
              <p:cNvPr id="60" name="Line 18"/>
              <p:cNvSpPr>
                <a:spLocks noChangeShapeType="1"/>
              </p:cNvSpPr>
              <p:nvPr/>
            </p:nvSpPr>
            <p:spPr bwMode="auto">
              <a:xfrm>
                <a:off x="1601788" y="2506663"/>
                <a:ext cx="0" cy="581025"/>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grpSp>
        <p:grpSp>
          <p:nvGrpSpPr>
            <p:cNvPr id="5" name="Group 40"/>
            <p:cNvGrpSpPr>
              <a:grpSpLocks/>
            </p:cNvGrpSpPr>
            <p:nvPr/>
          </p:nvGrpSpPr>
          <p:grpSpPr bwMode="auto">
            <a:xfrm>
              <a:off x="2613025" y="1296988"/>
              <a:ext cx="4483100" cy="5365750"/>
              <a:chOff x="2613025" y="1296988"/>
              <a:chExt cx="4483100" cy="5365750"/>
            </a:xfrm>
          </p:grpSpPr>
          <p:sp>
            <p:nvSpPr>
              <p:cNvPr id="34" name="AutoShape 4"/>
              <p:cNvSpPr>
                <a:spLocks noChangeArrowheads="1"/>
              </p:cNvSpPr>
              <p:nvPr/>
            </p:nvSpPr>
            <p:spPr bwMode="auto">
              <a:xfrm rot="16200000">
                <a:off x="2429669" y="1996282"/>
                <a:ext cx="5365750" cy="3967162"/>
              </a:xfrm>
              <a:prstGeom prst="roundRect">
                <a:avLst>
                  <a:gd name="adj" fmla="val 3132"/>
                </a:avLst>
              </a:prstGeom>
              <a:solidFill>
                <a:schemeClr val="accent2">
                  <a:lumMod val="20000"/>
                  <a:lumOff val="80000"/>
                </a:schemeClr>
              </a:solidFill>
              <a:ln>
                <a:solidFill>
                  <a:schemeClr val="accent2">
                    <a:lumMod val="75000"/>
                  </a:schemeClr>
                </a:solidFill>
                <a:headEnd/>
                <a:tailEnd/>
              </a:ln>
            </p:spPr>
            <p:style>
              <a:lnRef idx="2">
                <a:schemeClr val="accent2"/>
              </a:lnRef>
              <a:fillRef idx="1">
                <a:schemeClr val="lt1"/>
              </a:fillRef>
              <a:effectRef idx="0">
                <a:schemeClr val="accent2"/>
              </a:effectRef>
              <a:fontRef idx="minor">
                <a:schemeClr val="dk1"/>
              </a:fontRef>
            </p:style>
            <p:txBody>
              <a:bodyPr vert="eaVert" wrap="none">
                <a:prstTxWarp prst="textNoShape">
                  <a:avLst/>
                </a:prstTxWarp>
              </a:bodyPr>
              <a:lstStyle/>
              <a:p>
                <a:pPr algn="ctr" eaLnBrk="0" hangingPunct="0">
                  <a:defRPr/>
                </a:pPr>
                <a:r>
                  <a:rPr lang="en-US" sz="1800" b="1" dirty="0"/>
                  <a:t>Human Receiver</a:t>
                </a:r>
              </a:p>
            </p:txBody>
          </p:sp>
          <p:sp>
            <p:nvSpPr>
              <p:cNvPr id="35" name="AutoShape 5"/>
              <p:cNvSpPr>
                <a:spLocks noChangeArrowheads="1"/>
              </p:cNvSpPr>
              <p:nvPr/>
            </p:nvSpPr>
            <p:spPr bwMode="auto">
              <a:xfrm rot="10800000" flipH="1">
                <a:off x="5110163" y="3455988"/>
                <a:ext cx="1854200" cy="1444625"/>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400" b="1" dirty="0"/>
                  <a:t>Communication</a:t>
                </a:r>
                <a:br>
                  <a:rPr lang="en-US" sz="1400" b="1" dirty="0"/>
                </a:br>
                <a:r>
                  <a:rPr lang="en-US" sz="1400" b="1" dirty="0"/>
                  <a:t>Processing</a:t>
                </a:r>
              </a:p>
            </p:txBody>
          </p:sp>
          <p:sp>
            <p:nvSpPr>
              <p:cNvPr id="36" name="AutoShape 6"/>
              <p:cNvSpPr>
                <a:spLocks noChangeArrowheads="1"/>
              </p:cNvSpPr>
              <p:nvPr/>
            </p:nvSpPr>
            <p:spPr bwMode="auto">
              <a:xfrm rot="10800000" flipH="1">
                <a:off x="5103813" y="5081588"/>
                <a:ext cx="1855787" cy="144303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Application</a:t>
                </a:r>
              </a:p>
            </p:txBody>
          </p:sp>
          <p:sp>
            <p:nvSpPr>
              <p:cNvPr id="37" name="AutoShape 7"/>
              <p:cNvSpPr>
                <a:spLocks noChangeArrowheads="1"/>
              </p:cNvSpPr>
              <p:nvPr/>
            </p:nvSpPr>
            <p:spPr bwMode="auto">
              <a:xfrm rot="10800000" flipH="1">
                <a:off x="5119688" y="1831975"/>
                <a:ext cx="1839912" cy="1444625"/>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400" b="1" dirty="0"/>
                  <a:t>Communication</a:t>
                </a:r>
                <a:br>
                  <a:rPr lang="en-US" sz="1400" b="1" dirty="0"/>
                </a:br>
                <a:r>
                  <a:rPr lang="en-US" sz="1400" b="1" dirty="0"/>
                  <a:t>Delivery</a:t>
                </a:r>
              </a:p>
            </p:txBody>
          </p:sp>
          <p:sp>
            <p:nvSpPr>
              <p:cNvPr id="38" name="AutoShape 8"/>
              <p:cNvSpPr>
                <a:spLocks noChangeArrowheads="1"/>
              </p:cNvSpPr>
              <p:nvPr/>
            </p:nvSpPr>
            <p:spPr bwMode="auto">
              <a:xfrm rot="16200000" flipH="1">
                <a:off x="3332163" y="4195763"/>
                <a:ext cx="1550987"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Intentions</a:t>
                </a:r>
              </a:p>
            </p:txBody>
          </p:sp>
          <p:sp>
            <p:nvSpPr>
              <p:cNvPr id="35853" name="Rectangle 9"/>
              <p:cNvSpPr>
                <a:spLocks noChangeArrowheads="1"/>
              </p:cNvSpPr>
              <p:nvPr/>
            </p:nvSpPr>
            <p:spPr bwMode="auto">
              <a:xfrm>
                <a:off x="5716588" y="1908175"/>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Attention</a:t>
                </a:r>
                <a:br>
                  <a:rPr lang="en-US" sz="1600">
                    <a:latin typeface="Arial" charset="0"/>
                  </a:rPr>
                </a:br>
                <a:r>
                  <a:rPr lang="en-US" sz="1600">
                    <a:latin typeface="Arial" charset="0"/>
                  </a:rPr>
                  <a:t>Switch</a:t>
                </a:r>
              </a:p>
            </p:txBody>
          </p:sp>
          <p:sp>
            <p:nvSpPr>
              <p:cNvPr id="35854" name="Rectangle 10"/>
              <p:cNvSpPr>
                <a:spLocks noChangeArrowheads="1"/>
              </p:cNvSpPr>
              <p:nvPr/>
            </p:nvSpPr>
            <p:spPr bwMode="auto">
              <a:xfrm>
                <a:off x="5716588" y="2654300"/>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Attention</a:t>
                </a:r>
                <a:br>
                  <a:rPr lang="en-US" sz="1600">
                    <a:latin typeface="Arial" charset="0"/>
                  </a:rPr>
                </a:br>
                <a:r>
                  <a:rPr lang="en-US" sz="1600">
                    <a:latin typeface="Arial" charset="0"/>
                  </a:rPr>
                  <a:t>Maintenance</a:t>
                </a:r>
              </a:p>
            </p:txBody>
          </p:sp>
          <p:sp>
            <p:nvSpPr>
              <p:cNvPr id="35855" name="Rectangle 11"/>
              <p:cNvSpPr>
                <a:spLocks noChangeArrowheads="1"/>
              </p:cNvSpPr>
              <p:nvPr/>
            </p:nvSpPr>
            <p:spPr bwMode="auto">
              <a:xfrm>
                <a:off x="5716588" y="3538538"/>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200">
                    <a:latin typeface="Arial" charset="0"/>
                  </a:rPr>
                  <a:t>Comprehension</a:t>
                </a:r>
              </a:p>
            </p:txBody>
          </p:sp>
          <p:sp>
            <p:nvSpPr>
              <p:cNvPr id="35856" name="Rectangle 12"/>
              <p:cNvSpPr>
                <a:spLocks noChangeArrowheads="1"/>
              </p:cNvSpPr>
              <p:nvPr/>
            </p:nvSpPr>
            <p:spPr bwMode="auto">
              <a:xfrm>
                <a:off x="5716588" y="5160963"/>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Retention</a:t>
                </a:r>
              </a:p>
            </p:txBody>
          </p:sp>
          <p:sp>
            <p:nvSpPr>
              <p:cNvPr id="35857" name="Rectangle 13"/>
              <p:cNvSpPr>
                <a:spLocks noChangeArrowheads="1"/>
              </p:cNvSpPr>
              <p:nvPr/>
            </p:nvSpPr>
            <p:spPr bwMode="auto">
              <a:xfrm>
                <a:off x="5716588" y="5891213"/>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Transfer</a:t>
                </a:r>
              </a:p>
            </p:txBody>
          </p:sp>
          <p:sp>
            <p:nvSpPr>
              <p:cNvPr id="35858" name="Rectangle 14"/>
              <p:cNvSpPr>
                <a:spLocks noChangeArrowheads="1"/>
              </p:cNvSpPr>
              <p:nvPr/>
            </p:nvSpPr>
            <p:spPr bwMode="auto">
              <a:xfrm>
                <a:off x="3367088" y="5300663"/>
                <a:ext cx="1479550" cy="4286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Motivation</a:t>
                </a:r>
              </a:p>
            </p:txBody>
          </p:sp>
          <p:sp>
            <p:nvSpPr>
              <p:cNvPr id="35859" name="Rectangle 15"/>
              <p:cNvSpPr>
                <a:spLocks noChangeArrowheads="1"/>
              </p:cNvSpPr>
              <p:nvPr/>
            </p:nvSpPr>
            <p:spPr bwMode="auto">
              <a:xfrm>
                <a:off x="3367088" y="4672013"/>
                <a:ext cx="1479550" cy="547687"/>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Attitudes </a:t>
                </a:r>
                <a:br>
                  <a:rPr lang="en-US" sz="1600">
                    <a:latin typeface="Arial" charset="0"/>
                  </a:rPr>
                </a:br>
                <a:r>
                  <a:rPr lang="en-US" sz="1600">
                    <a:latin typeface="Arial" charset="0"/>
                  </a:rPr>
                  <a:t>and Beliefs</a:t>
                </a:r>
              </a:p>
            </p:txBody>
          </p:sp>
          <p:sp>
            <p:nvSpPr>
              <p:cNvPr id="35860" name="Rectangle 19"/>
              <p:cNvSpPr>
                <a:spLocks noChangeArrowheads="1"/>
              </p:cNvSpPr>
              <p:nvPr/>
            </p:nvSpPr>
            <p:spPr bwMode="auto">
              <a:xfrm>
                <a:off x="5716588" y="4275138"/>
                <a:ext cx="1189037" cy="547687"/>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Acquisition</a:t>
                </a:r>
              </a:p>
            </p:txBody>
          </p:sp>
          <p:sp>
            <p:nvSpPr>
              <p:cNvPr id="48" name="AutoShape 26"/>
              <p:cNvSpPr>
                <a:spLocks noChangeArrowheads="1"/>
              </p:cNvSpPr>
              <p:nvPr/>
            </p:nvSpPr>
            <p:spPr bwMode="auto">
              <a:xfrm rot="16200000" flipH="1">
                <a:off x="3002757" y="2091531"/>
                <a:ext cx="2209800"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Personal </a:t>
                </a:r>
                <a:br>
                  <a:rPr lang="en-US" sz="1600" b="1" dirty="0"/>
                </a:br>
                <a:r>
                  <a:rPr lang="en-US" sz="1600" b="1" dirty="0"/>
                  <a:t>Variables</a:t>
                </a:r>
              </a:p>
            </p:txBody>
          </p:sp>
          <p:sp>
            <p:nvSpPr>
              <p:cNvPr id="35862" name="Rectangle 27"/>
              <p:cNvSpPr>
                <a:spLocks noChangeArrowheads="1"/>
              </p:cNvSpPr>
              <p:nvPr/>
            </p:nvSpPr>
            <p:spPr bwMode="auto">
              <a:xfrm>
                <a:off x="3367088" y="3382963"/>
                <a:ext cx="14811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 &amp;</a:t>
                </a:r>
                <a:br>
                  <a:rPr lang="en-US" sz="1600">
                    <a:latin typeface="Arial" charset="0"/>
                  </a:rPr>
                </a:br>
                <a:r>
                  <a:rPr lang="en-US" sz="1600">
                    <a:latin typeface="Arial" charset="0"/>
                  </a:rPr>
                  <a:t>Experience</a:t>
                </a:r>
              </a:p>
            </p:txBody>
          </p:sp>
          <p:sp>
            <p:nvSpPr>
              <p:cNvPr id="35863" name="Rectangle 28"/>
              <p:cNvSpPr>
                <a:spLocks noChangeArrowheads="1"/>
              </p:cNvSpPr>
              <p:nvPr/>
            </p:nvSpPr>
            <p:spPr bwMode="auto">
              <a:xfrm>
                <a:off x="3367088" y="2506663"/>
                <a:ext cx="1479550" cy="7842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Demographics</a:t>
                </a:r>
                <a:br>
                  <a:rPr lang="en-US" sz="1600">
                    <a:latin typeface="Arial" charset="0"/>
                  </a:rPr>
                </a:br>
                <a:r>
                  <a:rPr lang="en-US" sz="1600">
                    <a:latin typeface="Arial" charset="0"/>
                  </a:rPr>
                  <a:t>and Personal </a:t>
                </a:r>
                <a:br>
                  <a:rPr lang="en-US" sz="1600">
                    <a:latin typeface="Arial" charset="0"/>
                  </a:rPr>
                </a:br>
                <a:r>
                  <a:rPr lang="en-US" sz="1600">
                    <a:latin typeface="Arial" charset="0"/>
                  </a:rPr>
                  <a:t>Characteristics</a:t>
                </a:r>
              </a:p>
            </p:txBody>
          </p:sp>
          <p:sp>
            <p:nvSpPr>
              <p:cNvPr id="54" name="Line 32"/>
              <p:cNvSpPr>
                <a:spLocks noChangeShapeType="1"/>
              </p:cNvSpPr>
              <p:nvPr/>
            </p:nvSpPr>
            <p:spPr bwMode="auto">
              <a:xfrm>
                <a:off x="2613025" y="4194175"/>
                <a:ext cx="479425"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55" name="AutoShape 33"/>
              <p:cNvSpPr>
                <a:spLocks noChangeArrowheads="1"/>
              </p:cNvSpPr>
              <p:nvPr/>
            </p:nvSpPr>
            <p:spPr bwMode="auto">
              <a:xfrm rot="16200000" flipH="1">
                <a:off x="3848894" y="5420519"/>
                <a:ext cx="517525"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nchor="ctr">
                <a:prstTxWarp prst="textNoShape">
                  <a:avLst/>
                </a:prstTxWarp>
              </a:bodyPr>
              <a:lstStyle/>
              <a:p>
                <a:pPr algn="ctr" eaLnBrk="0" hangingPunct="0">
                  <a:defRPr/>
                </a:pPr>
                <a:r>
                  <a:rPr lang="en-US" sz="1600" b="1"/>
                  <a:t>Capabilities</a:t>
                </a:r>
              </a:p>
            </p:txBody>
          </p:sp>
          <p:sp>
            <p:nvSpPr>
              <p:cNvPr id="35866" name="Line 18"/>
              <p:cNvSpPr>
                <a:spLocks noChangeShapeType="1"/>
              </p:cNvSpPr>
              <p:nvPr/>
            </p:nvSpPr>
            <p:spPr bwMode="auto">
              <a:xfrm>
                <a:off x="6310313" y="4086225"/>
                <a:ext cx="0" cy="169863"/>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sp>
            <p:nvSpPr>
              <p:cNvPr id="35867" name="Line 18"/>
              <p:cNvSpPr>
                <a:spLocks noChangeShapeType="1"/>
              </p:cNvSpPr>
              <p:nvPr/>
            </p:nvSpPr>
            <p:spPr bwMode="auto">
              <a:xfrm>
                <a:off x="6310313" y="3279775"/>
                <a:ext cx="0" cy="150813"/>
              </a:xfrm>
              <a:prstGeom prst="line">
                <a:avLst/>
              </a:prstGeom>
              <a:noFill/>
              <a:ln w="25400">
                <a:solidFill>
                  <a:srgbClr val="0073BF"/>
                </a:solidFill>
                <a:round/>
                <a:headEnd/>
                <a:tailEnd type="arrow" w="med" len="sm"/>
              </a:ln>
            </p:spPr>
            <p:txBody>
              <a:bodyPr wrap="none" anchor="ctr">
                <a:prstTxWarp prst="textNoShape">
                  <a:avLst/>
                </a:prstTxWarp>
              </a:bodyPr>
              <a:lstStyle/>
              <a:p>
                <a:endParaRPr lang="en-US"/>
              </a:p>
            </p:txBody>
          </p:sp>
          <p:sp>
            <p:nvSpPr>
              <p:cNvPr id="35868" name="Line 18"/>
              <p:cNvSpPr>
                <a:spLocks noChangeShapeType="1"/>
              </p:cNvSpPr>
              <p:nvPr/>
            </p:nvSpPr>
            <p:spPr bwMode="auto">
              <a:xfrm>
                <a:off x="6299200" y="4910138"/>
                <a:ext cx="0" cy="150812"/>
              </a:xfrm>
              <a:prstGeom prst="line">
                <a:avLst/>
              </a:prstGeom>
              <a:noFill/>
              <a:ln w="25400">
                <a:solidFill>
                  <a:srgbClr val="0073BF"/>
                </a:solidFill>
                <a:round/>
                <a:headEnd/>
                <a:tailEnd type="arrow" w="med" len="sm"/>
              </a:ln>
            </p:spPr>
            <p:txBody>
              <a:bodyPr wrap="none" anchor="ctr">
                <a:prstTxWarp prst="textNoShape">
                  <a:avLst/>
                </a:prstTxWarp>
              </a:bodyPr>
              <a:lstStyle/>
              <a:p>
                <a:endParaRPr lang="en-US"/>
              </a:p>
            </p:txBody>
          </p:sp>
          <p:sp>
            <p:nvSpPr>
              <p:cNvPr id="35869" name="Line 18"/>
              <p:cNvSpPr>
                <a:spLocks noChangeShapeType="1"/>
              </p:cNvSpPr>
              <p:nvPr/>
            </p:nvSpPr>
            <p:spPr bwMode="auto">
              <a:xfrm>
                <a:off x="6299200" y="5707063"/>
                <a:ext cx="0" cy="168275"/>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sp>
            <p:nvSpPr>
              <p:cNvPr id="35870" name="Line 18"/>
              <p:cNvSpPr>
                <a:spLocks noChangeShapeType="1"/>
              </p:cNvSpPr>
              <p:nvPr/>
            </p:nvSpPr>
            <p:spPr bwMode="auto">
              <a:xfrm>
                <a:off x="6299200" y="2454275"/>
                <a:ext cx="0" cy="169863"/>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grpSp>
      </p:gr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02" name="Rectangle 2"/>
          <p:cNvSpPr>
            <a:spLocks noGrp="1" noChangeArrowheads="1"/>
          </p:cNvSpPr>
          <p:nvPr>
            <p:ph type="title"/>
          </p:nvPr>
        </p:nvSpPr>
        <p:spPr/>
        <p:txBody>
          <a:bodyPr>
            <a:normAutofit/>
          </a:bodyPr>
          <a:lstStyle/>
          <a:p>
            <a:r>
              <a:rPr lang="en-US" smtClean="0"/>
              <a:t>Types of security communications</a:t>
            </a:r>
            <a:endParaRPr lang="en-US" dirty="0"/>
          </a:p>
        </p:txBody>
      </p:sp>
      <p:sp>
        <p:nvSpPr>
          <p:cNvPr id="37891" name="Rectangle 3"/>
          <p:cNvSpPr>
            <a:spLocks noGrp="1" noChangeArrowheads="1"/>
          </p:cNvSpPr>
          <p:nvPr>
            <p:ph idx="1"/>
          </p:nvPr>
        </p:nvSpPr>
        <p:spPr/>
        <p:txBody>
          <a:bodyPr>
            <a:normAutofit fontScale="92500" lnSpcReduction="20000"/>
          </a:bodyPr>
          <a:lstStyle/>
          <a:p>
            <a:r>
              <a:rPr lang="en-US" smtClean="0"/>
              <a:t>Warnings</a:t>
            </a:r>
          </a:p>
          <a:p>
            <a:pPr lvl="1"/>
            <a:r>
              <a:rPr lang="en-US" smtClean="0"/>
              <a:t>Alert users to take immediate action to avoid hazard</a:t>
            </a:r>
          </a:p>
          <a:p>
            <a:r>
              <a:rPr lang="en-US" smtClean="0"/>
              <a:t>Notices </a:t>
            </a:r>
          </a:p>
          <a:p>
            <a:pPr lvl="1"/>
            <a:r>
              <a:rPr lang="en-US" smtClean="0"/>
              <a:t>Inform users about characteristics of entity or object</a:t>
            </a:r>
          </a:p>
          <a:p>
            <a:r>
              <a:rPr lang="en-US" smtClean="0"/>
              <a:t>Status indicators </a:t>
            </a:r>
          </a:p>
          <a:p>
            <a:pPr lvl="1"/>
            <a:r>
              <a:rPr lang="en-US" smtClean="0"/>
              <a:t>Inform users about system status information</a:t>
            </a:r>
          </a:p>
          <a:p>
            <a:r>
              <a:rPr lang="en-US" smtClean="0"/>
              <a:t>Training </a:t>
            </a:r>
          </a:p>
          <a:p>
            <a:pPr lvl="1"/>
            <a:r>
              <a:rPr lang="en-US" smtClean="0"/>
              <a:t>Teach users about threat and how to respond</a:t>
            </a:r>
          </a:p>
          <a:p>
            <a:r>
              <a:rPr lang="en-US" smtClean="0"/>
              <a:t>Policy </a:t>
            </a:r>
          </a:p>
          <a:p>
            <a:pPr lvl="1"/>
            <a:r>
              <a:rPr lang="en-US" smtClean="0"/>
              <a:t>Inform users about policies </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fade">
                                      <p:cBhvr>
                                        <p:cTn id="7" dur="500"/>
                                        <p:tgtEl>
                                          <p:spTgt spid="3789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891">
                                            <p:txEl>
                                              <p:pRg st="1" end="1"/>
                                            </p:txEl>
                                          </p:spTgt>
                                        </p:tgtEl>
                                        <p:attrNameLst>
                                          <p:attrName>style.visibility</p:attrName>
                                        </p:attrNameLst>
                                      </p:cBhvr>
                                      <p:to>
                                        <p:strVal val="visible"/>
                                      </p:to>
                                    </p:set>
                                    <p:animEffect transition="in" filter="fade">
                                      <p:cBhvr>
                                        <p:cTn id="10" dur="500"/>
                                        <p:tgtEl>
                                          <p:spTgt spid="378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animEffect transition="in" filter="fade">
                                      <p:cBhvr>
                                        <p:cTn id="15" dur="500"/>
                                        <p:tgtEl>
                                          <p:spTgt spid="37891">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891">
                                            <p:txEl>
                                              <p:pRg st="3" end="3"/>
                                            </p:txEl>
                                          </p:spTgt>
                                        </p:tgtEl>
                                        <p:attrNameLst>
                                          <p:attrName>style.visibility</p:attrName>
                                        </p:attrNameLst>
                                      </p:cBhvr>
                                      <p:to>
                                        <p:strVal val="visible"/>
                                      </p:to>
                                    </p:set>
                                    <p:animEffect transition="in" filter="fade">
                                      <p:cBhvr>
                                        <p:cTn id="18" dur="500"/>
                                        <p:tgtEl>
                                          <p:spTgt spid="3789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891">
                                            <p:txEl>
                                              <p:pRg st="4" end="4"/>
                                            </p:txEl>
                                          </p:spTgt>
                                        </p:tgtEl>
                                        <p:attrNameLst>
                                          <p:attrName>style.visibility</p:attrName>
                                        </p:attrNameLst>
                                      </p:cBhvr>
                                      <p:to>
                                        <p:strVal val="visible"/>
                                      </p:to>
                                    </p:set>
                                    <p:animEffect transition="in" filter="fade">
                                      <p:cBhvr>
                                        <p:cTn id="23" dur="500"/>
                                        <p:tgtEl>
                                          <p:spTgt spid="37891">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891">
                                            <p:txEl>
                                              <p:pRg st="5" end="5"/>
                                            </p:txEl>
                                          </p:spTgt>
                                        </p:tgtEl>
                                        <p:attrNameLst>
                                          <p:attrName>style.visibility</p:attrName>
                                        </p:attrNameLst>
                                      </p:cBhvr>
                                      <p:to>
                                        <p:strVal val="visible"/>
                                      </p:to>
                                    </p:set>
                                    <p:animEffect transition="in" filter="fade">
                                      <p:cBhvr>
                                        <p:cTn id="26" dur="500"/>
                                        <p:tgtEl>
                                          <p:spTgt spid="37891">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7891">
                                            <p:txEl>
                                              <p:pRg st="6" end="6"/>
                                            </p:txEl>
                                          </p:spTgt>
                                        </p:tgtEl>
                                        <p:attrNameLst>
                                          <p:attrName>style.visibility</p:attrName>
                                        </p:attrNameLst>
                                      </p:cBhvr>
                                      <p:to>
                                        <p:strVal val="visible"/>
                                      </p:to>
                                    </p:set>
                                    <p:animEffect transition="in" filter="fade">
                                      <p:cBhvr>
                                        <p:cTn id="31" dur="500"/>
                                        <p:tgtEl>
                                          <p:spTgt spid="37891">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891">
                                            <p:txEl>
                                              <p:pRg st="7" end="7"/>
                                            </p:txEl>
                                          </p:spTgt>
                                        </p:tgtEl>
                                        <p:attrNameLst>
                                          <p:attrName>style.visibility</p:attrName>
                                        </p:attrNameLst>
                                      </p:cBhvr>
                                      <p:to>
                                        <p:strVal val="visible"/>
                                      </p:to>
                                    </p:set>
                                    <p:animEffect transition="in" filter="fade">
                                      <p:cBhvr>
                                        <p:cTn id="34" dur="500"/>
                                        <p:tgtEl>
                                          <p:spTgt spid="37891">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7891">
                                            <p:txEl>
                                              <p:pRg st="8" end="8"/>
                                            </p:txEl>
                                          </p:spTgt>
                                        </p:tgtEl>
                                        <p:attrNameLst>
                                          <p:attrName>style.visibility</p:attrName>
                                        </p:attrNameLst>
                                      </p:cBhvr>
                                      <p:to>
                                        <p:strVal val="visible"/>
                                      </p:to>
                                    </p:set>
                                    <p:animEffect transition="in" filter="fade">
                                      <p:cBhvr>
                                        <p:cTn id="39" dur="500"/>
                                        <p:tgtEl>
                                          <p:spTgt spid="37891">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891">
                                            <p:txEl>
                                              <p:pRg st="9" end="9"/>
                                            </p:txEl>
                                          </p:spTgt>
                                        </p:tgtEl>
                                        <p:attrNameLst>
                                          <p:attrName>style.visibility</p:attrName>
                                        </p:attrNameLst>
                                      </p:cBhvr>
                                      <p:to>
                                        <p:strVal val="visible"/>
                                      </p:to>
                                    </p:set>
                                    <p:animEffect transition="in" filter="fade">
                                      <p:cBhvr>
                                        <p:cTn id="42" dur="500"/>
                                        <p:tgtEl>
                                          <p:spTgt spid="3789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5474" name="Rectangle 2"/>
          <p:cNvSpPr>
            <a:spLocks noGrp="1" noChangeArrowheads="1"/>
          </p:cNvSpPr>
          <p:nvPr>
            <p:ph type="title"/>
          </p:nvPr>
        </p:nvSpPr>
        <p:spPr/>
        <p:txBody>
          <a:bodyPr>
            <a:normAutofit fontScale="90000"/>
          </a:bodyPr>
          <a:lstStyle/>
          <a:p>
            <a:pPr eaLnBrk="1" hangingPunct="1">
              <a:defRPr/>
            </a:pPr>
            <a:r>
              <a:rPr lang="en-US">
                <a:ea typeface="+mj-ea"/>
                <a:cs typeface="+mj-cs"/>
              </a:rPr>
              <a:t>Active versus passive communications</a:t>
            </a:r>
          </a:p>
        </p:txBody>
      </p:sp>
      <p:sp>
        <p:nvSpPr>
          <p:cNvPr id="39940" name="Line 4"/>
          <p:cNvSpPr>
            <a:spLocks noChangeShapeType="1"/>
          </p:cNvSpPr>
          <p:nvPr/>
        </p:nvSpPr>
        <p:spPr bwMode="auto">
          <a:xfrm>
            <a:off x="1184275" y="2760663"/>
            <a:ext cx="6748463" cy="0"/>
          </a:xfrm>
          <a:prstGeom prst="line">
            <a:avLst/>
          </a:prstGeom>
          <a:noFill/>
          <a:ln w="76200">
            <a:solidFill>
              <a:schemeClr val="tx1"/>
            </a:solidFill>
            <a:round/>
            <a:headEnd type="oval" w="med" len="med"/>
            <a:tailEnd type="oval" w="med" len="med"/>
          </a:ln>
        </p:spPr>
        <p:txBody>
          <a:bodyPr wrap="none" anchor="ctr">
            <a:prstTxWarp prst="textNoShape">
              <a:avLst/>
            </a:prstTxWarp>
          </a:bodyPr>
          <a:lstStyle/>
          <a:p>
            <a:endParaRPr lang="en-US"/>
          </a:p>
        </p:txBody>
      </p:sp>
      <p:sp>
        <p:nvSpPr>
          <p:cNvPr id="1385477" name="AutoShape 5"/>
          <p:cNvSpPr>
            <a:spLocks noChangeArrowheads="1"/>
          </p:cNvSpPr>
          <p:nvPr/>
        </p:nvSpPr>
        <p:spPr bwMode="auto">
          <a:xfrm>
            <a:off x="687388" y="3074988"/>
            <a:ext cx="1403350" cy="1390650"/>
          </a:xfrm>
          <a:prstGeom prst="roundRect">
            <a:avLst>
              <a:gd name="adj" fmla="val 20458"/>
            </a:avLst>
          </a:prstGeom>
          <a:ln>
            <a:headEnd/>
            <a:tailEnd/>
          </a:ln>
        </p:spPr>
        <p:style>
          <a:lnRef idx="1">
            <a:schemeClr val="accent2"/>
          </a:lnRef>
          <a:fillRef idx="2">
            <a:schemeClr val="accent2"/>
          </a:fillRef>
          <a:effectRef idx="1">
            <a:schemeClr val="accent2"/>
          </a:effectRef>
          <a:fontRef idx="minor">
            <a:schemeClr val="dk1"/>
          </a:fontRef>
        </p:style>
        <p:txBody>
          <a:bodyPr wrap="none">
            <a:prstTxWarp prst="textNoShape">
              <a:avLst/>
            </a:prstTxWarp>
          </a:bodyPr>
          <a:lstStyle/>
          <a:p>
            <a:pPr algn="ctr" eaLnBrk="0" hangingPunct="0">
              <a:defRPr/>
            </a:pPr>
            <a:r>
              <a:rPr lang="en-US" sz="1800" b="1" dirty="0" err="1">
                <a:solidFill>
                  <a:srgbClr val="000000"/>
                </a:solidFill>
                <a:ea typeface="ＭＳ Ｐゴシック" pitchFamily="-65" charset="-128"/>
                <a:cs typeface="ＭＳ Ｐゴシック" pitchFamily="-65" charset="-128"/>
              </a:rPr>
              <a:t>Firefox</a:t>
            </a:r>
            <a:r>
              <a:rPr lang="en-US" sz="1800" b="1" dirty="0">
                <a:solidFill>
                  <a:srgbClr val="000000"/>
                </a:solidFill>
                <a:ea typeface="ＭＳ Ｐゴシック" pitchFamily="-65" charset="-128"/>
                <a:cs typeface="ＭＳ Ｐゴシック" pitchFamily="-65" charset="-128"/>
              </a:rPr>
              <a:t/>
            </a:r>
            <a:br>
              <a:rPr lang="en-US" sz="1800" b="1" dirty="0">
                <a:solidFill>
                  <a:srgbClr val="000000"/>
                </a:solidFill>
                <a:ea typeface="ＭＳ Ｐゴシック" pitchFamily="-65" charset="-128"/>
                <a:cs typeface="ＭＳ Ｐゴシック" pitchFamily="-65" charset="-128"/>
              </a:rPr>
            </a:br>
            <a:r>
              <a:rPr lang="en-US" sz="1800" b="1" dirty="0">
                <a:solidFill>
                  <a:srgbClr val="000000"/>
                </a:solidFill>
                <a:ea typeface="ＭＳ Ｐゴシック" pitchFamily="-65" charset="-128"/>
                <a:cs typeface="ＭＳ Ｐゴシック" pitchFamily="-65" charset="-128"/>
              </a:rPr>
              <a:t>Anti-</a:t>
            </a:r>
            <a:br>
              <a:rPr lang="en-US" sz="1800" b="1" dirty="0">
                <a:solidFill>
                  <a:srgbClr val="000000"/>
                </a:solidFill>
                <a:ea typeface="ＭＳ Ｐゴシック" pitchFamily="-65" charset="-128"/>
                <a:cs typeface="ＭＳ Ｐゴシック" pitchFamily="-65" charset="-128"/>
              </a:rPr>
            </a:br>
            <a:r>
              <a:rPr lang="en-US" sz="1800" b="1" dirty="0" err="1">
                <a:solidFill>
                  <a:srgbClr val="000000"/>
                </a:solidFill>
                <a:ea typeface="ＭＳ Ｐゴシック" pitchFamily="-65" charset="-128"/>
                <a:cs typeface="ＭＳ Ｐゴシック" pitchFamily="-65" charset="-128"/>
              </a:rPr>
              <a:t>Phishing</a:t>
            </a:r>
            <a:r>
              <a:rPr lang="en-US" sz="1800" b="1" dirty="0">
                <a:solidFill>
                  <a:srgbClr val="000000"/>
                </a:solidFill>
                <a:ea typeface="ＭＳ Ｐゴシック" pitchFamily="-65" charset="-128"/>
                <a:cs typeface="ＭＳ Ｐゴシック" pitchFamily="-65" charset="-128"/>
              </a:rPr>
              <a:t/>
            </a:r>
            <a:br>
              <a:rPr lang="en-US" sz="1800" b="1" dirty="0">
                <a:solidFill>
                  <a:srgbClr val="000000"/>
                </a:solidFill>
                <a:ea typeface="ＭＳ Ｐゴシック" pitchFamily="-65" charset="-128"/>
                <a:cs typeface="ＭＳ Ｐゴシック" pitchFamily="-65" charset="-128"/>
              </a:rPr>
            </a:br>
            <a:r>
              <a:rPr lang="en-US" sz="1800" b="1" dirty="0">
                <a:solidFill>
                  <a:srgbClr val="000000"/>
                </a:solidFill>
                <a:ea typeface="ＭＳ Ｐゴシック" pitchFamily="-65" charset="-128"/>
                <a:cs typeface="ＭＳ Ｐゴシック" pitchFamily="-65" charset="-128"/>
              </a:rPr>
              <a:t>Warning</a:t>
            </a:r>
          </a:p>
        </p:txBody>
      </p:sp>
      <p:sp>
        <p:nvSpPr>
          <p:cNvPr id="39942" name="AutoShape 6"/>
          <p:cNvSpPr>
            <a:spLocks noChangeArrowheads="1"/>
          </p:cNvSpPr>
          <p:nvPr/>
        </p:nvSpPr>
        <p:spPr bwMode="auto">
          <a:xfrm>
            <a:off x="490538" y="2112963"/>
            <a:ext cx="1371600" cy="381000"/>
          </a:xfrm>
          <a:prstGeom prst="roundRect">
            <a:avLst>
              <a:gd name="adj" fmla="val 47917"/>
            </a:avLst>
          </a:prstGeom>
          <a:noFill/>
          <a:ln w="25400">
            <a:noFill/>
            <a:round/>
            <a:headEnd/>
            <a:tailEnd/>
          </a:ln>
        </p:spPr>
        <p:txBody>
          <a:bodyPr wrap="none">
            <a:prstTxWarp prst="textNoShape">
              <a:avLst/>
            </a:prstTxWarp>
          </a:bodyPr>
          <a:lstStyle/>
          <a:p>
            <a:pPr algn="ctr" eaLnBrk="0" hangingPunct="0"/>
            <a:r>
              <a:rPr lang="en-US" sz="1800" b="1">
                <a:latin typeface="Arial" charset="0"/>
              </a:rPr>
              <a:t>Active</a:t>
            </a:r>
          </a:p>
        </p:txBody>
      </p:sp>
      <p:sp>
        <p:nvSpPr>
          <p:cNvPr id="39943" name="AutoShape 7"/>
          <p:cNvSpPr>
            <a:spLocks noChangeArrowheads="1"/>
          </p:cNvSpPr>
          <p:nvPr/>
        </p:nvSpPr>
        <p:spPr bwMode="auto">
          <a:xfrm>
            <a:off x="7202488" y="2112963"/>
            <a:ext cx="1371600" cy="381000"/>
          </a:xfrm>
          <a:prstGeom prst="roundRect">
            <a:avLst>
              <a:gd name="adj" fmla="val 47917"/>
            </a:avLst>
          </a:prstGeom>
          <a:noFill/>
          <a:ln w="25400">
            <a:noFill/>
            <a:round/>
            <a:headEnd/>
            <a:tailEnd/>
          </a:ln>
        </p:spPr>
        <p:txBody>
          <a:bodyPr wrap="none">
            <a:prstTxWarp prst="textNoShape">
              <a:avLst/>
            </a:prstTxWarp>
          </a:bodyPr>
          <a:lstStyle/>
          <a:p>
            <a:pPr algn="ctr" eaLnBrk="0" hangingPunct="0"/>
            <a:r>
              <a:rPr lang="en-US" sz="1800" b="1">
                <a:latin typeface="Arial" charset="0"/>
              </a:rPr>
              <a:t>Passive</a:t>
            </a:r>
          </a:p>
        </p:txBody>
      </p:sp>
      <p:sp>
        <p:nvSpPr>
          <p:cNvPr id="11" name="AutoShape 5"/>
          <p:cNvSpPr>
            <a:spLocks noChangeArrowheads="1"/>
          </p:cNvSpPr>
          <p:nvPr/>
        </p:nvSpPr>
        <p:spPr bwMode="auto">
          <a:xfrm>
            <a:off x="6921500" y="3074988"/>
            <a:ext cx="1403350" cy="1390650"/>
          </a:xfrm>
          <a:prstGeom prst="roundRect">
            <a:avLst>
              <a:gd name="adj" fmla="val 20458"/>
            </a:avLst>
          </a:prstGeom>
          <a:ln>
            <a:headEnd/>
            <a:tailEnd/>
          </a:ln>
        </p:spPr>
        <p:style>
          <a:lnRef idx="1">
            <a:schemeClr val="accent2"/>
          </a:lnRef>
          <a:fillRef idx="2">
            <a:schemeClr val="accent2"/>
          </a:fillRef>
          <a:effectRef idx="1">
            <a:schemeClr val="accent2"/>
          </a:effectRef>
          <a:fontRef idx="minor">
            <a:schemeClr val="dk1"/>
          </a:fontRef>
        </p:style>
        <p:txBody>
          <a:bodyPr wrap="none">
            <a:prstTxWarp prst="textNoShape">
              <a:avLst/>
            </a:prstTxWarp>
          </a:bodyPr>
          <a:lstStyle/>
          <a:p>
            <a:pPr algn="ctr" eaLnBrk="0" hangingPunct="0">
              <a:defRPr/>
            </a:pPr>
            <a:r>
              <a:rPr lang="en-US" sz="1800" b="1">
                <a:solidFill>
                  <a:srgbClr val="000000"/>
                </a:solidFill>
                <a:ea typeface="ＭＳ Ｐゴシック" pitchFamily="-65" charset="-128"/>
                <a:cs typeface="ＭＳ Ｐゴシック" pitchFamily="-65" charset="-128"/>
              </a:rPr>
              <a:t>Bluetooth</a:t>
            </a:r>
            <a:br>
              <a:rPr lang="en-US" sz="1800" b="1">
                <a:solidFill>
                  <a:srgbClr val="000000"/>
                </a:solidFill>
                <a:ea typeface="ＭＳ Ｐゴシック" pitchFamily="-65" charset="-128"/>
                <a:cs typeface="ＭＳ Ｐゴシック" pitchFamily="-65" charset="-128"/>
              </a:rPr>
            </a:br>
            <a:r>
              <a:rPr lang="en-US" sz="1800" b="1">
                <a:solidFill>
                  <a:srgbClr val="000000"/>
                </a:solidFill>
                <a:ea typeface="ＭＳ Ｐゴシック" pitchFamily="-65" charset="-128"/>
                <a:cs typeface="ＭＳ Ｐゴシック" pitchFamily="-65" charset="-128"/>
              </a:rPr>
              <a:t>indicator </a:t>
            </a:r>
            <a:br>
              <a:rPr lang="en-US" sz="1800" b="1">
                <a:solidFill>
                  <a:srgbClr val="000000"/>
                </a:solidFill>
                <a:ea typeface="ＭＳ Ｐゴシック" pitchFamily="-65" charset="-128"/>
                <a:cs typeface="ＭＳ Ｐゴシック" pitchFamily="-65" charset="-128"/>
              </a:rPr>
            </a:br>
            <a:r>
              <a:rPr lang="en-US" sz="1800" b="1">
                <a:solidFill>
                  <a:srgbClr val="000000"/>
                </a:solidFill>
                <a:ea typeface="ＭＳ Ｐゴシック" pitchFamily="-65" charset="-128"/>
                <a:cs typeface="ＭＳ Ｐゴシック" pitchFamily="-65" charset="-128"/>
              </a:rPr>
              <a:t>in Mac </a:t>
            </a:r>
            <a:br>
              <a:rPr lang="en-US" sz="1800" b="1">
                <a:solidFill>
                  <a:srgbClr val="000000"/>
                </a:solidFill>
                <a:ea typeface="ＭＳ Ｐゴシック" pitchFamily="-65" charset="-128"/>
                <a:cs typeface="ＭＳ Ｐゴシック" pitchFamily="-65" charset="-128"/>
              </a:rPr>
            </a:br>
            <a:r>
              <a:rPr lang="en-US" sz="1800" b="1">
                <a:solidFill>
                  <a:srgbClr val="000000"/>
                </a:solidFill>
                <a:ea typeface="ＭＳ Ｐゴシック" pitchFamily="-65" charset="-128"/>
                <a:cs typeface="ＭＳ Ｐゴシック" pitchFamily="-65" charset="-128"/>
              </a:rPr>
              <a:t>menu bar</a:t>
            </a:r>
          </a:p>
        </p:txBody>
      </p:sp>
      <p:sp>
        <p:nvSpPr>
          <p:cNvPr id="12" name="AutoShape 5"/>
          <p:cNvSpPr>
            <a:spLocks noChangeArrowheads="1"/>
          </p:cNvSpPr>
          <p:nvPr/>
        </p:nvSpPr>
        <p:spPr bwMode="auto">
          <a:xfrm>
            <a:off x="3640138" y="3073400"/>
            <a:ext cx="1403350" cy="1044575"/>
          </a:xfrm>
          <a:prstGeom prst="roundRect">
            <a:avLst>
              <a:gd name="adj" fmla="val 20458"/>
            </a:avLst>
          </a:prstGeom>
          <a:ln>
            <a:headEnd/>
            <a:tailEnd/>
          </a:ln>
        </p:spPr>
        <p:style>
          <a:lnRef idx="1">
            <a:schemeClr val="accent2"/>
          </a:lnRef>
          <a:fillRef idx="2">
            <a:schemeClr val="accent2"/>
          </a:fillRef>
          <a:effectRef idx="1">
            <a:schemeClr val="accent2"/>
          </a:effectRef>
          <a:fontRef idx="minor">
            <a:schemeClr val="dk1"/>
          </a:fontRef>
        </p:style>
        <p:txBody>
          <a:bodyPr wrap="none">
            <a:prstTxWarp prst="textNoShape">
              <a:avLst/>
            </a:prstTxWarp>
          </a:bodyPr>
          <a:lstStyle/>
          <a:p>
            <a:pPr algn="ctr" eaLnBrk="0" hangingPunct="0">
              <a:defRPr/>
            </a:pPr>
            <a:r>
              <a:rPr lang="en-US" sz="1800" b="1" dirty="0">
                <a:solidFill>
                  <a:srgbClr val="000000"/>
                </a:solidFill>
                <a:ea typeface="ＭＳ Ｐゴシック" pitchFamily="-65" charset="-128"/>
                <a:cs typeface="ＭＳ Ｐゴシック" pitchFamily="-65" charset="-128"/>
              </a:rPr>
              <a:t>Indicators </a:t>
            </a:r>
            <a:br>
              <a:rPr lang="en-US" sz="1800" b="1" dirty="0">
                <a:solidFill>
                  <a:srgbClr val="000000"/>
                </a:solidFill>
                <a:ea typeface="ＭＳ Ｐゴシック" pitchFamily="-65" charset="-128"/>
                <a:cs typeface="ＭＳ Ｐゴシック" pitchFamily="-65" charset="-128"/>
              </a:rPr>
            </a:br>
            <a:r>
              <a:rPr lang="en-US" sz="1800" b="1" dirty="0">
                <a:solidFill>
                  <a:srgbClr val="000000"/>
                </a:solidFill>
                <a:ea typeface="ＭＳ Ｐゴシック" pitchFamily="-65" charset="-128"/>
                <a:cs typeface="ＭＳ Ｐゴシック" pitchFamily="-65" charset="-128"/>
              </a:rPr>
              <a:t>with audio</a:t>
            </a:r>
            <a:br>
              <a:rPr lang="en-US" sz="1800" b="1" dirty="0">
                <a:solidFill>
                  <a:srgbClr val="000000"/>
                </a:solidFill>
                <a:ea typeface="ＭＳ Ｐゴシック" pitchFamily="-65" charset="-128"/>
                <a:cs typeface="ＭＳ Ｐゴシック" pitchFamily="-65" charset="-128"/>
              </a:rPr>
            </a:br>
            <a:r>
              <a:rPr lang="en-US" sz="1800" b="1" dirty="0">
                <a:solidFill>
                  <a:srgbClr val="000000"/>
                </a:solidFill>
                <a:ea typeface="ＭＳ Ｐゴシック" pitchFamily="-65" charset="-128"/>
                <a:cs typeface="ＭＳ Ｐゴシック" pitchFamily="-65" charset="-128"/>
              </a:rPr>
              <a:t>alerts</a:t>
            </a:r>
          </a:p>
        </p:txBody>
      </p:sp>
      <p:sp>
        <p:nvSpPr>
          <p:cNvPr id="13" name="AutoShape 5"/>
          <p:cNvSpPr>
            <a:spLocks noChangeArrowheads="1"/>
          </p:cNvSpPr>
          <p:nvPr/>
        </p:nvSpPr>
        <p:spPr bwMode="auto">
          <a:xfrm>
            <a:off x="4191000" y="4465638"/>
            <a:ext cx="1403350" cy="1044575"/>
          </a:xfrm>
          <a:prstGeom prst="roundRect">
            <a:avLst>
              <a:gd name="adj" fmla="val 20458"/>
            </a:avLst>
          </a:prstGeom>
          <a:ln>
            <a:headEnd/>
            <a:tailEnd/>
          </a:ln>
        </p:spPr>
        <p:style>
          <a:lnRef idx="1">
            <a:schemeClr val="accent2"/>
          </a:lnRef>
          <a:fillRef idx="2">
            <a:schemeClr val="accent2"/>
          </a:fillRef>
          <a:effectRef idx="1">
            <a:schemeClr val="accent2"/>
          </a:effectRef>
          <a:fontRef idx="minor">
            <a:schemeClr val="dk1"/>
          </a:fontRef>
        </p:style>
        <p:txBody>
          <a:bodyPr wrap="none">
            <a:prstTxWarp prst="textNoShape">
              <a:avLst/>
            </a:prstTxWarp>
          </a:bodyPr>
          <a:lstStyle/>
          <a:p>
            <a:pPr algn="ctr" eaLnBrk="0" hangingPunct="0">
              <a:defRPr/>
            </a:pPr>
            <a:r>
              <a:rPr lang="en-US" sz="1800" b="1">
                <a:solidFill>
                  <a:srgbClr val="000000"/>
                </a:solidFill>
                <a:ea typeface="ＭＳ Ｐゴシック" pitchFamily="-65" charset="-128"/>
                <a:cs typeface="ＭＳ Ｐゴシック" pitchFamily="-65" charset="-128"/>
              </a:rPr>
              <a:t>Indicators </a:t>
            </a:r>
            <a:br>
              <a:rPr lang="en-US" sz="1800" b="1">
                <a:solidFill>
                  <a:srgbClr val="000000"/>
                </a:solidFill>
                <a:ea typeface="ＭＳ Ｐゴシック" pitchFamily="-65" charset="-128"/>
                <a:cs typeface="ＭＳ Ｐゴシック" pitchFamily="-65" charset="-128"/>
              </a:rPr>
            </a:br>
            <a:r>
              <a:rPr lang="en-US" sz="1800" b="1">
                <a:solidFill>
                  <a:srgbClr val="000000"/>
                </a:solidFill>
                <a:ea typeface="ＭＳ Ｐゴシック" pitchFamily="-65" charset="-128"/>
                <a:cs typeface="ＭＳ Ｐゴシック" pitchFamily="-65" charset="-128"/>
              </a:rPr>
              <a:t>with </a:t>
            </a:r>
            <a:br>
              <a:rPr lang="en-US" sz="1800" b="1">
                <a:solidFill>
                  <a:srgbClr val="000000"/>
                </a:solidFill>
                <a:ea typeface="ＭＳ Ｐゴシック" pitchFamily="-65" charset="-128"/>
                <a:cs typeface="ＭＳ Ｐゴシック" pitchFamily="-65" charset="-128"/>
              </a:rPr>
            </a:br>
            <a:r>
              <a:rPr lang="en-US" sz="1800" b="1">
                <a:solidFill>
                  <a:srgbClr val="000000"/>
                </a:solidFill>
                <a:ea typeface="ＭＳ Ｐゴシック" pitchFamily="-65" charset="-128"/>
                <a:cs typeface="ＭＳ Ｐゴシック" pitchFamily="-65" charset="-128"/>
              </a:rPr>
              <a:t>animation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5477"/>
                                        </p:tgtEl>
                                        <p:attrNameLst>
                                          <p:attrName>style.visibility</p:attrName>
                                        </p:attrNameLst>
                                      </p:cBhvr>
                                      <p:to>
                                        <p:strVal val="visible"/>
                                      </p:to>
                                    </p:set>
                                    <p:animEffect transition="in" filter="fade">
                                      <p:cBhvr>
                                        <p:cTn id="7" dur="500"/>
                                        <p:tgtEl>
                                          <p:spTgt spid="13854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5477" grpId="0" animBg="1"/>
      <p:bldP spid="11" grpId="0" animBg="1"/>
      <p:bldP spid="12" grpId="0" animBg="1"/>
      <p:bldP spid="13" grpId="0" animBg="1"/>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6258" name="Rectangle 2"/>
          <p:cNvSpPr>
            <a:spLocks noGrp="1" noChangeArrowheads="1"/>
          </p:cNvSpPr>
          <p:nvPr>
            <p:ph type="title"/>
          </p:nvPr>
        </p:nvSpPr>
        <p:spPr/>
        <p:txBody>
          <a:bodyPr/>
          <a:lstStyle/>
          <a:p>
            <a:r>
              <a:rPr lang="en-US" dirty="0" smtClean="0"/>
              <a:t>Communication impediments</a:t>
            </a:r>
            <a:endParaRPr lang="en-US" dirty="0"/>
          </a:p>
        </p:txBody>
      </p:sp>
      <p:grpSp>
        <p:nvGrpSpPr>
          <p:cNvPr id="2" name="Group 38"/>
          <p:cNvGrpSpPr/>
          <p:nvPr/>
        </p:nvGrpSpPr>
        <p:grpSpPr>
          <a:xfrm>
            <a:off x="544513" y="1296988"/>
            <a:ext cx="8308975" cy="5204778"/>
            <a:chOff x="544513" y="1296988"/>
            <a:chExt cx="8308975" cy="5365750"/>
          </a:xfrm>
        </p:grpSpPr>
        <p:sp>
          <p:nvSpPr>
            <p:cNvPr id="34" name="AutoShape 4"/>
            <p:cNvSpPr>
              <a:spLocks noChangeArrowheads="1"/>
            </p:cNvSpPr>
            <p:nvPr/>
          </p:nvSpPr>
          <p:spPr bwMode="auto">
            <a:xfrm rot="16200000">
              <a:off x="2429669" y="1996282"/>
              <a:ext cx="5365750" cy="3967162"/>
            </a:xfrm>
            <a:prstGeom prst="roundRect">
              <a:avLst>
                <a:gd name="adj" fmla="val 3132"/>
              </a:avLst>
            </a:prstGeom>
            <a:solidFill>
              <a:schemeClr val="accent2">
                <a:lumMod val="20000"/>
                <a:lumOff val="80000"/>
              </a:schemeClr>
            </a:solidFill>
            <a:ln>
              <a:solidFill>
                <a:schemeClr val="accent2">
                  <a:lumMod val="75000"/>
                </a:schemeClr>
              </a:solidFill>
              <a:headEnd/>
              <a:tailEnd/>
            </a:ln>
          </p:spPr>
          <p:style>
            <a:lnRef idx="2">
              <a:schemeClr val="accent2"/>
            </a:lnRef>
            <a:fillRef idx="1">
              <a:schemeClr val="lt1"/>
            </a:fillRef>
            <a:effectRef idx="0">
              <a:schemeClr val="accent2"/>
            </a:effectRef>
            <a:fontRef idx="minor">
              <a:schemeClr val="dk1"/>
            </a:fontRef>
          </p:style>
          <p:txBody>
            <a:bodyPr vert="eaVert" wrap="none">
              <a:prstTxWarp prst="textNoShape">
                <a:avLst/>
              </a:prstTxWarp>
            </a:bodyPr>
            <a:lstStyle/>
            <a:p>
              <a:pPr algn="ctr" eaLnBrk="0" hangingPunct="0">
                <a:defRPr/>
              </a:pPr>
              <a:r>
                <a:rPr lang="en-US" sz="1800" b="1" dirty="0"/>
                <a:t>Human Receiver</a:t>
              </a:r>
            </a:p>
          </p:txBody>
        </p:sp>
        <p:sp>
          <p:nvSpPr>
            <p:cNvPr id="35" name="AutoShape 5"/>
            <p:cNvSpPr>
              <a:spLocks noChangeArrowheads="1"/>
            </p:cNvSpPr>
            <p:nvPr/>
          </p:nvSpPr>
          <p:spPr bwMode="auto">
            <a:xfrm rot="10800000" flipH="1">
              <a:off x="5110163" y="3455988"/>
              <a:ext cx="1854200" cy="1444625"/>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400" b="1" dirty="0"/>
                <a:t>Communication</a:t>
              </a:r>
              <a:br>
                <a:rPr lang="en-US" sz="1400" b="1" dirty="0"/>
              </a:br>
              <a:r>
                <a:rPr lang="en-US" sz="1400" b="1" dirty="0"/>
                <a:t>Processing</a:t>
              </a:r>
            </a:p>
          </p:txBody>
        </p:sp>
        <p:sp>
          <p:nvSpPr>
            <p:cNvPr id="36" name="AutoShape 6"/>
            <p:cNvSpPr>
              <a:spLocks noChangeArrowheads="1"/>
            </p:cNvSpPr>
            <p:nvPr/>
          </p:nvSpPr>
          <p:spPr bwMode="auto">
            <a:xfrm rot="10800000" flipH="1">
              <a:off x="5103813" y="5081588"/>
              <a:ext cx="1855787" cy="144303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Application</a:t>
              </a:r>
            </a:p>
          </p:txBody>
        </p:sp>
        <p:sp>
          <p:nvSpPr>
            <p:cNvPr id="37" name="AutoShape 7"/>
            <p:cNvSpPr>
              <a:spLocks noChangeArrowheads="1"/>
            </p:cNvSpPr>
            <p:nvPr/>
          </p:nvSpPr>
          <p:spPr bwMode="auto">
            <a:xfrm rot="10800000" flipH="1">
              <a:off x="5119688" y="1831975"/>
              <a:ext cx="1839912" cy="1444625"/>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400" b="1" dirty="0"/>
                <a:t>Communication</a:t>
              </a:r>
              <a:br>
                <a:rPr lang="en-US" sz="1400" b="1" dirty="0"/>
              </a:br>
              <a:r>
                <a:rPr lang="en-US" sz="1400" b="1" dirty="0"/>
                <a:t>Delivery</a:t>
              </a:r>
            </a:p>
          </p:txBody>
        </p:sp>
        <p:sp>
          <p:nvSpPr>
            <p:cNvPr id="38" name="AutoShape 8"/>
            <p:cNvSpPr>
              <a:spLocks noChangeArrowheads="1"/>
            </p:cNvSpPr>
            <p:nvPr/>
          </p:nvSpPr>
          <p:spPr bwMode="auto">
            <a:xfrm rot="16200000" flipH="1">
              <a:off x="3332163" y="4195763"/>
              <a:ext cx="1550987"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Intentions</a:t>
              </a:r>
            </a:p>
          </p:txBody>
        </p:sp>
        <p:sp>
          <p:nvSpPr>
            <p:cNvPr id="41993" name="Rectangle 9"/>
            <p:cNvSpPr>
              <a:spLocks noChangeArrowheads="1"/>
            </p:cNvSpPr>
            <p:nvPr/>
          </p:nvSpPr>
          <p:spPr bwMode="auto">
            <a:xfrm>
              <a:off x="5716588" y="1908175"/>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Attention</a:t>
              </a:r>
              <a:br>
                <a:rPr lang="en-US" sz="1600">
                  <a:latin typeface="Arial" charset="0"/>
                </a:rPr>
              </a:br>
              <a:r>
                <a:rPr lang="en-US" sz="1600">
                  <a:latin typeface="Arial" charset="0"/>
                </a:rPr>
                <a:t>Switch</a:t>
              </a:r>
            </a:p>
          </p:txBody>
        </p:sp>
        <p:sp>
          <p:nvSpPr>
            <p:cNvPr id="41994" name="Rectangle 10"/>
            <p:cNvSpPr>
              <a:spLocks noChangeArrowheads="1"/>
            </p:cNvSpPr>
            <p:nvPr/>
          </p:nvSpPr>
          <p:spPr bwMode="auto">
            <a:xfrm>
              <a:off x="5716588" y="2654300"/>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Attention</a:t>
              </a:r>
              <a:br>
                <a:rPr lang="en-US" sz="1600">
                  <a:latin typeface="Arial" charset="0"/>
                </a:rPr>
              </a:br>
              <a:r>
                <a:rPr lang="en-US" sz="1600">
                  <a:latin typeface="Arial" charset="0"/>
                </a:rPr>
                <a:t>Maintenance</a:t>
              </a:r>
            </a:p>
          </p:txBody>
        </p:sp>
        <p:sp>
          <p:nvSpPr>
            <p:cNvPr id="41995" name="Rectangle 11"/>
            <p:cNvSpPr>
              <a:spLocks noChangeArrowheads="1"/>
            </p:cNvSpPr>
            <p:nvPr/>
          </p:nvSpPr>
          <p:spPr bwMode="auto">
            <a:xfrm>
              <a:off x="5716588" y="3538538"/>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200">
                  <a:latin typeface="Arial" charset="0"/>
                </a:rPr>
                <a:t>Comprehension</a:t>
              </a:r>
            </a:p>
          </p:txBody>
        </p:sp>
        <p:sp>
          <p:nvSpPr>
            <p:cNvPr id="41996" name="Rectangle 12"/>
            <p:cNvSpPr>
              <a:spLocks noChangeArrowheads="1"/>
            </p:cNvSpPr>
            <p:nvPr/>
          </p:nvSpPr>
          <p:spPr bwMode="auto">
            <a:xfrm>
              <a:off x="5716588" y="5160963"/>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Retention</a:t>
              </a:r>
            </a:p>
          </p:txBody>
        </p:sp>
        <p:sp>
          <p:nvSpPr>
            <p:cNvPr id="41997" name="Rectangle 13"/>
            <p:cNvSpPr>
              <a:spLocks noChangeArrowheads="1"/>
            </p:cNvSpPr>
            <p:nvPr/>
          </p:nvSpPr>
          <p:spPr bwMode="auto">
            <a:xfrm>
              <a:off x="5716588" y="5891213"/>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Transfer</a:t>
              </a:r>
            </a:p>
          </p:txBody>
        </p:sp>
        <p:sp>
          <p:nvSpPr>
            <p:cNvPr id="41998" name="Rectangle 14"/>
            <p:cNvSpPr>
              <a:spLocks noChangeArrowheads="1"/>
            </p:cNvSpPr>
            <p:nvPr/>
          </p:nvSpPr>
          <p:spPr bwMode="auto">
            <a:xfrm>
              <a:off x="3367088" y="5300663"/>
              <a:ext cx="1479550" cy="4286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Motivation</a:t>
              </a:r>
            </a:p>
          </p:txBody>
        </p:sp>
        <p:sp>
          <p:nvSpPr>
            <p:cNvPr id="41999" name="Rectangle 15"/>
            <p:cNvSpPr>
              <a:spLocks noChangeArrowheads="1"/>
            </p:cNvSpPr>
            <p:nvPr/>
          </p:nvSpPr>
          <p:spPr bwMode="auto">
            <a:xfrm>
              <a:off x="3367088" y="4672013"/>
              <a:ext cx="1479550" cy="547687"/>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Attitudes </a:t>
              </a:r>
              <a:br>
                <a:rPr lang="en-US" sz="1600">
                  <a:latin typeface="Arial" charset="0"/>
                </a:rPr>
              </a:br>
              <a:r>
                <a:rPr lang="en-US" sz="1600">
                  <a:latin typeface="Arial" charset="0"/>
                </a:rPr>
                <a:t>and Beliefs</a:t>
              </a:r>
            </a:p>
          </p:txBody>
        </p:sp>
        <p:sp>
          <p:nvSpPr>
            <p:cNvPr id="42000" name="Rectangle 19"/>
            <p:cNvSpPr>
              <a:spLocks noChangeArrowheads="1"/>
            </p:cNvSpPr>
            <p:nvPr/>
          </p:nvSpPr>
          <p:spPr bwMode="auto">
            <a:xfrm>
              <a:off x="5716588" y="4275138"/>
              <a:ext cx="1189037" cy="547687"/>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Acquisition</a:t>
              </a:r>
            </a:p>
          </p:txBody>
        </p:sp>
        <p:sp>
          <p:nvSpPr>
            <p:cNvPr id="47" name="AutoShape 25"/>
            <p:cNvSpPr>
              <a:spLocks noChangeArrowheads="1"/>
            </p:cNvSpPr>
            <p:nvPr/>
          </p:nvSpPr>
          <p:spPr bwMode="auto">
            <a:xfrm>
              <a:off x="7481888" y="3881438"/>
              <a:ext cx="1371600" cy="604837"/>
            </a:xfrm>
            <a:prstGeom prst="roundRect">
              <a:avLst>
                <a:gd name="adj" fmla="val 47917"/>
              </a:avLst>
            </a:prstGeom>
            <a:solidFill>
              <a:schemeClr val="accent2">
                <a:lumMod val="20000"/>
                <a:lumOff val="80000"/>
              </a:schemeClr>
            </a:solidFill>
            <a:ln>
              <a:solidFill>
                <a:schemeClr val="accent2">
                  <a:lumMod val="75000"/>
                </a:schemeClr>
              </a:solidFill>
              <a:headEnd/>
              <a:tailEnd/>
            </a:ln>
          </p:spPr>
          <p:style>
            <a:lnRef idx="2">
              <a:schemeClr val="accent2"/>
            </a:lnRef>
            <a:fillRef idx="1">
              <a:schemeClr val="lt1"/>
            </a:fillRef>
            <a:effectRef idx="0">
              <a:schemeClr val="accent2"/>
            </a:effectRef>
            <a:fontRef idx="minor">
              <a:schemeClr val="dk1"/>
            </a:fontRef>
          </p:style>
          <p:txBody>
            <a:bodyPr wrap="none">
              <a:prstTxWarp prst="textNoShape">
                <a:avLst/>
              </a:prstTxWarp>
            </a:bodyPr>
            <a:lstStyle/>
            <a:p>
              <a:pPr algn="ctr" eaLnBrk="0" hangingPunct="0">
                <a:defRPr/>
              </a:pPr>
              <a:r>
                <a:rPr lang="en-US" sz="1800" b="1" dirty="0"/>
                <a:t>Behavior</a:t>
              </a:r>
            </a:p>
          </p:txBody>
        </p:sp>
        <p:sp>
          <p:nvSpPr>
            <p:cNvPr id="48" name="AutoShape 26"/>
            <p:cNvSpPr>
              <a:spLocks noChangeArrowheads="1"/>
            </p:cNvSpPr>
            <p:nvPr/>
          </p:nvSpPr>
          <p:spPr bwMode="auto">
            <a:xfrm rot="16200000" flipH="1">
              <a:off x="3002757" y="2091531"/>
              <a:ext cx="2209800"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Personal </a:t>
              </a:r>
              <a:br>
                <a:rPr lang="en-US" sz="1600" b="1" dirty="0"/>
              </a:br>
              <a:r>
                <a:rPr lang="en-US" sz="1600" b="1" dirty="0"/>
                <a:t>Variables</a:t>
              </a:r>
            </a:p>
          </p:txBody>
        </p:sp>
        <p:sp>
          <p:nvSpPr>
            <p:cNvPr id="42003" name="Rectangle 27"/>
            <p:cNvSpPr>
              <a:spLocks noChangeArrowheads="1"/>
            </p:cNvSpPr>
            <p:nvPr/>
          </p:nvSpPr>
          <p:spPr bwMode="auto">
            <a:xfrm>
              <a:off x="3367088" y="3382963"/>
              <a:ext cx="14811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 &amp;</a:t>
              </a:r>
              <a:br>
                <a:rPr lang="en-US" sz="1600">
                  <a:latin typeface="Arial" charset="0"/>
                </a:rPr>
              </a:br>
              <a:r>
                <a:rPr lang="en-US" sz="1600">
                  <a:latin typeface="Arial" charset="0"/>
                </a:rPr>
                <a:t>Experience</a:t>
              </a:r>
            </a:p>
          </p:txBody>
        </p:sp>
        <p:sp>
          <p:nvSpPr>
            <p:cNvPr id="42004" name="Rectangle 28"/>
            <p:cNvSpPr>
              <a:spLocks noChangeArrowheads="1"/>
            </p:cNvSpPr>
            <p:nvPr/>
          </p:nvSpPr>
          <p:spPr bwMode="auto">
            <a:xfrm>
              <a:off x="3367088" y="2506663"/>
              <a:ext cx="1479550" cy="7842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Demographics</a:t>
              </a:r>
              <a:br>
                <a:rPr lang="en-US" sz="1600">
                  <a:latin typeface="Arial" charset="0"/>
                </a:rPr>
              </a:br>
              <a:r>
                <a:rPr lang="en-US" sz="1600">
                  <a:latin typeface="Arial" charset="0"/>
                </a:rPr>
                <a:t>and Personal </a:t>
              </a:r>
              <a:br>
                <a:rPr lang="en-US" sz="1600">
                  <a:latin typeface="Arial" charset="0"/>
                </a:rPr>
              </a:br>
              <a:r>
                <a:rPr lang="en-US" sz="1600">
                  <a:latin typeface="Arial" charset="0"/>
                </a:rPr>
                <a:t>Characteristics</a:t>
              </a:r>
            </a:p>
          </p:txBody>
        </p:sp>
        <p:sp>
          <p:nvSpPr>
            <p:cNvPr id="51" name="AutoShape 29"/>
            <p:cNvSpPr>
              <a:spLocks noChangeArrowheads="1"/>
            </p:cNvSpPr>
            <p:nvPr/>
          </p:nvSpPr>
          <p:spPr bwMode="auto">
            <a:xfrm rot="16200000" flipH="1">
              <a:off x="492919" y="3234531"/>
              <a:ext cx="2219325" cy="1992313"/>
            </a:xfrm>
            <a:prstGeom prst="roundRect">
              <a:avLst>
                <a:gd name="adj" fmla="val 5454"/>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eaVert" wrap="none">
              <a:prstTxWarp prst="textNoShape">
                <a:avLst/>
              </a:prstTxWarp>
            </a:bodyPr>
            <a:lstStyle/>
            <a:p>
              <a:pPr algn="ctr" eaLnBrk="0" hangingPunct="0">
                <a:defRPr/>
              </a:pPr>
              <a:r>
                <a:rPr lang="en-US" sz="1800" b="1" dirty="0"/>
                <a:t>Communication </a:t>
              </a:r>
              <a:br>
                <a:rPr lang="en-US" sz="1800" b="1" dirty="0"/>
              </a:br>
              <a:r>
                <a:rPr lang="en-US" sz="1800" b="1" dirty="0"/>
                <a:t>Impediments</a:t>
              </a:r>
            </a:p>
          </p:txBody>
        </p:sp>
        <p:sp>
          <p:nvSpPr>
            <p:cNvPr id="42006" name="Rectangle 30"/>
            <p:cNvSpPr>
              <a:spLocks noChangeArrowheads="1"/>
            </p:cNvSpPr>
            <p:nvPr/>
          </p:nvSpPr>
          <p:spPr bwMode="auto">
            <a:xfrm>
              <a:off x="806450" y="4605338"/>
              <a:ext cx="1592263" cy="5937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Interference</a:t>
              </a:r>
            </a:p>
          </p:txBody>
        </p:sp>
        <p:sp>
          <p:nvSpPr>
            <p:cNvPr id="42007" name="Rectangle 31"/>
            <p:cNvSpPr>
              <a:spLocks noChangeArrowheads="1"/>
            </p:cNvSpPr>
            <p:nvPr/>
          </p:nvSpPr>
          <p:spPr bwMode="auto">
            <a:xfrm>
              <a:off x="806450" y="3898900"/>
              <a:ext cx="1592263" cy="592138"/>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Environmental</a:t>
              </a:r>
              <a:br>
                <a:rPr lang="en-US" sz="1600">
                  <a:latin typeface="Arial" charset="0"/>
                </a:rPr>
              </a:br>
              <a:r>
                <a:rPr lang="en-US" sz="1600">
                  <a:latin typeface="Arial" charset="0"/>
                </a:rPr>
                <a:t>Stimuli</a:t>
              </a:r>
            </a:p>
          </p:txBody>
        </p:sp>
        <p:sp>
          <p:nvSpPr>
            <p:cNvPr id="54" name="Line 32"/>
            <p:cNvSpPr>
              <a:spLocks noChangeShapeType="1"/>
            </p:cNvSpPr>
            <p:nvPr/>
          </p:nvSpPr>
          <p:spPr bwMode="auto">
            <a:xfrm>
              <a:off x="2613025" y="4194175"/>
              <a:ext cx="479425"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55" name="AutoShape 33"/>
            <p:cNvSpPr>
              <a:spLocks noChangeArrowheads="1"/>
            </p:cNvSpPr>
            <p:nvPr/>
          </p:nvSpPr>
          <p:spPr bwMode="auto">
            <a:xfrm rot="16200000" flipH="1">
              <a:off x="3848894" y="5420519"/>
              <a:ext cx="517525"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nchor="ctr">
              <a:prstTxWarp prst="textNoShape">
                <a:avLst/>
              </a:prstTxWarp>
            </a:bodyPr>
            <a:lstStyle/>
            <a:p>
              <a:pPr algn="ctr" eaLnBrk="0" hangingPunct="0">
                <a:defRPr/>
              </a:pPr>
              <a:r>
                <a:rPr lang="en-US" sz="1600" b="1"/>
                <a:t>Capabilities</a:t>
              </a:r>
            </a:p>
          </p:txBody>
        </p:sp>
        <p:sp>
          <p:nvSpPr>
            <p:cNvPr id="56" name="AutoShape 25"/>
            <p:cNvSpPr>
              <a:spLocks noChangeArrowheads="1"/>
            </p:cNvSpPr>
            <p:nvPr/>
          </p:nvSpPr>
          <p:spPr bwMode="auto">
            <a:xfrm>
              <a:off x="544513" y="1893888"/>
              <a:ext cx="2116137" cy="604837"/>
            </a:xfrm>
            <a:prstGeom prst="roundRect">
              <a:avLst>
                <a:gd name="adj" fmla="val 47917"/>
              </a:avLst>
            </a:prstGeom>
            <a:solidFill>
              <a:schemeClr val="accent2">
                <a:lumMod val="20000"/>
                <a:lumOff val="80000"/>
              </a:schemeClr>
            </a:solidFill>
            <a:ln>
              <a:solidFill>
                <a:schemeClr val="accent2">
                  <a:lumMod val="75000"/>
                </a:schemeClr>
              </a:solidFill>
              <a:headEnd/>
              <a:tailEnd/>
            </a:ln>
          </p:spPr>
          <p:style>
            <a:lnRef idx="2">
              <a:schemeClr val="accent2"/>
            </a:lnRef>
            <a:fillRef idx="1">
              <a:schemeClr val="lt1"/>
            </a:fillRef>
            <a:effectRef idx="0">
              <a:schemeClr val="accent2"/>
            </a:effectRef>
            <a:fontRef idx="minor">
              <a:schemeClr val="dk1"/>
            </a:fontRef>
          </p:style>
          <p:txBody>
            <a:bodyPr wrap="none">
              <a:prstTxWarp prst="textNoShape">
                <a:avLst/>
              </a:prstTxWarp>
            </a:bodyPr>
            <a:lstStyle/>
            <a:p>
              <a:pPr algn="ctr" eaLnBrk="0" hangingPunct="0">
                <a:defRPr/>
              </a:pPr>
              <a:r>
                <a:rPr lang="en-US" sz="1800" b="1" dirty="0">
                  <a:solidFill>
                    <a:srgbClr val="000000"/>
                  </a:solidFill>
                  <a:ea typeface="ＭＳ Ｐゴシック" pitchFamily="-65" charset="-128"/>
                  <a:cs typeface="ＭＳ Ｐゴシック" pitchFamily="-65" charset="-128"/>
                </a:rPr>
                <a:t>Communication</a:t>
              </a:r>
            </a:p>
          </p:txBody>
        </p:sp>
        <p:sp>
          <p:nvSpPr>
            <p:cNvPr id="42011" name="Line 18"/>
            <p:cNvSpPr>
              <a:spLocks noChangeShapeType="1"/>
            </p:cNvSpPr>
            <p:nvPr/>
          </p:nvSpPr>
          <p:spPr bwMode="auto">
            <a:xfrm>
              <a:off x="6310313" y="4086225"/>
              <a:ext cx="0" cy="169863"/>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sp>
          <p:nvSpPr>
            <p:cNvPr id="42012" name="Line 18"/>
            <p:cNvSpPr>
              <a:spLocks noChangeShapeType="1"/>
            </p:cNvSpPr>
            <p:nvPr/>
          </p:nvSpPr>
          <p:spPr bwMode="auto">
            <a:xfrm>
              <a:off x="6310313" y="3279775"/>
              <a:ext cx="0" cy="150813"/>
            </a:xfrm>
            <a:prstGeom prst="line">
              <a:avLst/>
            </a:prstGeom>
            <a:noFill/>
            <a:ln w="25400">
              <a:solidFill>
                <a:srgbClr val="0073BF"/>
              </a:solidFill>
              <a:round/>
              <a:headEnd/>
              <a:tailEnd type="arrow" w="med" len="sm"/>
            </a:ln>
          </p:spPr>
          <p:txBody>
            <a:bodyPr wrap="none" anchor="ctr">
              <a:prstTxWarp prst="textNoShape">
                <a:avLst/>
              </a:prstTxWarp>
            </a:bodyPr>
            <a:lstStyle/>
            <a:p>
              <a:endParaRPr lang="en-US"/>
            </a:p>
          </p:txBody>
        </p:sp>
        <p:sp>
          <p:nvSpPr>
            <p:cNvPr id="59" name="Line 32"/>
            <p:cNvSpPr>
              <a:spLocks noChangeShapeType="1"/>
            </p:cNvSpPr>
            <p:nvPr/>
          </p:nvSpPr>
          <p:spPr bwMode="auto">
            <a:xfrm>
              <a:off x="7100888" y="4183063"/>
              <a:ext cx="352425"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60" name="Line 18"/>
            <p:cNvSpPr>
              <a:spLocks noChangeShapeType="1"/>
            </p:cNvSpPr>
            <p:nvPr/>
          </p:nvSpPr>
          <p:spPr bwMode="auto">
            <a:xfrm>
              <a:off x="1601788" y="2506663"/>
              <a:ext cx="0" cy="581025"/>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42015" name="Line 18"/>
            <p:cNvSpPr>
              <a:spLocks noChangeShapeType="1"/>
            </p:cNvSpPr>
            <p:nvPr/>
          </p:nvSpPr>
          <p:spPr bwMode="auto">
            <a:xfrm>
              <a:off x="6299200" y="4910138"/>
              <a:ext cx="0" cy="150812"/>
            </a:xfrm>
            <a:prstGeom prst="line">
              <a:avLst/>
            </a:prstGeom>
            <a:noFill/>
            <a:ln w="25400">
              <a:solidFill>
                <a:srgbClr val="0073BF"/>
              </a:solidFill>
              <a:round/>
              <a:headEnd/>
              <a:tailEnd type="arrow" w="med" len="sm"/>
            </a:ln>
          </p:spPr>
          <p:txBody>
            <a:bodyPr wrap="none" anchor="ctr">
              <a:prstTxWarp prst="textNoShape">
                <a:avLst/>
              </a:prstTxWarp>
            </a:bodyPr>
            <a:lstStyle/>
            <a:p>
              <a:endParaRPr lang="en-US"/>
            </a:p>
          </p:txBody>
        </p:sp>
        <p:sp>
          <p:nvSpPr>
            <p:cNvPr id="42016" name="Line 18"/>
            <p:cNvSpPr>
              <a:spLocks noChangeShapeType="1"/>
            </p:cNvSpPr>
            <p:nvPr/>
          </p:nvSpPr>
          <p:spPr bwMode="auto">
            <a:xfrm>
              <a:off x="6299200" y="5707063"/>
              <a:ext cx="0" cy="168275"/>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sp>
          <p:nvSpPr>
            <p:cNvPr id="42017" name="Line 18"/>
            <p:cNvSpPr>
              <a:spLocks noChangeShapeType="1"/>
            </p:cNvSpPr>
            <p:nvPr/>
          </p:nvSpPr>
          <p:spPr bwMode="auto">
            <a:xfrm>
              <a:off x="6299200" y="2454275"/>
              <a:ext cx="0" cy="169863"/>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gr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8546" name="Rectangle 2"/>
          <p:cNvSpPr>
            <a:spLocks noGrp="1" noChangeArrowheads="1"/>
          </p:cNvSpPr>
          <p:nvPr>
            <p:ph type="title"/>
          </p:nvPr>
        </p:nvSpPr>
        <p:spPr/>
        <p:txBody>
          <a:bodyPr/>
          <a:lstStyle/>
          <a:p>
            <a:pPr eaLnBrk="1" hangingPunct="1">
              <a:defRPr/>
            </a:pPr>
            <a:r>
              <a:rPr lang="en-US">
                <a:ea typeface="+mj-ea"/>
                <a:cs typeface="+mj-cs"/>
              </a:rPr>
              <a:t>Environmental stimuli</a:t>
            </a:r>
          </a:p>
        </p:txBody>
      </p:sp>
      <p:sp>
        <p:nvSpPr>
          <p:cNvPr id="44035" name="Rectangle 3"/>
          <p:cNvSpPr>
            <a:spLocks noGrp="1" noChangeArrowheads="1"/>
          </p:cNvSpPr>
          <p:nvPr>
            <p:ph idx="1"/>
          </p:nvPr>
        </p:nvSpPr>
        <p:spPr/>
        <p:txBody>
          <a:bodyPr/>
          <a:lstStyle/>
          <a:p>
            <a:pPr eaLnBrk="1" hangingPunct="1"/>
            <a:r>
              <a:rPr lang="en-US">
                <a:ea typeface="ＭＳ Ｐゴシック" charset="-128"/>
                <a:cs typeface="ＭＳ Ｐゴシック" charset="-128"/>
              </a:rPr>
              <a:t>Divert user’s attention</a:t>
            </a:r>
          </a:p>
          <a:p>
            <a:pPr eaLnBrk="1" hangingPunct="1"/>
            <a:r>
              <a:rPr lang="en-US">
                <a:ea typeface="ＭＳ Ｐゴシック" charset="-128"/>
                <a:cs typeface="ＭＳ Ｐゴシック" charset="-128"/>
              </a:rPr>
              <a:t>Greatest impact on passive communication</a:t>
            </a:r>
          </a:p>
          <a:p>
            <a:pPr eaLnBrk="1" hangingPunct="1"/>
            <a:r>
              <a:rPr lang="en-US">
                <a:ea typeface="ＭＳ Ｐゴシック" charset="-128"/>
                <a:cs typeface="ＭＳ Ｐゴシック" charset="-128"/>
              </a:rPr>
              <a:t>Examples</a:t>
            </a:r>
          </a:p>
          <a:p>
            <a:pPr lvl="1" eaLnBrk="1" hangingPunct="1"/>
            <a:r>
              <a:rPr lang="en-US"/>
              <a:t>Other communications</a:t>
            </a:r>
          </a:p>
          <a:p>
            <a:pPr lvl="1" eaLnBrk="1" hangingPunct="1"/>
            <a:r>
              <a:rPr lang="en-US"/>
              <a:t>Ambient light and noise</a:t>
            </a:r>
          </a:p>
          <a:p>
            <a:pPr lvl="1" eaLnBrk="1" hangingPunct="1"/>
            <a:r>
              <a:rPr lang="en-US"/>
              <a:t>User’s primary task</a:t>
            </a:r>
          </a:p>
        </p:txBody>
      </p:sp>
      <p:sp>
        <p:nvSpPr>
          <p:cNvPr id="5" name="AutoShape 29"/>
          <p:cNvSpPr>
            <a:spLocks noChangeArrowheads="1"/>
          </p:cNvSpPr>
          <p:nvPr/>
        </p:nvSpPr>
        <p:spPr bwMode="auto">
          <a:xfrm rot="16200000" flipH="1">
            <a:off x="6579394" y="4034631"/>
            <a:ext cx="2219325" cy="1992313"/>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800" b="1" dirty="0"/>
              <a:t>Communication </a:t>
            </a:r>
            <a:br>
              <a:rPr lang="en-US" sz="1800" b="1" dirty="0"/>
            </a:br>
            <a:r>
              <a:rPr lang="en-US" sz="1800" b="1" dirty="0"/>
              <a:t>Impediments</a:t>
            </a:r>
          </a:p>
        </p:txBody>
      </p:sp>
      <p:sp>
        <p:nvSpPr>
          <p:cNvPr id="44038" name="Rectangle 30"/>
          <p:cNvSpPr>
            <a:spLocks noChangeArrowheads="1"/>
          </p:cNvSpPr>
          <p:nvPr/>
        </p:nvSpPr>
        <p:spPr bwMode="auto">
          <a:xfrm>
            <a:off x="6892925" y="5405438"/>
            <a:ext cx="1592263" cy="5937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Interference</a:t>
            </a:r>
          </a:p>
        </p:txBody>
      </p:sp>
      <p:sp>
        <p:nvSpPr>
          <p:cNvPr id="7" name="Rectangle 31"/>
          <p:cNvSpPr>
            <a:spLocks noChangeArrowheads="1"/>
          </p:cNvSpPr>
          <p:nvPr/>
        </p:nvSpPr>
        <p:spPr bwMode="auto">
          <a:xfrm>
            <a:off x="6892925" y="4699000"/>
            <a:ext cx="1592263" cy="592138"/>
          </a:xfrm>
          <a:prstGeom prst="rect">
            <a:avLst/>
          </a:prstGeom>
          <a:solidFill>
            <a:schemeClr val="accent1">
              <a:lumMod val="40000"/>
              <a:lumOff val="60000"/>
            </a:schemeClr>
          </a:solidFill>
          <a:ln w="12700">
            <a:noFill/>
            <a:miter lim="800000"/>
            <a:headEnd/>
            <a:tailEnd/>
          </a:ln>
        </p:spPr>
        <p:txBody>
          <a:bodyPr wrap="none" anchor="ctr">
            <a:prstTxWarp prst="textNoShape">
              <a:avLst/>
            </a:prstTxWarp>
          </a:bodyPr>
          <a:lstStyle/>
          <a:p>
            <a:pPr algn="ctr" eaLnBrk="0" hangingPunct="0">
              <a:defRPr/>
            </a:pPr>
            <a:r>
              <a:rPr lang="en-US" sz="1600">
                <a:latin typeface="Arial" pitchFamily="-65" charset="0"/>
                <a:ea typeface="ＭＳ Ｐゴシック" pitchFamily="-65" charset="-128"/>
                <a:cs typeface="ＭＳ Ｐゴシック" pitchFamily="-65" charset="-128"/>
              </a:rPr>
              <a:t>Environmental</a:t>
            </a:r>
            <a:br>
              <a:rPr lang="en-US" sz="1600">
                <a:latin typeface="Arial" pitchFamily="-65" charset="0"/>
                <a:ea typeface="ＭＳ Ｐゴシック" pitchFamily="-65" charset="-128"/>
                <a:cs typeface="ＭＳ Ｐゴシック" pitchFamily="-65" charset="-128"/>
              </a:rPr>
            </a:br>
            <a:r>
              <a:rPr lang="en-US" sz="1600">
                <a:latin typeface="Arial" pitchFamily="-65" charset="0"/>
                <a:ea typeface="ＭＳ Ｐゴシック" pitchFamily="-65" charset="-128"/>
                <a:cs typeface="ＭＳ Ｐゴシック" pitchFamily="-65" charset="-128"/>
              </a:rPr>
              <a:t>Stimuli</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1"/>
          <p:cNvSpPr>
            <a:spLocks noGrp="1"/>
          </p:cNvSpPr>
          <p:nvPr>
            <p:ph type="sldNum" sz="quarter" idx="4294967295"/>
          </p:nvPr>
        </p:nvSpPr>
        <p:spPr>
          <a:xfrm>
            <a:off x="8451850" y="6610350"/>
            <a:ext cx="685800" cy="228600"/>
          </a:xfrm>
          <a:prstGeom prst="rect">
            <a:avLst/>
          </a:prstGeom>
        </p:spPr>
        <p:txBody>
          <a:bodyPr/>
          <a:lstStyle/>
          <a:p>
            <a:fld id="{48260B2D-EF6E-4849-A84A-6FB0F77DE9C1}" type="slidenum">
              <a:rPr lang="en-US"/>
              <a:pPr/>
              <a:t>65</a:t>
            </a:fld>
            <a:endParaRPr lang="en-US">
              <a:latin typeface="Papyrus" charset="0"/>
            </a:endParaRPr>
          </a:p>
        </p:txBody>
      </p:sp>
      <p:pic>
        <p:nvPicPr>
          <p:cNvPr id="1111055" name="Picture 15" descr="icon-overload1"/>
          <p:cNvPicPr>
            <a:picLocks noChangeAspect="1" noChangeArrowheads="1"/>
          </p:cNvPicPr>
          <p:nvPr/>
        </p:nvPicPr>
        <p:blipFill>
          <a:blip r:embed="rId3"/>
          <a:srcRect/>
          <a:stretch>
            <a:fillRect/>
          </a:stretch>
        </p:blipFill>
        <p:spPr bwMode="auto">
          <a:xfrm>
            <a:off x="58738" y="646113"/>
            <a:ext cx="9021762" cy="5480050"/>
          </a:xfrm>
          <a:prstGeom prst="rect">
            <a:avLst/>
          </a:prstGeom>
          <a:noFill/>
          <a:effectLst>
            <a:outerShdw blurRad="50800" dist="38100" dir="2700000">
              <a:srgbClr val="000000">
                <a:alpha val="43000"/>
              </a:srgbClr>
            </a:outerShdw>
          </a:effectLst>
        </p:spPr>
      </p:pic>
      <p:sp>
        <p:nvSpPr>
          <p:cNvPr id="1111056" name="AutoShape 16"/>
          <p:cNvSpPr>
            <a:spLocks noChangeArrowheads="1"/>
          </p:cNvSpPr>
          <p:nvPr/>
        </p:nvSpPr>
        <p:spPr bwMode="auto">
          <a:xfrm>
            <a:off x="12700" y="5830888"/>
            <a:ext cx="1593850" cy="401637"/>
          </a:xfrm>
          <a:prstGeom prst="roundRect">
            <a:avLst>
              <a:gd name="adj" fmla="val 16667"/>
            </a:avLst>
          </a:prstGeom>
          <a:noFill/>
          <a:ln w="57150">
            <a:solidFill>
              <a:schemeClr val="accent2"/>
            </a:solidFill>
            <a:round/>
            <a:headEnd/>
            <a:tailEnd/>
          </a:ln>
          <a:effectLst/>
        </p:spPr>
        <p:txBody>
          <a:bodyPr wrap="none" anchor="ctr">
            <a:prstTxWarp prst="textNoShape">
              <a:avLst/>
            </a:prstTxWarp>
          </a:bodyPr>
          <a:lstStyle/>
          <a:p>
            <a:endParaRPr lang="en-US"/>
          </a:p>
        </p:txBody>
      </p:sp>
      <p:sp>
        <p:nvSpPr>
          <p:cNvPr id="1111057" name="AutoShape 17"/>
          <p:cNvSpPr>
            <a:spLocks noChangeArrowheads="1"/>
          </p:cNvSpPr>
          <p:nvPr/>
        </p:nvSpPr>
        <p:spPr bwMode="auto">
          <a:xfrm>
            <a:off x="1693863" y="1460500"/>
            <a:ext cx="3965575" cy="220663"/>
          </a:xfrm>
          <a:prstGeom prst="roundRect">
            <a:avLst>
              <a:gd name="adj" fmla="val 16667"/>
            </a:avLst>
          </a:prstGeom>
          <a:noFill/>
          <a:ln w="57150">
            <a:solidFill>
              <a:schemeClr val="accent2"/>
            </a:solidFill>
            <a:round/>
            <a:headEnd/>
            <a:tailEnd/>
          </a:ln>
          <a:effectLst/>
        </p:spPr>
        <p:txBody>
          <a:bodyPr wrap="none" anchor="ctr">
            <a:prstTxWarp prst="textNoShape">
              <a:avLst/>
            </a:prstTxWarp>
          </a:bodyPr>
          <a:lstStyle/>
          <a:p>
            <a:endParaRPr lang="en-US"/>
          </a:p>
        </p:txBody>
      </p:sp>
      <p:sp>
        <p:nvSpPr>
          <p:cNvPr id="1111058" name="AutoShape 18"/>
          <p:cNvSpPr>
            <a:spLocks noChangeArrowheads="1"/>
          </p:cNvSpPr>
          <p:nvPr/>
        </p:nvSpPr>
        <p:spPr bwMode="auto">
          <a:xfrm>
            <a:off x="8221663" y="5876925"/>
            <a:ext cx="750887" cy="401638"/>
          </a:xfrm>
          <a:prstGeom prst="roundRect">
            <a:avLst>
              <a:gd name="adj" fmla="val 16667"/>
            </a:avLst>
          </a:prstGeom>
          <a:noFill/>
          <a:ln w="57150">
            <a:solidFill>
              <a:schemeClr val="accent2"/>
            </a:solidFill>
            <a:round/>
            <a:headEnd/>
            <a:tailEnd/>
          </a:ln>
          <a:effectLst/>
        </p:spPr>
        <p:txBody>
          <a:bodyPr wrap="none" anchor="ctr">
            <a:prstTxWarp prst="textNoShape">
              <a:avLst/>
            </a:prstTxWarp>
          </a:bodyPr>
          <a:lstStyle/>
          <a:p>
            <a:endParaRPr lang="en-US"/>
          </a:p>
        </p:txBody>
      </p:sp>
      <p:sp>
        <p:nvSpPr>
          <p:cNvPr id="1111059" name="AutoShape 19"/>
          <p:cNvSpPr>
            <a:spLocks noChangeArrowheads="1"/>
          </p:cNvSpPr>
          <p:nvPr/>
        </p:nvSpPr>
        <p:spPr bwMode="auto">
          <a:xfrm>
            <a:off x="6888163" y="5864225"/>
            <a:ext cx="1385887" cy="401638"/>
          </a:xfrm>
          <a:prstGeom prst="roundRect">
            <a:avLst>
              <a:gd name="adj" fmla="val 16667"/>
            </a:avLst>
          </a:prstGeom>
          <a:noFill/>
          <a:ln w="57150">
            <a:solidFill>
              <a:schemeClr val="accent2"/>
            </a:solidFill>
            <a:round/>
            <a:headEnd/>
            <a:tailEnd/>
          </a:ln>
          <a:effectLst/>
        </p:spPr>
        <p:txBody>
          <a:bodyPr wrap="none" anchor="ctr">
            <a:prstTxWarp prst="textNoShape">
              <a:avLst/>
            </a:prstTxWarp>
          </a:bodyPr>
          <a:lstStyle/>
          <a:p>
            <a:endParaRPr lang="en-US"/>
          </a:p>
        </p:txBody>
      </p:sp>
      <p:sp>
        <p:nvSpPr>
          <p:cNvPr id="1111060" name="AutoShape 20"/>
          <p:cNvSpPr>
            <a:spLocks noChangeArrowheads="1"/>
          </p:cNvSpPr>
          <p:nvPr/>
        </p:nvSpPr>
        <p:spPr bwMode="auto">
          <a:xfrm>
            <a:off x="4572000" y="1639888"/>
            <a:ext cx="449263" cy="388937"/>
          </a:xfrm>
          <a:prstGeom prst="roundRect">
            <a:avLst>
              <a:gd name="adj" fmla="val 16667"/>
            </a:avLst>
          </a:prstGeom>
          <a:noFill/>
          <a:ln w="57150">
            <a:solidFill>
              <a:schemeClr val="accent2"/>
            </a:solidFill>
            <a:round/>
            <a:headEnd/>
            <a:tailEnd/>
          </a:ln>
          <a:effectLst/>
        </p:spPr>
        <p:txBody>
          <a:bodyPr wrap="none" anchor="ctr">
            <a:prstTxWarp prst="textNoShape">
              <a:avLst/>
            </a:prstTxWarp>
          </a:bodyPr>
          <a:lstStyle/>
          <a:p>
            <a:endParaRPr lang="en-US"/>
          </a:p>
        </p:txBody>
      </p:sp>
      <p:sp>
        <p:nvSpPr>
          <p:cNvPr id="1111061" name="AutoShape 21"/>
          <p:cNvSpPr>
            <a:spLocks noChangeArrowheads="1"/>
          </p:cNvSpPr>
          <p:nvPr/>
        </p:nvSpPr>
        <p:spPr bwMode="auto">
          <a:xfrm>
            <a:off x="6365875" y="885825"/>
            <a:ext cx="298450" cy="401638"/>
          </a:xfrm>
          <a:prstGeom prst="roundRect">
            <a:avLst>
              <a:gd name="adj" fmla="val 16667"/>
            </a:avLst>
          </a:prstGeom>
          <a:noFill/>
          <a:ln w="57150">
            <a:solidFill>
              <a:schemeClr val="accent2"/>
            </a:solidFill>
            <a:round/>
            <a:headEnd/>
            <a:tailEnd/>
          </a:ln>
          <a:effectLst/>
        </p:spPr>
        <p:txBody>
          <a:bodyPr wrap="none" anchor="ctr">
            <a:prstTxWarp prst="textNoShape">
              <a:avLst/>
            </a:prstTxWarp>
          </a:bodyPr>
          <a:lstStyle/>
          <a:p>
            <a:endParaRPr lang="en-US"/>
          </a:p>
        </p:txBody>
      </p:sp>
      <p:sp>
        <p:nvSpPr>
          <p:cNvPr id="1111062" name="AutoShape 22"/>
          <p:cNvSpPr>
            <a:spLocks noChangeArrowheads="1"/>
          </p:cNvSpPr>
          <p:nvPr/>
        </p:nvSpPr>
        <p:spPr bwMode="auto">
          <a:xfrm>
            <a:off x="2098675" y="946150"/>
            <a:ext cx="4691063" cy="207963"/>
          </a:xfrm>
          <a:prstGeom prst="roundRect">
            <a:avLst>
              <a:gd name="adj" fmla="val 16667"/>
            </a:avLst>
          </a:prstGeom>
          <a:noFill/>
          <a:ln w="57150">
            <a:solidFill>
              <a:schemeClr val="accent2"/>
            </a:solidFill>
            <a:round/>
            <a:headEnd/>
            <a:tailEn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0594" name="Rectangle 2"/>
          <p:cNvSpPr>
            <a:spLocks noGrp="1" noChangeArrowheads="1"/>
          </p:cNvSpPr>
          <p:nvPr>
            <p:ph type="title"/>
          </p:nvPr>
        </p:nvSpPr>
        <p:spPr/>
        <p:txBody>
          <a:bodyPr/>
          <a:lstStyle/>
          <a:p>
            <a:pPr eaLnBrk="1" hangingPunct="1">
              <a:defRPr/>
            </a:pPr>
            <a:r>
              <a:rPr lang="en-US">
                <a:ea typeface="+mj-ea"/>
                <a:cs typeface="+mj-cs"/>
              </a:rPr>
              <a:t>Interference</a:t>
            </a:r>
          </a:p>
        </p:txBody>
      </p:sp>
      <p:sp>
        <p:nvSpPr>
          <p:cNvPr id="46083" name="Rectangle 3"/>
          <p:cNvSpPr>
            <a:spLocks noGrp="1" noChangeArrowheads="1"/>
          </p:cNvSpPr>
          <p:nvPr>
            <p:ph idx="1"/>
          </p:nvPr>
        </p:nvSpPr>
        <p:spPr/>
        <p:txBody>
          <a:bodyPr/>
          <a:lstStyle/>
          <a:p>
            <a:pPr eaLnBrk="1" hangingPunct="1"/>
            <a:r>
              <a:rPr lang="en-US" sz="2800">
                <a:ea typeface="ＭＳ Ｐゴシック" charset="-128"/>
                <a:cs typeface="ＭＳ Ｐゴシック" charset="-128"/>
              </a:rPr>
              <a:t>Anything that may prevent a communication from being received as the sender intended</a:t>
            </a:r>
          </a:p>
          <a:p>
            <a:pPr eaLnBrk="1" hangingPunct="1"/>
            <a:r>
              <a:rPr lang="en-US" sz="2800">
                <a:ea typeface="ＭＳ Ｐゴシック" charset="-128"/>
                <a:cs typeface="ＭＳ Ｐゴシック" charset="-128"/>
              </a:rPr>
              <a:t>Caused by</a:t>
            </a:r>
          </a:p>
          <a:p>
            <a:pPr lvl="1" eaLnBrk="1" hangingPunct="1"/>
            <a:r>
              <a:rPr lang="en-US" sz="2400"/>
              <a:t>Malicious attackers</a:t>
            </a:r>
          </a:p>
          <a:p>
            <a:pPr lvl="1" eaLnBrk="1" hangingPunct="1"/>
            <a:r>
              <a:rPr lang="en-US" sz="2400"/>
              <a:t>Technology failures</a:t>
            </a:r>
          </a:p>
          <a:p>
            <a:pPr lvl="1" eaLnBrk="1" hangingPunct="1"/>
            <a:r>
              <a:rPr lang="en-US" sz="2400"/>
              <a:t>Environmental stimuli that obscure </a:t>
            </a:r>
            <a:br>
              <a:rPr lang="en-US" sz="2400"/>
            </a:br>
            <a:r>
              <a:rPr lang="en-US" sz="2400"/>
              <a:t>the communication</a:t>
            </a:r>
          </a:p>
          <a:p>
            <a:pPr eaLnBrk="1" hangingPunct="1"/>
            <a:r>
              <a:rPr lang="en-US" sz="2800">
                <a:ea typeface="ＭＳ Ｐゴシック" charset="-128"/>
                <a:cs typeface="ＭＳ Ｐゴシック" charset="-128"/>
              </a:rPr>
              <a:t>Focus of traditional secure </a:t>
            </a:r>
            <a:br>
              <a:rPr lang="en-US" sz="2800">
                <a:ea typeface="ＭＳ Ｐゴシック" charset="-128"/>
                <a:cs typeface="ＭＳ Ｐゴシック" charset="-128"/>
              </a:rPr>
            </a:br>
            <a:r>
              <a:rPr lang="en-US" sz="2800">
                <a:ea typeface="ＭＳ Ｐゴシック" charset="-128"/>
                <a:cs typeface="ＭＳ Ｐゴシック" charset="-128"/>
              </a:rPr>
              <a:t>systems analysis</a:t>
            </a:r>
          </a:p>
        </p:txBody>
      </p:sp>
      <p:sp>
        <p:nvSpPr>
          <p:cNvPr id="5" name="AutoShape 29"/>
          <p:cNvSpPr>
            <a:spLocks noChangeArrowheads="1"/>
          </p:cNvSpPr>
          <p:nvPr/>
        </p:nvSpPr>
        <p:spPr bwMode="auto">
          <a:xfrm rot="16200000" flipH="1">
            <a:off x="6579394" y="4034631"/>
            <a:ext cx="2219325" cy="1992313"/>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800" b="1" dirty="0"/>
              <a:t>Communication </a:t>
            </a:r>
            <a:br>
              <a:rPr lang="en-US" sz="1800" b="1" dirty="0"/>
            </a:br>
            <a:r>
              <a:rPr lang="en-US" sz="1800" b="1" dirty="0"/>
              <a:t>Impediments</a:t>
            </a:r>
          </a:p>
        </p:txBody>
      </p:sp>
      <p:sp>
        <p:nvSpPr>
          <p:cNvPr id="46086" name="Rectangle 30"/>
          <p:cNvSpPr>
            <a:spLocks noChangeArrowheads="1"/>
          </p:cNvSpPr>
          <p:nvPr/>
        </p:nvSpPr>
        <p:spPr bwMode="auto">
          <a:xfrm>
            <a:off x="6892925" y="5405438"/>
            <a:ext cx="1592263" cy="593725"/>
          </a:xfrm>
          <a:prstGeom prst="rect">
            <a:avLst/>
          </a:prstGeom>
          <a:solidFill>
            <a:srgbClr val="FFEB99"/>
          </a:solidFill>
          <a:ln w="12700">
            <a:noFill/>
            <a:miter lim="800000"/>
            <a:headEnd/>
            <a:tailEnd/>
          </a:ln>
        </p:spPr>
        <p:txBody>
          <a:bodyPr wrap="none" anchor="ctr">
            <a:prstTxWarp prst="textNoShape">
              <a:avLst/>
            </a:prstTxWarp>
          </a:bodyPr>
          <a:lstStyle/>
          <a:p>
            <a:pPr algn="ctr" eaLnBrk="0" hangingPunct="0"/>
            <a:r>
              <a:rPr lang="en-US" sz="1600">
                <a:latin typeface="Arial" charset="0"/>
              </a:rPr>
              <a:t>Interference</a:t>
            </a:r>
          </a:p>
        </p:txBody>
      </p:sp>
      <p:sp>
        <p:nvSpPr>
          <p:cNvPr id="46087" name="Rectangle 31"/>
          <p:cNvSpPr>
            <a:spLocks noChangeArrowheads="1"/>
          </p:cNvSpPr>
          <p:nvPr/>
        </p:nvSpPr>
        <p:spPr bwMode="auto">
          <a:xfrm>
            <a:off x="6892925" y="4699000"/>
            <a:ext cx="1592263" cy="592138"/>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Environmental</a:t>
            </a:r>
            <a:br>
              <a:rPr lang="en-US" sz="1600">
                <a:latin typeface="Arial" charset="0"/>
              </a:rPr>
            </a:br>
            <a:r>
              <a:rPr lang="en-US" sz="1600">
                <a:latin typeface="Arial" charset="0"/>
              </a:rPr>
              <a:t>Stimuli</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8306" name="Rectangle 2"/>
          <p:cNvSpPr>
            <a:spLocks noGrp="1" noChangeArrowheads="1"/>
          </p:cNvSpPr>
          <p:nvPr>
            <p:ph type="title"/>
          </p:nvPr>
        </p:nvSpPr>
        <p:spPr/>
        <p:txBody>
          <a:bodyPr>
            <a:normAutofit/>
          </a:bodyPr>
          <a:lstStyle/>
          <a:p>
            <a:pPr eaLnBrk="1" hangingPunct="1">
              <a:defRPr/>
            </a:pPr>
            <a:r>
              <a:rPr lang="en-US" sz="3500" dirty="0">
                <a:ea typeface="+mj-ea"/>
                <a:cs typeface="+mj-cs"/>
              </a:rPr>
              <a:t>Human </a:t>
            </a:r>
            <a:r>
              <a:rPr lang="en-US" sz="3500" dirty="0" smtClean="0">
                <a:ea typeface="+mj-ea"/>
                <a:cs typeface="+mj-cs"/>
              </a:rPr>
              <a:t>receiver – </a:t>
            </a:r>
            <a:r>
              <a:rPr lang="en-US" sz="3500" i="1" dirty="0" smtClean="0">
                <a:ea typeface="+mj-ea"/>
                <a:cs typeface="+mj-cs"/>
              </a:rPr>
              <a:t>The human in the loop</a:t>
            </a:r>
            <a:endParaRPr lang="en-US" i="1" dirty="0">
              <a:ea typeface="+mj-ea"/>
              <a:cs typeface="+mj-cs"/>
            </a:endParaRPr>
          </a:p>
        </p:txBody>
      </p:sp>
      <p:grpSp>
        <p:nvGrpSpPr>
          <p:cNvPr id="2" name="Group 39"/>
          <p:cNvGrpSpPr/>
          <p:nvPr/>
        </p:nvGrpSpPr>
        <p:grpSpPr>
          <a:xfrm>
            <a:off x="544513" y="1296988"/>
            <a:ext cx="8308975" cy="5204778"/>
            <a:chOff x="544513" y="1296988"/>
            <a:chExt cx="8308975" cy="5365750"/>
          </a:xfrm>
        </p:grpSpPr>
        <p:sp>
          <p:nvSpPr>
            <p:cNvPr id="35" name="AutoShape 4"/>
            <p:cNvSpPr>
              <a:spLocks noChangeArrowheads="1"/>
            </p:cNvSpPr>
            <p:nvPr/>
          </p:nvSpPr>
          <p:spPr bwMode="auto">
            <a:xfrm rot="16200000">
              <a:off x="2429669" y="1996282"/>
              <a:ext cx="5365750" cy="3967162"/>
            </a:xfrm>
            <a:prstGeom prst="roundRect">
              <a:avLst>
                <a:gd name="adj" fmla="val 3132"/>
              </a:avLst>
            </a:prstGeom>
            <a:solidFill>
              <a:schemeClr val="accent3">
                <a:lumMod val="20000"/>
                <a:lumOff val="80000"/>
              </a:schemeClr>
            </a:solidFill>
            <a:ln>
              <a:solidFill>
                <a:schemeClr val="accent3">
                  <a:lumMod val="75000"/>
                </a:schemeClr>
              </a:solidFill>
              <a:headEnd/>
              <a:tailEnd/>
            </a:ln>
          </p:spPr>
          <p:style>
            <a:lnRef idx="2">
              <a:schemeClr val="accent2"/>
            </a:lnRef>
            <a:fillRef idx="1">
              <a:schemeClr val="lt1"/>
            </a:fillRef>
            <a:effectRef idx="0">
              <a:schemeClr val="accent2"/>
            </a:effectRef>
            <a:fontRef idx="minor">
              <a:schemeClr val="dk1"/>
            </a:fontRef>
          </p:style>
          <p:txBody>
            <a:bodyPr vert="eaVert" wrap="none">
              <a:prstTxWarp prst="textNoShape">
                <a:avLst/>
              </a:prstTxWarp>
            </a:bodyPr>
            <a:lstStyle/>
            <a:p>
              <a:pPr algn="ctr" eaLnBrk="0" hangingPunct="0">
                <a:defRPr/>
              </a:pPr>
              <a:r>
                <a:rPr lang="en-US" sz="1800" b="1" dirty="0"/>
                <a:t>Human Receiver</a:t>
              </a:r>
            </a:p>
          </p:txBody>
        </p:sp>
        <p:sp>
          <p:nvSpPr>
            <p:cNvPr id="36" name="AutoShape 5"/>
            <p:cNvSpPr>
              <a:spLocks noChangeArrowheads="1"/>
            </p:cNvSpPr>
            <p:nvPr/>
          </p:nvSpPr>
          <p:spPr bwMode="auto">
            <a:xfrm rot="10800000" flipH="1">
              <a:off x="5110163" y="3455988"/>
              <a:ext cx="1854200" cy="1444625"/>
            </a:xfrm>
            <a:prstGeom prst="roundRect">
              <a:avLst>
                <a:gd name="adj" fmla="val 5454"/>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eaVert" wrap="none">
              <a:prstTxWarp prst="textNoShape">
                <a:avLst/>
              </a:prstTxWarp>
            </a:bodyPr>
            <a:lstStyle/>
            <a:p>
              <a:pPr algn="ctr" eaLnBrk="0" hangingPunct="0">
                <a:defRPr/>
              </a:pPr>
              <a:r>
                <a:rPr lang="en-US" sz="1400" b="1" dirty="0"/>
                <a:t>Communication</a:t>
              </a:r>
              <a:br>
                <a:rPr lang="en-US" sz="1400" b="1" dirty="0"/>
              </a:br>
              <a:r>
                <a:rPr lang="en-US" sz="1400" b="1" dirty="0"/>
                <a:t>Processing</a:t>
              </a:r>
            </a:p>
          </p:txBody>
        </p:sp>
        <p:sp>
          <p:nvSpPr>
            <p:cNvPr id="37" name="AutoShape 6"/>
            <p:cNvSpPr>
              <a:spLocks noChangeArrowheads="1"/>
            </p:cNvSpPr>
            <p:nvPr/>
          </p:nvSpPr>
          <p:spPr bwMode="auto">
            <a:xfrm rot="10800000" flipH="1">
              <a:off x="5103813" y="5081588"/>
              <a:ext cx="1855787" cy="1443037"/>
            </a:xfrm>
            <a:prstGeom prst="roundRect">
              <a:avLst>
                <a:gd name="adj" fmla="val 5454"/>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eaVert" wrap="none">
              <a:prstTxWarp prst="textNoShape">
                <a:avLst/>
              </a:prstTxWarp>
            </a:bodyPr>
            <a:lstStyle/>
            <a:p>
              <a:pPr algn="ctr" eaLnBrk="0" hangingPunct="0">
                <a:defRPr/>
              </a:pPr>
              <a:r>
                <a:rPr lang="en-US" sz="1600" b="1" dirty="0"/>
                <a:t>Application</a:t>
              </a:r>
            </a:p>
          </p:txBody>
        </p:sp>
        <p:sp>
          <p:nvSpPr>
            <p:cNvPr id="38" name="AutoShape 7"/>
            <p:cNvSpPr>
              <a:spLocks noChangeArrowheads="1"/>
            </p:cNvSpPr>
            <p:nvPr/>
          </p:nvSpPr>
          <p:spPr bwMode="auto">
            <a:xfrm rot="10800000" flipH="1">
              <a:off x="5119688" y="1831975"/>
              <a:ext cx="1839912" cy="1444625"/>
            </a:xfrm>
            <a:prstGeom prst="roundRect">
              <a:avLst>
                <a:gd name="adj" fmla="val 5454"/>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eaVert" wrap="none">
              <a:prstTxWarp prst="textNoShape">
                <a:avLst/>
              </a:prstTxWarp>
            </a:bodyPr>
            <a:lstStyle/>
            <a:p>
              <a:pPr algn="ctr" eaLnBrk="0" hangingPunct="0">
                <a:defRPr/>
              </a:pPr>
              <a:r>
                <a:rPr lang="en-US" sz="1400" b="1" dirty="0"/>
                <a:t>Communication</a:t>
              </a:r>
              <a:br>
                <a:rPr lang="en-US" sz="1400" b="1" dirty="0"/>
              </a:br>
              <a:r>
                <a:rPr lang="en-US" sz="1400" b="1" dirty="0"/>
                <a:t>Delivery</a:t>
              </a:r>
            </a:p>
          </p:txBody>
        </p:sp>
        <p:sp>
          <p:nvSpPr>
            <p:cNvPr id="39" name="AutoShape 8"/>
            <p:cNvSpPr>
              <a:spLocks noChangeArrowheads="1"/>
            </p:cNvSpPr>
            <p:nvPr/>
          </p:nvSpPr>
          <p:spPr bwMode="auto">
            <a:xfrm rot="16200000" flipH="1">
              <a:off x="3332163" y="4195763"/>
              <a:ext cx="1550987" cy="1690687"/>
            </a:xfrm>
            <a:prstGeom prst="roundRect">
              <a:avLst>
                <a:gd name="adj" fmla="val 5454"/>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eaVert" wrap="none">
              <a:prstTxWarp prst="textNoShape">
                <a:avLst/>
              </a:prstTxWarp>
            </a:bodyPr>
            <a:lstStyle/>
            <a:p>
              <a:pPr algn="ctr" eaLnBrk="0" hangingPunct="0">
                <a:defRPr/>
              </a:pPr>
              <a:r>
                <a:rPr lang="en-US" sz="1600" b="1" dirty="0"/>
                <a:t>Intentions</a:t>
              </a:r>
            </a:p>
          </p:txBody>
        </p:sp>
        <p:sp>
          <p:nvSpPr>
            <p:cNvPr id="48138" name="Rectangle 9"/>
            <p:cNvSpPr>
              <a:spLocks noChangeArrowheads="1"/>
            </p:cNvSpPr>
            <p:nvPr/>
          </p:nvSpPr>
          <p:spPr bwMode="auto">
            <a:xfrm>
              <a:off x="5716588" y="1908175"/>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Attention</a:t>
              </a:r>
              <a:br>
                <a:rPr lang="en-US" sz="1600">
                  <a:latin typeface="Arial" charset="0"/>
                </a:rPr>
              </a:br>
              <a:r>
                <a:rPr lang="en-US" sz="1600">
                  <a:latin typeface="Arial" charset="0"/>
                </a:rPr>
                <a:t>Switch</a:t>
              </a:r>
            </a:p>
          </p:txBody>
        </p:sp>
        <p:sp>
          <p:nvSpPr>
            <p:cNvPr id="48139" name="Rectangle 10"/>
            <p:cNvSpPr>
              <a:spLocks noChangeArrowheads="1"/>
            </p:cNvSpPr>
            <p:nvPr/>
          </p:nvSpPr>
          <p:spPr bwMode="auto">
            <a:xfrm>
              <a:off x="5716588" y="2654300"/>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Attention</a:t>
              </a:r>
              <a:br>
                <a:rPr lang="en-US" sz="1600">
                  <a:latin typeface="Arial" charset="0"/>
                </a:rPr>
              </a:br>
              <a:r>
                <a:rPr lang="en-US" sz="1600">
                  <a:latin typeface="Arial" charset="0"/>
                </a:rPr>
                <a:t>Maintenance</a:t>
              </a:r>
            </a:p>
          </p:txBody>
        </p:sp>
        <p:sp>
          <p:nvSpPr>
            <p:cNvPr id="48140" name="Rectangle 11"/>
            <p:cNvSpPr>
              <a:spLocks noChangeArrowheads="1"/>
            </p:cNvSpPr>
            <p:nvPr/>
          </p:nvSpPr>
          <p:spPr bwMode="auto">
            <a:xfrm>
              <a:off x="5716588" y="3538538"/>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200">
                  <a:latin typeface="Arial" charset="0"/>
                </a:rPr>
                <a:t>Comprehension</a:t>
              </a:r>
            </a:p>
          </p:txBody>
        </p:sp>
        <p:sp>
          <p:nvSpPr>
            <p:cNvPr id="48141" name="Rectangle 12"/>
            <p:cNvSpPr>
              <a:spLocks noChangeArrowheads="1"/>
            </p:cNvSpPr>
            <p:nvPr/>
          </p:nvSpPr>
          <p:spPr bwMode="auto">
            <a:xfrm>
              <a:off x="5716588" y="5160963"/>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Retention</a:t>
              </a:r>
            </a:p>
          </p:txBody>
        </p:sp>
        <p:sp>
          <p:nvSpPr>
            <p:cNvPr id="48142" name="Rectangle 13"/>
            <p:cNvSpPr>
              <a:spLocks noChangeArrowheads="1"/>
            </p:cNvSpPr>
            <p:nvPr/>
          </p:nvSpPr>
          <p:spPr bwMode="auto">
            <a:xfrm>
              <a:off x="5716588" y="5891213"/>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Transfer</a:t>
              </a:r>
            </a:p>
          </p:txBody>
        </p:sp>
        <p:sp>
          <p:nvSpPr>
            <p:cNvPr id="48143" name="Rectangle 14"/>
            <p:cNvSpPr>
              <a:spLocks noChangeArrowheads="1"/>
            </p:cNvSpPr>
            <p:nvPr/>
          </p:nvSpPr>
          <p:spPr bwMode="auto">
            <a:xfrm>
              <a:off x="3367088" y="5300663"/>
              <a:ext cx="1479550" cy="4286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Motivation</a:t>
              </a:r>
            </a:p>
          </p:txBody>
        </p:sp>
        <p:sp>
          <p:nvSpPr>
            <p:cNvPr id="48144" name="Rectangle 15"/>
            <p:cNvSpPr>
              <a:spLocks noChangeArrowheads="1"/>
            </p:cNvSpPr>
            <p:nvPr/>
          </p:nvSpPr>
          <p:spPr bwMode="auto">
            <a:xfrm>
              <a:off x="3367088" y="4672013"/>
              <a:ext cx="1479550" cy="547687"/>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Attitudes </a:t>
              </a:r>
              <a:br>
                <a:rPr lang="en-US" sz="1600">
                  <a:latin typeface="Arial" charset="0"/>
                </a:rPr>
              </a:br>
              <a:r>
                <a:rPr lang="en-US" sz="1600">
                  <a:latin typeface="Arial" charset="0"/>
                </a:rPr>
                <a:t>and Beliefs</a:t>
              </a:r>
            </a:p>
          </p:txBody>
        </p:sp>
        <p:sp>
          <p:nvSpPr>
            <p:cNvPr id="48145" name="Rectangle 19"/>
            <p:cNvSpPr>
              <a:spLocks noChangeArrowheads="1"/>
            </p:cNvSpPr>
            <p:nvPr/>
          </p:nvSpPr>
          <p:spPr bwMode="auto">
            <a:xfrm>
              <a:off x="5716588" y="4275138"/>
              <a:ext cx="1189037" cy="547687"/>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Acquisition</a:t>
              </a:r>
            </a:p>
          </p:txBody>
        </p:sp>
        <p:sp>
          <p:nvSpPr>
            <p:cNvPr id="48" name="AutoShape 25"/>
            <p:cNvSpPr>
              <a:spLocks noChangeArrowheads="1"/>
            </p:cNvSpPr>
            <p:nvPr/>
          </p:nvSpPr>
          <p:spPr bwMode="auto">
            <a:xfrm>
              <a:off x="7481888" y="3881438"/>
              <a:ext cx="1371600" cy="604837"/>
            </a:xfrm>
            <a:prstGeom prst="roundRect">
              <a:avLst>
                <a:gd name="adj" fmla="val 47917"/>
              </a:avLst>
            </a:prstGeom>
            <a:solidFill>
              <a:schemeClr val="accent2">
                <a:lumMod val="20000"/>
                <a:lumOff val="80000"/>
              </a:schemeClr>
            </a:solidFill>
            <a:ln>
              <a:solidFill>
                <a:schemeClr val="accent2">
                  <a:lumMod val="75000"/>
                </a:schemeClr>
              </a:solidFill>
              <a:headEnd/>
              <a:tailEnd/>
            </a:ln>
          </p:spPr>
          <p:style>
            <a:lnRef idx="2">
              <a:schemeClr val="accent2"/>
            </a:lnRef>
            <a:fillRef idx="1">
              <a:schemeClr val="lt1"/>
            </a:fillRef>
            <a:effectRef idx="0">
              <a:schemeClr val="accent2"/>
            </a:effectRef>
            <a:fontRef idx="minor">
              <a:schemeClr val="dk1"/>
            </a:fontRef>
          </p:style>
          <p:txBody>
            <a:bodyPr wrap="none">
              <a:prstTxWarp prst="textNoShape">
                <a:avLst/>
              </a:prstTxWarp>
            </a:bodyPr>
            <a:lstStyle/>
            <a:p>
              <a:pPr algn="ctr" eaLnBrk="0" hangingPunct="0">
                <a:defRPr/>
              </a:pPr>
              <a:r>
                <a:rPr lang="en-US" sz="1800" b="1" dirty="0"/>
                <a:t>Behavior</a:t>
              </a:r>
            </a:p>
          </p:txBody>
        </p:sp>
        <p:sp>
          <p:nvSpPr>
            <p:cNvPr id="49" name="AutoShape 26"/>
            <p:cNvSpPr>
              <a:spLocks noChangeArrowheads="1"/>
            </p:cNvSpPr>
            <p:nvPr/>
          </p:nvSpPr>
          <p:spPr bwMode="auto">
            <a:xfrm rot="16200000" flipH="1">
              <a:off x="3002757" y="2091531"/>
              <a:ext cx="2209800" cy="1690687"/>
            </a:xfrm>
            <a:prstGeom prst="roundRect">
              <a:avLst>
                <a:gd name="adj" fmla="val 5454"/>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eaVert" wrap="none">
              <a:prstTxWarp prst="textNoShape">
                <a:avLst/>
              </a:prstTxWarp>
            </a:bodyPr>
            <a:lstStyle/>
            <a:p>
              <a:pPr algn="ctr" eaLnBrk="0" hangingPunct="0">
                <a:defRPr/>
              </a:pPr>
              <a:r>
                <a:rPr lang="en-US" sz="1600" b="1" dirty="0"/>
                <a:t>Personal </a:t>
              </a:r>
              <a:br>
                <a:rPr lang="en-US" sz="1600" b="1" dirty="0"/>
              </a:br>
              <a:r>
                <a:rPr lang="en-US" sz="1600" b="1" dirty="0"/>
                <a:t>Variables</a:t>
              </a:r>
            </a:p>
          </p:txBody>
        </p:sp>
        <p:sp>
          <p:nvSpPr>
            <p:cNvPr id="48148" name="Rectangle 27"/>
            <p:cNvSpPr>
              <a:spLocks noChangeArrowheads="1"/>
            </p:cNvSpPr>
            <p:nvPr/>
          </p:nvSpPr>
          <p:spPr bwMode="auto">
            <a:xfrm>
              <a:off x="3367088" y="3382963"/>
              <a:ext cx="14811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 &amp;</a:t>
              </a:r>
              <a:br>
                <a:rPr lang="en-US" sz="1600">
                  <a:latin typeface="Arial" charset="0"/>
                </a:rPr>
              </a:br>
              <a:r>
                <a:rPr lang="en-US" sz="1600">
                  <a:latin typeface="Arial" charset="0"/>
                </a:rPr>
                <a:t>Experience</a:t>
              </a:r>
            </a:p>
          </p:txBody>
        </p:sp>
        <p:sp>
          <p:nvSpPr>
            <p:cNvPr id="48149" name="Rectangle 28"/>
            <p:cNvSpPr>
              <a:spLocks noChangeArrowheads="1"/>
            </p:cNvSpPr>
            <p:nvPr/>
          </p:nvSpPr>
          <p:spPr bwMode="auto">
            <a:xfrm>
              <a:off x="3367088" y="2506663"/>
              <a:ext cx="1479550" cy="7842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Demographics</a:t>
              </a:r>
              <a:br>
                <a:rPr lang="en-US" sz="1600">
                  <a:latin typeface="Arial" charset="0"/>
                </a:rPr>
              </a:br>
              <a:r>
                <a:rPr lang="en-US" sz="1600">
                  <a:latin typeface="Arial" charset="0"/>
                </a:rPr>
                <a:t>and Personal </a:t>
              </a:r>
              <a:br>
                <a:rPr lang="en-US" sz="1600">
                  <a:latin typeface="Arial" charset="0"/>
                </a:rPr>
              </a:br>
              <a:r>
                <a:rPr lang="en-US" sz="1600">
                  <a:latin typeface="Arial" charset="0"/>
                </a:rPr>
                <a:t>Characteristics</a:t>
              </a:r>
            </a:p>
          </p:txBody>
        </p:sp>
        <p:sp>
          <p:nvSpPr>
            <p:cNvPr id="52" name="AutoShape 29"/>
            <p:cNvSpPr>
              <a:spLocks noChangeArrowheads="1"/>
            </p:cNvSpPr>
            <p:nvPr/>
          </p:nvSpPr>
          <p:spPr bwMode="auto">
            <a:xfrm rot="16200000" flipH="1">
              <a:off x="492919" y="3234531"/>
              <a:ext cx="2219325" cy="1992313"/>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800" b="1" dirty="0"/>
                <a:t>Communication </a:t>
              </a:r>
              <a:br>
                <a:rPr lang="en-US" sz="1800" b="1" dirty="0"/>
              </a:br>
              <a:r>
                <a:rPr lang="en-US" sz="1800" b="1" dirty="0"/>
                <a:t>Impediments</a:t>
              </a:r>
            </a:p>
          </p:txBody>
        </p:sp>
        <p:sp>
          <p:nvSpPr>
            <p:cNvPr id="48151" name="Rectangle 30"/>
            <p:cNvSpPr>
              <a:spLocks noChangeArrowheads="1"/>
            </p:cNvSpPr>
            <p:nvPr/>
          </p:nvSpPr>
          <p:spPr bwMode="auto">
            <a:xfrm>
              <a:off x="806450" y="4605338"/>
              <a:ext cx="1592263" cy="5937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Interference</a:t>
              </a:r>
            </a:p>
          </p:txBody>
        </p:sp>
        <p:sp>
          <p:nvSpPr>
            <p:cNvPr id="48152" name="Rectangle 31"/>
            <p:cNvSpPr>
              <a:spLocks noChangeArrowheads="1"/>
            </p:cNvSpPr>
            <p:nvPr/>
          </p:nvSpPr>
          <p:spPr bwMode="auto">
            <a:xfrm>
              <a:off x="806450" y="3898900"/>
              <a:ext cx="1592263" cy="592138"/>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Environmental</a:t>
              </a:r>
              <a:br>
                <a:rPr lang="en-US" sz="1600">
                  <a:latin typeface="Arial" charset="0"/>
                </a:rPr>
              </a:br>
              <a:r>
                <a:rPr lang="en-US" sz="1600">
                  <a:latin typeface="Arial" charset="0"/>
                </a:rPr>
                <a:t>Stimuli</a:t>
              </a:r>
            </a:p>
          </p:txBody>
        </p:sp>
        <p:sp>
          <p:nvSpPr>
            <p:cNvPr id="55" name="Line 32"/>
            <p:cNvSpPr>
              <a:spLocks noChangeShapeType="1"/>
            </p:cNvSpPr>
            <p:nvPr/>
          </p:nvSpPr>
          <p:spPr bwMode="auto">
            <a:xfrm>
              <a:off x="2613025" y="4194175"/>
              <a:ext cx="479425"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56" name="AutoShape 33"/>
            <p:cNvSpPr>
              <a:spLocks noChangeArrowheads="1"/>
            </p:cNvSpPr>
            <p:nvPr/>
          </p:nvSpPr>
          <p:spPr bwMode="auto">
            <a:xfrm rot="16200000" flipH="1">
              <a:off x="3848894" y="5420519"/>
              <a:ext cx="517525" cy="1690687"/>
            </a:xfrm>
            <a:prstGeom prst="roundRect">
              <a:avLst>
                <a:gd name="adj" fmla="val 5454"/>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eaVert" wrap="none" anchor="ctr">
              <a:prstTxWarp prst="textNoShape">
                <a:avLst/>
              </a:prstTxWarp>
            </a:bodyPr>
            <a:lstStyle/>
            <a:p>
              <a:pPr algn="ctr" eaLnBrk="0" hangingPunct="0">
                <a:defRPr/>
              </a:pPr>
              <a:r>
                <a:rPr lang="en-US" sz="1600" b="1"/>
                <a:t>Capabilities</a:t>
              </a:r>
            </a:p>
          </p:txBody>
        </p:sp>
        <p:sp>
          <p:nvSpPr>
            <p:cNvPr id="57" name="AutoShape 25"/>
            <p:cNvSpPr>
              <a:spLocks noChangeArrowheads="1"/>
            </p:cNvSpPr>
            <p:nvPr/>
          </p:nvSpPr>
          <p:spPr bwMode="auto">
            <a:xfrm>
              <a:off x="544513" y="1893888"/>
              <a:ext cx="2116137" cy="604837"/>
            </a:xfrm>
            <a:prstGeom prst="roundRect">
              <a:avLst>
                <a:gd name="adj" fmla="val 47917"/>
              </a:avLst>
            </a:prstGeom>
            <a:solidFill>
              <a:schemeClr val="accent2">
                <a:lumMod val="20000"/>
                <a:lumOff val="80000"/>
              </a:schemeClr>
            </a:solidFill>
            <a:ln>
              <a:solidFill>
                <a:schemeClr val="accent2">
                  <a:lumMod val="75000"/>
                </a:schemeClr>
              </a:solidFill>
              <a:headEnd/>
              <a:tailEnd/>
            </a:ln>
          </p:spPr>
          <p:style>
            <a:lnRef idx="2">
              <a:schemeClr val="accent2"/>
            </a:lnRef>
            <a:fillRef idx="1">
              <a:schemeClr val="lt1"/>
            </a:fillRef>
            <a:effectRef idx="0">
              <a:schemeClr val="accent2"/>
            </a:effectRef>
            <a:fontRef idx="minor">
              <a:schemeClr val="dk1"/>
            </a:fontRef>
          </p:style>
          <p:txBody>
            <a:bodyPr wrap="none">
              <a:prstTxWarp prst="textNoShape">
                <a:avLst/>
              </a:prstTxWarp>
            </a:bodyPr>
            <a:lstStyle/>
            <a:p>
              <a:pPr algn="ctr" eaLnBrk="0" hangingPunct="0">
                <a:defRPr/>
              </a:pPr>
              <a:r>
                <a:rPr lang="en-US" sz="1800" b="1">
                  <a:solidFill>
                    <a:srgbClr val="000000"/>
                  </a:solidFill>
                  <a:ea typeface="ＭＳ Ｐゴシック" pitchFamily="-65" charset="-128"/>
                  <a:cs typeface="ＭＳ Ｐゴシック" pitchFamily="-65" charset="-128"/>
                </a:rPr>
                <a:t>Communication</a:t>
              </a:r>
            </a:p>
          </p:txBody>
        </p:sp>
        <p:sp>
          <p:nvSpPr>
            <p:cNvPr id="48156" name="Line 18"/>
            <p:cNvSpPr>
              <a:spLocks noChangeShapeType="1"/>
            </p:cNvSpPr>
            <p:nvPr/>
          </p:nvSpPr>
          <p:spPr bwMode="auto">
            <a:xfrm>
              <a:off x="6310313" y="4086225"/>
              <a:ext cx="0" cy="169863"/>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sp>
          <p:nvSpPr>
            <p:cNvPr id="48157" name="Line 18"/>
            <p:cNvSpPr>
              <a:spLocks noChangeShapeType="1"/>
            </p:cNvSpPr>
            <p:nvPr/>
          </p:nvSpPr>
          <p:spPr bwMode="auto">
            <a:xfrm>
              <a:off x="6310313" y="3279775"/>
              <a:ext cx="0" cy="150813"/>
            </a:xfrm>
            <a:prstGeom prst="line">
              <a:avLst/>
            </a:prstGeom>
            <a:noFill/>
            <a:ln w="25400">
              <a:solidFill>
                <a:schemeClr val="accent3">
                  <a:lumMod val="75000"/>
                </a:schemeClr>
              </a:solidFill>
              <a:round/>
              <a:headEnd/>
              <a:tailEnd type="arrow" w="med" len="sm"/>
            </a:ln>
          </p:spPr>
          <p:txBody>
            <a:bodyPr wrap="none" anchor="ctr">
              <a:prstTxWarp prst="textNoShape">
                <a:avLst/>
              </a:prstTxWarp>
            </a:bodyPr>
            <a:lstStyle/>
            <a:p>
              <a:pPr>
                <a:defRPr/>
              </a:pPr>
              <a:endParaRPr lang="en-US">
                <a:latin typeface="Times" pitchFamily="-65" charset="0"/>
                <a:ea typeface="ＭＳ Ｐゴシック" pitchFamily="-65" charset="-128"/>
                <a:cs typeface="ＭＳ Ｐゴシック" pitchFamily="-65" charset="-128"/>
              </a:endParaRPr>
            </a:p>
          </p:txBody>
        </p:sp>
        <p:sp>
          <p:nvSpPr>
            <p:cNvPr id="60" name="Line 32"/>
            <p:cNvSpPr>
              <a:spLocks noChangeShapeType="1"/>
            </p:cNvSpPr>
            <p:nvPr/>
          </p:nvSpPr>
          <p:spPr bwMode="auto">
            <a:xfrm>
              <a:off x="7100888" y="4183063"/>
              <a:ext cx="352425"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61" name="Line 18"/>
            <p:cNvSpPr>
              <a:spLocks noChangeShapeType="1"/>
            </p:cNvSpPr>
            <p:nvPr/>
          </p:nvSpPr>
          <p:spPr bwMode="auto">
            <a:xfrm>
              <a:off x="1601788" y="2506663"/>
              <a:ext cx="0" cy="581025"/>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48160" name="Line 18"/>
            <p:cNvSpPr>
              <a:spLocks noChangeShapeType="1"/>
            </p:cNvSpPr>
            <p:nvPr/>
          </p:nvSpPr>
          <p:spPr bwMode="auto">
            <a:xfrm>
              <a:off x="6299200" y="4910138"/>
              <a:ext cx="0" cy="150812"/>
            </a:xfrm>
            <a:prstGeom prst="line">
              <a:avLst/>
            </a:prstGeom>
            <a:noFill/>
            <a:ln w="25400">
              <a:solidFill>
                <a:schemeClr val="accent3">
                  <a:lumMod val="75000"/>
                </a:schemeClr>
              </a:solidFill>
              <a:round/>
              <a:headEnd/>
              <a:tailEnd type="arrow" w="med" len="sm"/>
            </a:ln>
          </p:spPr>
          <p:txBody>
            <a:bodyPr wrap="none" anchor="ctr">
              <a:prstTxWarp prst="textNoShape">
                <a:avLst/>
              </a:prstTxWarp>
            </a:bodyPr>
            <a:lstStyle/>
            <a:p>
              <a:pPr>
                <a:defRPr/>
              </a:pPr>
              <a:endParaRPr lang="en-US">
                <a:latin typeface="Times" pitchFamily="-65" charset="0"/>
                <a:ea typeface="ＭＳ Ｐゴシック" pitchFamily="-65" charset="-128"/>
                <a:cs typeface="ＭＳ Ｐゴシック" pitchFamily="-65" charset="-128"/>
              </a:endParaRPr>
            </a:p>
          </p:txBody>
        </p:sp>
        <p:sp>
          <p:nvSpPr>
            <p:cNvPr id="48161" name="Line 18"/>
            <p:cNvSpPr>
              <a:spLocks noChangeShapeType="1"/>
            </p:cNvSpPr>
            <p:nvPr/>
          </p:nvSpPr>
          <p:spPr bwMode="auto">
            <a:xfrm>
              <a:off x="6299200" y="5707063"/>
              <a:ext cx="0" cy="168275"/>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sp>
          <p:nvSpPr>
            <p:cNvPr id="48162" name="Line 18"/>
            <p:cNvSpPr>
              <a:spLocks noChangeShapeType="1"/>
            </p:cNvSpPr>
            <p:nvPr/>
          </p:nvSpPr>
          <p:spPr bwMode="auto">
            <a:xfrm>
              <a:off x="6299200" y="2454275"/>
              <a:ext cx="0" cy="169863"/>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gr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5714" name="Rectangle 2"/>
          <p:cNvSpPr>
            <a:spLocks noGrp="1" noChangeArrowheads="1"/>
          </p:cNvSpPr>
          <p:nvPr>
            <p:ph type="title"/>
          </p:nvPr>
        </p:nvSpPr>
        <p:spPr/>
        <p:txBody>
          <a:bodyPr/>
          <a:lstStyle/>
          <a:p>
            <a:pPr eaLnBrk="1" hangingPunct="1">
              <a:defRPr/>
            </a:pPr>
            <a:r>
              <a:rPr lang="en-US">
                <a:ea typeface="+mj-ea"/>
                <a:cs typeface="+mj-cs"/>
              </a:rPr>
              <a:t>Communication delivery</a:t>
            </a:r>
          </a:p>
        </p:txBody>
      </p:sp>
      <p:sp>
        <p:nvSpPr>
          <p:cNvPr id="50179" name="Rectangle 3"/>
          <p:cNvSpPr>
            <a:spLocks noGrp="1" noChangeArrowheads="1"/>
          </p:cNvSpPr>
          <p:nvPr>
            <p:ph idx="1"/>
          </p:nvPr>
        </p:nvSpPr>
        <p:spPr/>
        <p:txBody>
          <a:bodyPr/>
          <a:lstStyle/>
          <a:p>
            <a:pPr eaLnBrk="1" hangingPunct="1">
              <a:lnSpc>
                <a:spcPct val="90000"/>
              </a:lnSpc>
              <a:spcBef>
                <a:spcPts val="600"/>
              </a:spcBef>
            </a:pPr>
            <a:r>
              <a:rPr lang="en-US" sz="2800">
                <a:solidFill>
                  <a:srgbClr val="0073E5"/>
                </a:solidFill>
                <a:ea typeface="ＭＳ Ｐゴシック" charset="-128"/>
                <a:cs typeface="ＭＳ Ｐゴシック" charset="-128"/>
              </a:rPr>
              <a:t>Attention switch</a:t>
            </a:r>
          </a:p>
          <a:p>
            <a:pPr lvl="1" eaLnBrk="1" hangingPunct="1">
              <a:lnSpc>
                <a:spcPct val="90000"/>
              </a:lnSpc>
              <a:spcBef>
                <a:spcPts val="600"/>
              </a:spcBef>
            </a:pPr>
            <a:r>
              <a:rPr lang="en-US" sz="2400"/>
              <a:t>Noticing communication</a:t>
            </a:r>
          </a:p>
          <a:p>
            <a:pPr eaLnBrk="1" hangingPunct="1">
              <a:lnSpc>
                <a:spcPct val="90000"/>
              </a:lnSpc>
              <a:spcBef>
                <a:spcPts val="600"/>
              </a:spcBef>
            </a:pPr>
            <a:r>
              <a:rPr lang="en-US" sz="2800">
                <a:solidFill>
                  <a:srgbClr val="0073E5"/>
                </a:solidFill>
                <a:ea typeface="ＭＳ Ｐゴシック" charset="-128"/>
                <a:cs typeface="ＭＳ Ｐゴシック" charset="-128"/>
              </a:rPr>
              <a:t>Attention maintenance</a:t>
            </a:r>
          </a:p>
          <a:p>
            <a:pPr lvl="1" eaLnBrk="1" hangingPunct="1">
              <a:lnSpc>
                <a:spcPct val="90000"/>
              </a:lnSpc>
              <a:spcBef>
                <a:spcPts val="600"/>
              </a:spcBef>
            </a:pPr>
            <a:r>
              <a:rPr lang="en-US" sz="2400"/>
              <a:t>Paying attention long enough to process</a:t>
            </a:r>
          </a:p>
          <a:p>
            <a:pPr eaLnBrk="1" hangingPunct="1">
              <a:lnSpc>
                <a:spcPct val="90000"/>
              </a:lnSpc>
              <a:spcBef>
                <a:spcPts val="600"/>
              </a:spcBef>
            </a:pPr>
            <a:endParaRPr lang="en-US" sz="2800">
              <a:ea typeface="ＭＳ Ｐゴシック" charset="-128"/>
              <a:cs typeface="ＭＳ Ｐゴシック" charset="-128"/>
            </a:endParaRPr>
          </a:p>
          <a:p>
            <a:pPr eaLnBrk="1" hangingPunct="1">
              <a:lnSpc>
                <a:spcPct val="90000"/>
              </a:lnSpc>
              <a:spcBef>
                <a:spcPts val="600"/>
              </a:spcBef>
            </a:pPr>
            <a:r>
              <a:rPr lang="en-US" sz="2800">
                <a:ea typeface="ＭＳ Ｐゴシック" charset="-128"/>
                <a:cs typeface="ＭＳ Ｐゴシック" charset="-128"/>
              </a:rPr>
              <a:t>Breakdowns</a:t>
            </a:r>
          </a:p>
          <a:p>
            <a:pPr lvl="1" eaLnBrk="1" hangingPunct="1">
              <a:lnSpc>
                <a:spcPct val="90000"/>
              </a:lnSpc>
              <a:spcBef>
                <a:spcPts val="600"/>
              </a:spcBef>
            </a:pPr>
            <a:r>
              <a:rPr lang="en-US" sz="2400"/>
              <a:t>Environmental stimuli, interference</a:t>
            </a:r>
          </a:p>
          <a:p>
            <a:pPr lvl="1" eaLnBrk="1" hangingPunct="1">
              <a:lnSpc>
                <a:spcPct val="90000"/>
              </a:lnSpc>
              <a:spcBef>
                <a:spcPts val="600"/>
              </a:spcBef>
            </a:pPr>
            <a:r>
              <a:rPr lang="en-US" sz="2400"/>
              <a:t>Characteristics of communication</a:t>
            </a:r>
          </a:p>
          <a:p>
            <a:pPr lvl="1" eaLnBrk="1" hangingPunct="1">
              <a:lnSpc>
                <a:spcPct val="90000"/>
              </a:lnSpc>
              <a:spcBef>
                <a:spcPts val="600"/>
              </a:spcBef>
            </a:pPr>
            <a:r>
              <a:rPr lang="en-US" sz="2400"/>
              <a:t>Habituation</a:t>
            </a:r>
          </a:p>
          <a:p>
            <a:pPr lvl="2" eaLnBrk="1" hangingPunct="1">
              <a:lnSpc>
                <a:spcPct val="90000"/>
              </a:lnSpc>
              <a:spcBef>
                <a:spcPts val="600"/>
              </a:spcBef>
            </a:pPr>
            <a:r>
              <a:rPr lang="en-US" sz="2000"/>
              <a:t>Tendency for the impact of stimuli </a:t>
            </a:r>
            <a:br>
              <a:rPr lang="en-US" sz="2000"/>
            </a:br>
            <a:r>
              <a:rPr lang="en-US" sz="2000"/>
              <a:t>to decrease over time</a:t>
            </a:r>
          </a:p>
        </p:txBody>
      </p:sp>
      <p:sp>
        <p:nvSpPr>
          <p:cNvPr id="5" name="AutoShape 7"/>
          <p:cNvSpPr>
            <a:spLocks noChangeArrowheads="1"/>
          </p:cNvSpPr>
          <p:nvPr/>
        </p:nvSpPr>
        <p:spPr bwMode="auto">
          <a:xfrm rot="10800000" flipH="1">
            <a:off x="6678613" y="4692650"/>
            <a:ext cx="1839912" cy="1444625"/>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400" b="1" dirty="0"/>
              <a:t>Communication</a:t>
            </a:r>
            <a:br>
              <a:rPr lang="en-US" sz="1400" b="1" dirty="0"/>
            </a:br>
            <a:r>
              <a:rPr lang="en-US" sz="1400" b="1" dirty="0"/>
              <a:t>Delivery</a:t>
            </a:r>
          </a:p>
        </p:txBody>
      </p:sp>
      <p:sp>
        <p:nvSpPr>
          <p:cNvPr id="50182" name="Rectangle 9"/>
          <p:cNvSpPr>
            <a:spLocks noChangeArrowheads="1"/>
          </p:cNvSpPr>
          <p:nvPr/>
        </p:nvSpPr>
        <p:spPr bwMode="auto">
          <a:xfrm>
            <a:off x="7275513" y="4768850"/>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Attention</a:t>
            </a:r>
            <a:br>
              <a:rPr lang="en-US" sz="1600">
                <a:latin typeface="Arial" charset="0"/>
              </a:rPr>
            </a:br>
            <a:r>
              <a:rPr lang="en-US" sz="1600">
                <a:latin typeface="Arial" charset="0"/>
              </a:rPr>
              <a:t>Switch</a:t>
            </a:r>
          </a:p>
        </p:txBody>
      </p:sp>
      <p:sp>
        <p:nvSpPr>
          <p:cNvPr id="50183" name="Rectangle 10"/>
          <p:cNvSpPr>
            <a:spLocks noChangeArrowheads="1"/>
          </p:cNvSpPr>
          <p:nvPr/>
        </p:nvSpPr>
        <p:spPr bwMode="auto">
          <a:xfrm>
            <a:off x="7275513" y="5514975"/>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Attention</a:t>
            </a:r>
            <a:br>
              <a:rPr lang="en-US" sz="1600">
                <a:latin typeface="Arial" charset="0"/>
              </a:rPr>
            </a:br>
            <a:r>
              <a:rPr lang="en-US" sz="1600">
                <a:latin typeface="Arial" charset="0"/>
              </a:rPr>
              <a:t>Maintenance</a:t>
            </a:r>
          </a:p>
        </p:txBody>
      </p:sp>
      <p:sp>
        <p:nvSpPr>
          <p:cNvPr id="50184" name="Line 18"/>
          <p:cNvSpPr>
            <a:spLocks noChangeShapeType="1"/>
          </p:cNvSpPr>
          <p:nvPr/>
        </p:nvSpPr>
        <p:spPr bwMode="auto">
          <a:xfrm>
            <a:off x="7858125" y="5314950"/>
            <a:ext cx="0" cy="169863"/>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“What lock icon?”</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3010" name="Rectangle 2"/>
          <p:cNvSpPr>
            <a:spLocks noGrp="1" noChangeArrowheads="1"/>
          </p:cNvSpPr>
          <p:nvPr>
            <p:ph type="ctrTitle"/>
          </p:nvPr>
        </p:nvSpPr>
        <p:spPr/>
        <p:txBody>
          <a:bodyPr/>
          <a:lstStyle/>
          <a:p>
            <a:r>
              <a:rPr lang="en-US" smtClean="0"/>
              <a:t/>
            </a:r>
            <a:br>
              <a:rPr lang="en-US" smtClean="0"/>
            </a:br>
            <a:r>
              <a:rPr lang="en-US" smtClean="0"/>
              <a:t>The user experience</a:t>
            </a:r>
            <a:endParaRPr lang="en-US"/>
          </a:p>
        </p:txBody>
      </p:sp>
      <p:sp>
        <p:nvSpPr>
          <p:cNvPr id="5" name="Subtitle 4"/>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1538" name="Picture 2" descr="firefox-ssl-titlebar-amazon"/>
          <p:cNvPicPr>
            <a:picLocks noChangeAspect="1" noChangeArrowheads="1"/>
          </p:cNvPicPr>
          <p:nvPr/>
        </p:nvPicPr>
        <p:blipFill>
          <a:blip r:embed="rId3"/>
          <a:srcRect/>
          <a:stretch>
            <a:fillRect/>
          </a:stretch>
        </p:blipFill>
        <p:spPr bwMode="auto">
          <a:xfrm>
            <a:off x="412750" y="3494088"/>
            <a:ext cx="8318500" cy="1651000"/>
          </a:xfrm>
          <a:prstGeom prst="rect">
            <a:avLst/>
          </a:prstGeom>
          <a:noFill/>
        </p:spPr>
      </p:pic>
      <p:pic>
        <p:nvPicPr>
          <p:cNvPr id="961539" name="Picture 3" descr="firefox-titlebar-amazon"/>
          <p:cNvPicPr>
            <a:picLocks noChangeAspect="1" noChangeArrowheads="1"/>
          </p:cNvPicPr>
          <p:nvPr/>
        </p:nvPicPr>
        <p:blipFill>
          <a:blip r:embed="rId4"/>
          <a:srcRect/>
          <a:stretch>
            <a:fillRect/>
          </a:stretch>
        </p:blipFill>
        <p:spPr bwMode="auto">
          <a:xfrm>
            <a:off x="385763" y="1096963"/>
            <a:ext cx="8370887" cy="1727200"/>
          </a:xfrm>
          <a:prstGeom prst="rect">
            <a:avLst/>
          </a:prstGeom>
          <a:noFill/>
        </p:spPr>
      </p:pic>
      <p:sp>
        <p:nvSpPr>
          <p:cNvPr id="961540" name="Line 4"/>
          <p:cNvSpPr>
            <a:spLocks noChangeShapeType="1"/>
          </p:cNvSpPr>
          <p:nvPr/>
        </p:nvSpPr>
        <p:spPr bwMode="auto">
          <a:xfrm>
            <a:off x="509588" y="2822575"/>
            <a:ext cx="8129587" cy="0"/>
          </a:xfrm>
          <a:prstGeom prst="line">
            <a:avLst/>
          </a:prstGeom>
          <a:noFill/>
          <a:ln w="9525">
            <a:solidFill>
              <a:schemeClr val="bg2"/>
            </a:solidFill>
            <a:round/>
            <a:headEnd/>
            <a:tailEnd/>
          </a:ln>
          <a:effectLst/>
        </p:spPr>
        <p:txBody>
          <a:bodyPr wrap="none" anchor="ctr">
            <a:prstTxWarp prst="textNoShape">
              <a:avLst/>
            </a:prstTxWarp>
          </a:bodyPr>
          <a:lstStyle/>
          <a:p>
            <a:endParaRPr lang="en-US"/>
          </a:p>
        </p:txBody>
      </p:sp>
      <p:sp>
        <p:nvSpPr>
          <p:cNvPr id="961541" name="Line 5"/>
          <p:cNvSpPr>
            <a:spLocks noChangeShapeType="1"/>
          </p:cNvSpPr>
          <p:nvPr/>
        </p:nvSpPr>
        <p:spPr bwMode="auto">
          <a:xfrm>
            <a:off x="506413" y="5143500"/>
            <a:ext cx="8129587" cy="0"/>
          </a:xfrm>
          <a:prstGeom prst="line">
            <a:avLst/>
          </a:prstGeom>
          <a:noFill/>
          <a:ln w="9525">
            <a:solidFill>
              <a:schemeClr val="bg2"/>
            </a:solidFill>
            <a:round/>
            <a:headEnd/>
            <a:tailEnd/>
          </a:ln>
          <a:effectLst/>
        </p:spPr>
        <p:txBody>
          <a:bodyPr wrap="none" anchor="ctr">
            <a:prstTxWarp prst="textNoShape">
              <a:avLst/>
            </a:prstTxWarp>
          </a:bodyPr>
          <a:lstStyle/>
          <a:p>
            <a:endParaRPr lang="en-US"/>
          </a:p>
        </p:txBody>
      </p:sp>
      <p:sp>
        <p:nvSpPr>
          <p:cNvPr id="961542" name="Oval 6"/>
          <p:cNvSpPr>
            <a:spLocks noChangeArrowheads="1"/>
          </p:cNvSpPr>
          <p:nvPr/>
        </p:nvSpPr>
        <p:spPr bwMode="auto">
          <a:xfrm>
            <a:off x="3000375" y="3786188"/>
            <a:ext cx="2824163" cy="638175"/>
          </a:xfrm>
          <a:prstGeom prst="ellipse">
            <a:avLst/>
          </a:prstGeom>
          <a:noFill/>
          <a:ln w="57150">
            <a:solidFill>
              <a:schemeClr val="hlink"/>
            </a:solidFill>
            <a:round/>
            <a:headEnd/>
            <a:tailEnd/>
          </a:ln>
          <a:effectLst/>
        </p:spPr>
        <p:txBody>
          <a:bodyPr wrap="none" anchor="ctr">
            <a:prstTxWarp prst="textNoShape">
              <a:avLst/>
            </a:prstTxWarp>
          </a:bodyPr>
          <a:lstStyle/>
          <a:p>
            <a:pPr algn="ctr"/>
            <a:endParaRPr lang="en-US">
              <a:solidFill>
                <a:schemeClr val="hlin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61542"/>
                                        </p:tgtEl>
                                        <p:attrNameLst>
                                          <p:attrName>style.visibility</p:attrName>
                                        </p:attrNameLst>
                                      </p:cBhvr>
                                      <p:to>
                                        <p:strVal val="visible"/>
                                      </p:to>
                                    </p:set>
                                    <p:animEffect transition="in" filter="wheel(1)">
                                      <p:cBhvr>
                                        <p:cTn id="7" dur="1000"/>
                                        <p:tgtEl>
                                          <p:spTgt spid="961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2" grpId="0" animBg="1"/>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7762" name="Rectangle 2"/>
          <p:cNvSpPr>
            <a:spLocks noGrp="1" noChangeArrowheads="1"/>
          </p:cNvSpPr>
          <p:nvPr>
            <p:ph type="title"/>
          </p:nvPr>
        </p:nvSpPr>
        <p:spPr/>
        <p:txBody>
          <a:bodyPr/>
          <a:lstStyle/>
          <a:p>
            <a:pPr eaLnBrk="1" hangingPunct="1">
              <a:defRPr/>
            </a:pPr>
            <a:r>
              <a:rPr lang="en-US">
                <a:ea typeface="+mj-ea"/>
                <a:cs typeface="+mj-cs"/>
              </a:rPr>
              <a:t>Communication processing</a:t>
            </a:r>
          </a:p>
        </p:txBody>
      </p:sp>
      <p:sp>
        <p:nvSpPr>
          <p:cNvPr id="52227" name="Rectangle 3"/>
          <p:cNvSpPr>
            <a:spLocks noGrp="1" noChangeArrowheads="1"/>
          </p:cNvSpPr>
          <p:nvPr>
            <p:ph idx="1"/>
          </p:nvPr>
        </p:nvSpPr>
        <p:spPr/>
        <p:txBody>
          <a:bodyPr/>
          <a:lstStyle/>
          <a:p>
            <a:pPr eaLnBrk="1" hangingPunct="1">
              <a:lnSpc>
                <a:spcPct val="90000"/>
              </a:lnSpc>
              <a:spcBef>
                <a:spcPts val="600"/>
              </a:spcBef>
            </a:pPr>
            <a:r>
              <a:rPr lang="en-US">
                <a:solidFill>
                  <a:srgbClr val="0073E5"/>
                </a:solidFill>
                <a:ea typeface="ＭＳ Ｐゴシック" charset="-128"/>
                <a:cs typeface="ＭＳ Ｐゴシック" charset="-128"/>
              </a:rPr>
              <a:t>Comprehension</a:t>
            </a:r>
          </a:p>
          <a:p>
            <a:pPr lvl="1" eaLnBrk="1" hangingPunct="1">
              <a:lnSpc>
                <a:spcPct val="90000"/>
              </a:lnSpc>
              <a:spcBef>
                <a:spcPts val="600"/>
              </a:spcBef>
            </a:pPr>
            <a:r>
              <a:rPr lang="en-US"/>
              <a:t>Understand communication</a:t>
            </a:r>
          </a:p>
          <a:p>
            <a:pPr eaLnBrk="1" hangingPunct="1">
              <a:lnSpc>
                <a:spcPct val="90000"/>
              </a:lnSpc>
              <a:spcBef>
                <a:spcPts val="600"/>
              </a:spcBef>
            </a:pPr>
            <a:r>
              <a:rPr lang="en-US">
                <a:solidFill>
                  <a:srgbClr val="0073E5"/>
                </a:solidFill>
                <a:ea typeface="ＭＳ Ｐゴシック" charset="-128"/>
                <a:cs typeface="ＭＳ Ｐゴシック" charset="-128"/>
              </a:rPr>
              <a:t>Knowledge acquisition</a:t>
            </a:r>
          </a:p>
          <a:p>
            <a:pPr lvl="1" eaLnBrk="1" hangingPunct="1">
              <a:lnSpc>
                <a:spcPct val="90000"/>
              </a:lnSpc>
              <a:spcBef>
                <a:spcPts val="600"/>
              </a:spcBef>
            </a:pPr>
            <a:r>
              <a:rPr lang="en-US"/>
              <a:t>Learn what to do in response</a:t>
            </a:r>
          </a:p>
          <a:p>
            <a:pPr eaLnBrk="1" hangingPunct="1">
              <a:lnSpc>
                <a:spcPct val="90000"/>
              </a:lnSpc>
              <a:spcBef>
                <a:spcPts val="600"/>
              </a:spcBef>
            </a:pPr>
            <a:endParaRPr lang="en-US">
              <a:ea typeface="ＭＳ Ｐゴシック" charset="-128"/>
              <a:cs typeface="ＭＳ Ｐゴシック" charset="-128"/>
            </a:endParaRPr>
          </a:p>
          <a:p>
            <a:pPr eaLnBrk="1" hangingPunct="1">
              <a:lnSpc>
                <a:spcPct val="90000"/>
              </a:lnSpc>
              <a:spcBef>
                <a:spcPts val="600"/>
              </a:spcBef>
            </a:pPr>
            <a:r>
              <a:rPr lang="en-US">
                <a:ea typeface="ＭＳ Ｐゴシック" charset="-128"/>
                <a:cs typeface="ＭＳ Ｐゴシック" charset="-128"/>
              </a:rPr>
              <a:t>Breakdowns</a:t>
            </a:r>
          </a:p>
          <a:p>
            <a:pPr lvl="1" eaLnBrk="1" hangingPunct="1">
              <a:lnSpc>
                <a:spcPct val="90000"/>
              </a:lnSpc>
              <a:spcBef>
                <a:spcPts val="600"/>
              </a:spcBef>
            </a:pPr>
            <a:r>
              <a:rPr lang="en-US"/>
              <a:t>Unfamiliar symbols, vocabulary, </a:t>
            </a:r>
            <a:br>
              <a:rPr lang="en-US"/>
            </a:br>
            <a:r>
              <a:rPr lang="en-US"/>
              <a:t>complex sentences, conceptual </a:t>
            </a:r>
            <a:br>
              <a:rPr lang="en-US"/>
            </a:br>
            <a:r>
              <a:rPr lang="en-US"/>
              <a:t>complexity</a:t>
            </a:r>
          </a:p>
        </p:txBody>
      </p:sp>
      <p:sp>
        <p:nvSpPr>
          <p:cNvPr id="5" name="AutoShape 5"/>
          <p:cNvSpPr>
            <a:spLocks noChangeArrowheads="1"/>
          </p:cNvSpPr>
          <p:nvPr/>
        </p:nvSpPr>
        <p:spPr bwMode="auto">
          <a:xfrm rot="10800000" flipH="1">
            <a:off x="6678613" y="4703763"/>
            <a:ext cx="1854200" cy="1444625"/>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400" b="1" dirty="0"/>
              <a:t>Communication</a:t>
            </a:r>
            <a:br>
              <a:rPr lang="en-US" sz="1400" b="1" dirty="0"/>
            </a:br>
            <a:r>
              <a:rPr lang="en-US" sz="1400" b="1" dirty="0"/>
              <a:t>Processing</a:t>
            </a:r>
          </a:p>
        </p:txBody>
      </p:sp>
      <p:sp>
        <p:nvSpPr>
          <p:cNvPr id="52230" name="Rectangle 11"/>
          <p:cNvSpPr>
            <a:spLocks noChangeArrowheads="1"/>
          </p:cNvSpPr>
          <p:nvPr/>
        </p:nvSpPr>
        <p:spPr bwMode="auto">
          <a:xfrm>
            <a:off x="7285038" y="4786313"/>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200">
                <a:latin typeface="Arial" charset="0"/>
              </a:rPr>
              <a:t>Comprehension</a:t>
            </a:r>
          </a:p>
        </p:txBody>
      </p:sp>
      <p:sp>
        <p:nvSpPr>
          <p:cNvPr id="52231" name="Rectangle 19"/>
          <p:cNvSpPr>
            <a:spLocks noChangeArrowheads="1"/>
          </p:cNvSpPr>
          <p:nvPr/>
        </p:nvSpPr>
        <p:spPr bwMode="auto">
          <a:xfrm>
            <a:off x="7285038" y="5522913"/>
            <a:ext cx="1189037" cy="547687"/>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Acquisition</a:t>
            </a:r>
          </a:p>
        </p:txBody>
      </p:sp>
      <p:sp>
        <p:nvSpPr>
          <p:cNvPr id="52232" name="Line 18"/>
          <p:cNvSpPr>
            <a:spLocks noChangeShapeType="1"/>
          </p:cNvSpPr>
          <p:nvPr/>
        </p:nvSpPr>
        <p:spPr bwMode="auto">
          <a:xfrm>
            <a:off x="7878763" y="5334000"/>
            <a:ext cx="0" cy="169863"/>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59499" name="Picture 11" descr="cranor-fig3"/>
          <p:cNvPicPr>
            <a:picLocks noChangeAspect="1" noChangeArrowheads="1"/>
          </p:cNvPicPr>
          <p:nvPr/>
        </p:nvPicPr>
        <p:blipFill>
          <a:blip r:embed="rId3"/>
          <a:srcRect/>
          <a:stretch>
            <a:fillRect/>
          </a:stretch>
        </p:blipFill>
        <p:spPr bwMode="auto">
          <a:xfrm>
            <a:off x="2185988" y="3941763"/>
            <a:ext cx="3556000" cy="719137"/>
          </a:xfrm>
          <a:prstGeom prst="rect">
            <a:avLst/>
          </a:prstGeom>
          <a:noFill/>
          <a:ln w="9525">
            <a:noFill/>
            <a:miter lim="800000"/>
            <a:headEnd/>
            <a:tailEnd/>
          </a:ln>
        </p:spPr>
      </p:pic>
      <p:grpSp>
        <p:nvGrpSpPr>
          <p:cNvPr id="2" name="Group 18"/>
          <p:cNvGrpSpPr>
            <a:grpSpLocks/>
          </p:cNvGrpSpPr>
          <p:nvPr/>
        </p:nvGrpSpPr>
        <p:grpSpPr bwMode="auto">
          <a:xfrm>
            <a:off x="2606675" y="4737100"/>
            <a:ext cx="4351338" cy="1079500"/>
            <a:chOff x="2606674" y="4737162"/>
            <a:chExt cx="4351339" cy="1079500"/>
          </a:xfrm>
        </p:grpSpPr>
        <p:sp>
          <p:nvSpPr>
            <p:cNvPr id="65544" name="Text Box 12"/>
            <p:cNvSpPr txBox="1">
              <a:spLocks noChangeArrowheads="1"/>
            </p:cNvSpPr>
            <p:nvPr/>
          </p:nvSpPr>
          <p:spPr bwMode="auto">
            <a:xfrm>
              <a:off x="3579812" y="5416612"/>
              <a:ext cx="3378201" cy="400050"/>
            </a:xfrm>
            <a:prstGeom prst="rect">
              <a:avLst/>
            </a:prstGeom>
            <a:noFill/>
            <a:ln w="9525">
              <a:noFill/>
              <a:miter lim="800000"/>
              <a:headEnd/>
              <a:tailEnd/>
            </a:ln>
          </p:spPr>
          <p:txBody>
            <a:bodyPr wrap="none">
              <a:prstTxWarp prst="textNoShape">
                <a:avLst/>
              </a:prstTxWarp>
              <a:spAutoFit/>
            </a:bodyPr>
            <a:lstStyle/>
            <a:p>
              <a:r>
                <a:rPr lang="en-US" sz="2000"/>
                <a:t>Internet Explorer cookie flag</a:t>
              </a:r>
            </a:p>
          </p:txBody>
        </p:sp>
        <p:sp>
          <p:nvSpPr>
            <p:cNvPr id="65545" name="Line 13"/>
            <p:cNvSpPr>
              <a:spLocks noChangeShapeType="1"/>
            </p:cNvSpPr>
            <p:nvPr/>
          </p:nvSpPr>
          <p:spPr bwMode="auto">
            <a:xfrm flipH="1" flipV="1">
              <a:off x="2606674" y="4737162"/>
              <a:ext cx="995363" cy="887413"/>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grpSp>
      <p:pic>
        <p:nvPicPr>
          <p:cNvPr id="65540" name="Picture 15" descr="firefox-closedlock"/>
          <p:cNvPicPr>
            <a:picLocks noChangeAspect="1" noChangeArrowheads="1"/>
          </p:cNvPicPr>
          <p:nvPr/>
        </p:nvPicPr>
        <p:blipFill>
          <a:blip r:embed="rId4"/>
          <a:srcRect l="9016" t="33363" b="885"/>
          <a:stretch>
            <a:fillRect/>
          </a:stretch>
        </p:blipFill>
        <p:spPr bwMode="auto">
          <a:xfrm>
            <a:off x="2481263" y="914400"/>
            <a:ext cx="3908425" cy="1179513"/>
          </a:xfrm>
          <a:prstGeom prst="rect">
            <a:avLst/>
          </a:prstGeom>
          <a:noFill/>
          <a:ln w="9525">
            <a:noFill/>
            <a:miter lim="800000"/>
            <a:headEnd/>
            <a:tailEnd/>
          </a:ln>
        </p:spPr>
      </p:pic>
      <p:grpSp>
        <p:nvGrpSpPr>
          <p:cNvPr id="3" name="Group 17"/>
          <p:cNvGrpSpPr>
            <a:grpSpLocks/>
          </p:cNvGrpSpPr>
          <p:nvPr/>
        </p:nvGrpSpPr>
        <p:grpSpPr bwMode="auto">
          <a:xfrm>
            <a:off x="4027488" y="1773238"/>
            <a:ext cx="2057400" cy="1460500"/>
            <a:chOff x="4027487" y="1773238"/>
            <a:chExt cx="2057400" cy="1460500"/>
          </a:xfrm>
        </p:grpSpPr>
        <p:sp>
          <p:nvSpPr>
            <p:cNvPr id="65542" name="Text Box 16"/>
            <p:cNvSpPr txBox="1">
              <a:spLocks noChangeArrowheads="1"/>
            </p:cNvSpPr>
            <p:nvPr/>
          </p:nvSpPr>
          <p:spPr bwMode="auto">
            <a:xfrm>
              <a:off x="4027487" y="2833688"/>
              <a:ext cx="2057400" cy="400050"/>
            </a:xfrm>
            <a:prstGeom prst="rect">
              <a:avLst/>
            </a:prstGeom>
            <a:noFill/>
            <a:ln w="9525">
              <a:noFill/>
              <a:miter lim="800000"/>
              <a:headEnd/>
              <a:tailEnd/>
            </a:ln>
          </p:spPr>
          <p:txBody>
            <a:bodyPr wrap="none">
              <a:prstTxWarp prst="textNoShape">
                <a:avLst/>
              </a:prstTxWarp>
              <a:spAutoFit/>
            </a:bodyPr>
            <a:lstStyle/>
            <a:p>
              <a:r>
                <a:rPr lang="en-US" sz="2000"/>
                <a:t>Firefox SSL icon</a:t>
              </a:r>
            </a:p>
          </p:txBody>
        </p:sp>
        <p:sp>
          <p:nvSpPr>
            <p:cNvPr id="65543" name="Line 17"/>
            <p:cNvSpPr>
              <a:spLocks noChangeShapeType="1"/>
            </p:cNvSpPr>
            <p:nvPr/>
          </p:nvSpPr>
          <p:spPr bwMode="auto">
            <a:xfrm flipH="1" flipV="1">
              <a:off x="5503862" y="1773238"/>
              <a:ext cx="360363" cy="1163638"/>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94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15492" name="Picture 4" descr="IMG_4489"/>
          <p:cNvPicPr>
            <a:picLocks noChangeAspect="1" noChangeArrowheads="1"/>
          </p:cNvPicPr>
          <p:nvPr/>
        </p:nvPicPr>
        <p:blipFill>
          <a:blip r:embed="rId3"/>
          <a:srcRect/>
          <a:stretch>
            <a:fillRect/>
          </a:stretch>
        </p:blipFill>
        <p:spPr bwMode="auto">
          <a:xfrm>
            <a:off x="-19050" y="-14288"/>
            <a:ext cx="9182100" cy="6886576"/>
          </a:xfrm>
          <a:prstGeom prst="rect">
            <a:avLst/>
          </a:prstGeom>
          <a:noFill/>
        </p:spPr>
      </p:pic>
      <p:pic>
        <p:nvPicPr>
          <p:cNvPr id="1215493" name="Picture 5" descr="IMG_4490"/>
          <p:cNvPicPr>
            <a:picLocks noChangeAspect="1" noChangeArrowheads="1"/>
          </p:cNvPicPr>
          <p:nvPr/>
        </p:nvPicPr>
        <p:blipFill>
          <a:blip r:embed="rId4"/>
          <a:srcRect/>
          <a:stretch>
            <a:fillRect/>
          </a:stretch>
        </p:blipFill>
        <p:spPr bwMode="auto">
          <a:xfrm rot="324331">
            <a:off x="3548063" y="2547938"/>
            <a:ext cx="4872037" cy="3654425"/>
          </a:xfrm>
          <a:prstGeom prst="rect">
            <a:avLst/>
          </a:prstGeom>
          <a:noFill/>
          <a:effectLst>
            <a:outerShdw blurRad="63500" dist="38099" dir="2700000" algn="ctr" rotWithShape="0">
              <a:srgbClr val="000000">
                <a:alpha val="74998"/>
              </a:srgbClr>
            </a:outerShdw>
          </a:effectLst>
        </p:spPr>
      </p:pic>
      <p:pic>
        <p:nvPicPr>
          <p:cNvPr id="5" name="Picture 4" descr="IMG_6546.jpg"/>
          <p:cNvPicPr>
            <a:picLocks noChangeAspect="1"/>
          </p:cNvPicPr>
          <p:nvPr/>
        </p:nvPicPr>
        <p:blipFill>
          <a:blip r:embed="rId5"/>
          <a:srcRect l="28327" t="23333" r="30828" b="13333"/>
          <a:stretch>
            <a:fillRect/>
          </a:stretch>
        </p:blipFill>
        <p:spPr>
          <a:xfrm rot="21228258">
            <a:off x="641669" y="1371600"/>
            <a:ext cx="3930331" cy="4572000"/>
          </a:xfrm>
          <a:prstGeom prst="rect">
            <a:avLst/>
          </a:prstGeom>
          <a:noFill/>
          <a:effectLst>
            <a:outerShdw blurRad="63500" dist="38099" dir="2700000" algn="ctr" rotWithShape="0">
              <a:srgbClr val="000000">
                <a:alpha val="74998"/>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15493"/>
                                        </p:tgtEl>
                                        <p:attrNameLst>
                                          <p:attrName>style.visibility</p:attrName>
                                        </p:attrNameLst>
                                      </p:cBhvr>
                                      <p:to>
                                        <p:strVal val="visible"/>
                                      </p:to>
                                    </p:set>
                                    <p:animEffect transition="in" filter="dissolve">
                                      <p:cBhvr>
                                        <p:cTn id="7" dur="500"/>
                                        <p:tgtEl>
                                          <p:spTgt spid="12154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9730" name="Picture 2" descr="no-kimono-slippers"/>
          <p:cNvPicPr>
            <a:picLocks noChangeAspect="1" noChangeArrowheads="1"/>
          </p:cNvPicPr>
          <p:nvPr/>
        </p:nvPicPr>
        <p:blipFill>
          <a:blip r:embed="rId3"/>
          <a:srcRect/>
          <a:stretch>
            <a:fillRect/>
          </a:stretch>
        </p:blipFill>
        <p:spPr bwMode="auto">
          <a:xfrm>
            <a:off x="293688" y="76200"/>
            <a:ext cx="4799012" cy="6399212"/>
          </a:xfrm>
          <a:prstGeom prst="rect">
            <a:avLst/>
          </a:prstGeom>
          <a:noFill/>
          <a:ln w="9525">
            <a:noFill/>
            <a:miter lim="800000"/>
            <a:headEnd/>
            <a:tailEnd/>
          </a:ln>
        </p:spPr>
      </p:pic>
      <p:pic>
        <p:nvPicPr>
          <p:cNvPr id="969731" name="Picture 3" descr="no-kimono"/>
          <p:cNvPicPr>
            <a:picLocks noChangeAspect="1" noChangeArrowheads="1"/>
          </p:cNvPicPr>
          <p:nvPr/>
        </p:nvPicPr>
        <p:blipFill>
          <a:blip r:embed="rId4"/>
          <a:srcRect/>
          <a:stretch>
            <a:fillRect/>
          </a:stretch>
        </p:blipFill>
        <p:spPr bwMode="auto">
          <a:xfrm>
            <a:off x="3097213" y="947738"/>
            <a:ext cx="5713412" cy="2576512"/>
          </a:xfrm>
          <a:prstGeom prst="rect">
            <a:avLst/>
          </a:prstGeom>
          <a:noFill/>
          <a:effectLst>
            <a:outerShdw blurRad="101600" dist="38098" dir="7559964" algn="ctr" rotWithShape="0">
              <a:srgbClr val="000000">
                <a:alpha val="81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69730"/>
                                        </p:tgtEl>
                                        <p:attrNameLst>
                                          <p:attrName>style.visibility</p:attrName>
                                        </p:attrNameLst>
                                      </p:cBhvr>
                                      <p:to>
                                        <p:strVal val="visible"/>
                                      </p:to>
                                    </p:set>
                                    <p:animEffect transition="in" filter="dissolve">
                                      <p:cBhvr>
                                        <p:cTn id="7" dur="500"/>
                                        <p:tgtEl>
                                          <p:spTgt spid="969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17538" name="Picture 2" descr="IMG_5094"/>
          <p:cNvPicPr>
            <a:picLocks noChangeAspect="1" noChangeArrowheads="1"/>
          </p:cNvPicPr>
          <p:nvPr/>
        </p:nvPicPr>
        <p:blipFill>
          <a:blip r:embed="rId3"/>
          <a:srcRect/>
          <a:stretch>
            <a:fillRect/>
          </a:stretch>
        </p:blipFill>
        <p:spPr bwMode="auto">
          <a:xfrm>
            <a:off x="-6350" y="0"/>
            <a:ext cx="9150350" cy="6858000"/>
          </a:xfrm>
          <a:prstGeom prst="rect">
            <a:avLst/>
          </a:prstGeom>
          <a:noFill/>
        </p:spPr>
      </p:pic>
      <p:pic>
        <p:nvPicPr>
          <p:cNvPr id="1217539" name="Picture 3" descr="IMG_5108"/>
          <p:cNvPicPr>
            <a:picLocks noChangeAspect="1" noChangeArrowheads="1"/>
          </p:cNvPicPr>
          <p:nvPr/>
        </p:nvPicPr>
        <p:blipFill>
          <a:blip r:embed="rId4"/>
          <a:srcRect/>
          <a:stretch>
            <a:fillRect/>
          </a:stretch>
        </p:blipFill>
        <p:spPr bwMode="auto">
          <a:xfrm rot="402982">
            <a:off x="4572000" y="508000"/>
            <a:ext cx="4113213" cy="5486400"/>
          </a:xfrm>
          <a:prstGeom prst="rect">
            <a:avLst/>
          </a:prstGeom>
          <a:noFill/>
          <a:effectLst>
            <a:outerShdw blurRad="63500" dist="38099" dir="2700000" algn="ctr" rotWithShape="0">
              <a:srgbClr val="000000">
                <a:alpha val="74998"/>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7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8786" name="Rectangle 2"/>
          <p:cNvSpPr>
            <a:spLocks noGrp="1" noChangeArrowheads="1"/>
          </p:cNvSpPr>
          <p:nvPr>
            <p:ph type="title"/>
          </p:nvPr>
        </p:nvSpPr>
        <p:spPr/>
        <p:txBody>
          <a:bodyPr/>
          <a:lstStyle/>
          <a:p>
            <a:pPr eaLnBrk="1" hangingPunct="1">
              <a:defRPr/>
            </a:pPr>
            <a:r>
              <a:rPr lang="en-US">
                <a:ea typeface="+mj-ea"/>
                <a:cs typeface="+mj-cs"/>
              </a:rPr>
              <a:t>Application</a:t>
            </a:r>
          </a:p>
        </p:txBody>
      </p:sp>
      <p:sp>
        <p:nvSpPr>
          <p:cNvPr id="54275" name="Rectangle 3"/>
          <p:cNvSpPr>
            <a:spLocks noGrp="1" noChangeArrowheads="1"/>
          </p:cNvSpPr>
          <p:nvPr>
            <p:ph idx="1"/>
          </p:nvPr>
        </p:nvSpPr>
        <p:spPr/>
        <p:txBody>
          <a:bodyPr>
            <a:normAutofit lnSpcReduction="10000"/>
          </a:bodyPr>
          <a:lstStyle/>
          <a:p>
            <a:pPr eaLnBrk="1" hangingPunct="1">
              <a:spcBef>
                <a:spcPts val="600"/>
              </a:spcBef>
            </a:pPr>
            <a:r>
              <a:rPr lang="en-US">
                <a:solidFill>
                  <a:srgbClr val="0073E5"/>
                </a:solidFill>
                <a:ea typeface="ＭＳ Ｐゴシック" charset="-128"/>
                <a:cs typeface="ＭＳ Ｐゴシック" charset="-128"/>
              </a:rPr>
              <a:t>Knowledge retention</a:t>
            </a:r>
          </a:p>
          <a:p>
            <a:pPr lvl="1" eaLnBrk="1" hangingPunct="1">
              <a:spcBef>
                <a:spcPts val="600"/>
              </a:spcBef>
            </a:pPr>
            <a:r>
              <a:rPr lang="en-US"/>
              <a:t>Ability to remember communication</a:t>
            </a:r>
          </a:p>
          <a:p>
            <a:pPr eaLnBrk="1" hangingPunct="1">
              <a:spcBef>
                <a:spcPts val="600"/>
              </a:spcBef>
            </a:pPr>
            <a:r>
              <a:rPr lang="en-US">
                <a:solidFill>
                  <a:srgbClr val="0073E5"/>
                </a:solidFill>
                <a:ea typeface="ＭＳ Ｐゴシック" charset="-128"/>
                <a:cs typeface="ＭＳ Ｐゴシック" charset="-128"/>
              </a:rPr>
              <a:t>Knowledge transfer</a:t>
            </a:r>
          </a:p>
          <a:p>
            <a:pPr lvl="1" eaLnBrk="1" hangingPunct="1">
              <a:spcBef>
                <a:spcPts val="600"/>
              </a:spcBef>
            </a:pPr>
            <a:r>
              <a:rPr lang="en-US"/>
              <a:t>Ability to recognize applicable situations and apply knowledge</a:t>
            </a:r>
          </a:p>
          <a:p>
            <a:pPr eaLnBrk="1" hangingPunct="1">
              <a:spcBef>
                <a:spcPts val="600"/>
              </a:spcBef>
            </a:pPr>
            <a:endParaRPr lang="en-US">
              <a:ea typeface="ＭＳ Ｐゴシック" charset="-128"/>
              <a:cs typeface="ＭＳ Ｐゴシック" charset="-128"/>
            </a:endParaRPr>
          </a:p>
          <a:p>
            <a:pPr eaLnBrk="1" hangingPunct="1">
              <a:spcBef>
                <a:spcPts val="600"/>
              </a:spcBef>
            </a:pPr>
            <a:r>
              <a:rPr lang="en-US">
                <a:ea typeface="ＭＳ Ｐゴシック" charset="-128"/>
                <a:cs typeface="ＭＳ Ｐゴシック" charset="-128"/>
              </a:rPr>
              <a:t>May not be necessary if</a:t>
            </a:r>
            <a:br>
              <a:rPr lang="en-US">
                <a:ea typeface="ＭＳ Ｐゴシック" charset="-128"/>
                <a:cs typeface="ＭＳ Ｐゴシック" charset="-128"/>
              </a:rPr>
            </a:br>
            <a:r>
              <a:rPr lang="en-US">
                <a:ea typeface="ＭＳ Ｐゴシック" charset="-128"/>
                <a:cs typeface="ＭＳ Ｐゴシック" charset="-128"/>
              </a:rPr>
              <a:t>application is immediate</a:t>
            </a:r>
            <a:br>
              <a:rPr lang="en-US">
                <a:ea typeface="ＭＳ Ｐゴシック" charset="-128"/>
                <a:cs typeface="ＭＳ Ｐゴシック" charset="-128"/>
              </a:rPr>
            </a:br>
            <a:r>
              <a:rPr lang="en-US">
                <a:ea typeface="ＭＳ Ｐゴシック" charset="-128"/>
                <a:cs typeface="ＭＳ Ｐゴシック" charset="-128"/>
              </a:rPr>
              <a:t>(e.g. pop-up warning)</a:t>
            </a:r>
          </a:p>
        </p:txBody>
      </p:sp>
      <p:sp>
        <p:nvSpPr>
          <p:cNvPr id="5" name="AutoShape 6"/>
          <p:cNvSpPr>
            <a:spLocks noChangeArrowheads="1"/>
          </p:cNvSpPr>
          <p:nvPr/>
        </p:nvSpPr>
        <p:spPr bwMode="auto">
          <a:xfrm rot="10800000" flipH="1">
            <a:off x="6678613" y="4692650"/>
            <a:ext cx="1855787" cy="1443038"/>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Application</a:t>
            </a:r>
          </a:p>
        </p:txBody>
      </p:sp>
      <p:sp>
        <p:nvSpPr>
          <p:cNvPr id="54278" name="Rectangle 12"/>
          <p:cNvSpPr>
            <a:spLocks noChangeArrowheads="1"/>
          </p:cNvSpPr>
          <p:nvPr/>
        </p:nvSpPr>
        <p:spPr bwMode="auto">
          <a:xfrm>
            <a:off x="7291388" y="4772025"/>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Retention</a:t>
            </a:r>
          </a:p>
        </p:txBody>
      </p:sp>
      <p:sp>
        <p:nvSpPr>
          <p:cNvPr id="54279" name="Rectangle 13"/>
          <p:cNvSpPr>
            <a:spLocks noChangeArrowheads="1"/>
          </p:cNvSpPr>
          <p:nvPr/>
        </p:nvSpPr>
        <p:spPr bwMode="auto">
          <a:xfrm>
            <a:off x="7291388" y="5502275"/>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Transfer</a:t>
            </a:r>
          </a:p>
        </p:txBody>
      </p:sp>
      <p:sp>
        <p:nvSpPr>
          <p:cNvPr id="54280" name="Line 18"/>
          <p:cNvSpPr>
            <a:spLocks noChangeShapeType="1"/>
          </p:cNvSpPr>
          <p:nvPr/>
        </p:nvSpPr>
        <p:spPr bwMode="auto">
          <a:xfrm>
            <a:off x="7874000" y="5318125"/>
            <a:ext cx="0" cy="168275"/>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9810" name="Rectangle 2"/>
          <p:cNvSpPr>
            <a:spLocks noGrp="1" noChangeArrowheads="1"/>
          </p:cNvSpPr>
          <p:nvPr>
            <p:ph type="title"/>
          </p:nvPr>
        </p:nvSpPr>
        <p:spPr/>
        <p:txBody>
          <a:bodyPr/>
          <a:lstStyle/>
          <a:p>
            <a:pPr eaLnBrk="1" hangingPunct="1">
              <a:defRPr/>
            </a:pPr>
            <a:r>
              <a:rPr lang="en-US">
                <a:ea typeface="+mj-ea"/>
                <a:cs typeface="+mj-cs"/>
              </a:rPr>
              <a:t>Personal variables</a:t>
            </a:r>
          </a:p>
        </p:txBody>
      </p:sp>
      <p:sp>
        <p:nvSpPr>
          <p:cNvPr id="56323" name="Rectangle 3"/>
          <p:cNvSpPr>
            <a:spLocks noGrp="1" noChangeArrowheads="1"/>
          </p:cNvSpPr>
          <p:nvPr>
            <p:ph idx="1"/>
          </p:nvPr>
        </p:nvSpPr>
        <p:spPr/>
        <p:txBody>
          <a:bodyPr/>
          <a:lstStyle/>
          <a:p>
            <a:pPr eaLnBrk="1" hangingPunct="1"/>
            <a:r>
              <a:rPr lang="en-US">
                <a:solidFill>
                  <a:srgbClr val="0073E5"/>
                </a:solidFill>
                <a:ea typeface="ＭＳ Ｐゴシック" charset="-128"/>
                <a:cs typeface="ＭＳ Ｐゴシック" charset="-128"/>
              </a:rPr>
              <a:t>Demographics and personal characteristics</a:t>
            </a:r>
          </a:p>
          <a:p>
            <a:pPr lvl="1" eaLnBrk="1" hangingPunct="1"/>
            <a:r>
              <a:rPr lang="en-US"/>
              <a:t>Age, gender, culture, education, occupation, disabilities</a:t>
            </a:r>
          </a:p>
          <a:p>
            <a:pPr eaLnBrk="1" hangingPunct="1"/>
            <a:r>
              <a:rPr lang="en-US">
                <a:solidFill>
                  <a:srgbClr val="0073E5"/>
                </a:solidFill>
                <a:ea typeface="ＭＳ Ｐゴシック" charset="-128"/>
                <a:cs typeface="ＭＳ Ｐゴシック" charset="-128"/>
              </a:rPr>
              <a:t>Knowledge and experience</a:t>
            </a:r>
          </a:p>
          <a:p>
            <a:pPr lvl="1" eaLnBrk="1" hangingPunct="1"/>
            <a:r>
              <a:rPr lang="en-US"/>
              <a:t>Education, occupation, prior </a:t>
            </a:r>
            <a:br>
              <a:rPr lang="en-US"/>
            </a:br>
            <a:r>
              <a:rPr lang="en-US"/>
              <a:t>experience</a:t>
            </a:r>
          </a:p>
        </p:txBody>
      </p:sp>
      <p:sp>
        <p:nvSpPr>
          <p:cNvPr id="5" name="AutoShape 26"/>
          <p:cNvSpPr>
            <a:spLocks noChangeArrowheads="1"/>
          </p:cNvSpPr>
          <p:nvPr/>
        </p:nvSpPr>
        <p:spPr bwMode="auto">
          <a:xfrm rot="16200000" flipH="1">
            <a:off x="6419057" y="4166394"/>
            <a:ext cx="2209800"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Personal </a:t>
            </a:r>
            <a:br>
              <a:rPr lang="en-US" sz="1600" b="1" dirty="0"/>
            </a:br>
            <a:r>
              <a:rPr lang="en-US" sz="1600" b="1" dirty="0"/>
              <a:t>Variables</a:t>
            </a:r>
          </a:p>
        </p:txBody>
      </p:sp>
      <p:sp>
        <p:nvSpPr>
          <p:cNvPr id="56326" name="Rectangle 27"/>
          <p:cNvSpPr>
            <a:spLocks noChangeArrowheads="1"/>
          </p:cNvSpPr>
          <p:nvPr/>
        </p:nvSpPr>
        <p:spPr bwMode="auto">
          <a:xfrm>
            <a:off x="6783388" y="5457825"/>
            <a:ext cx="14811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 &amp;</a:t>
            </a:r>
            <a:br>
              <a:rPr lang="en-US" sz="1600">
                <a:latin typeface="Arial" charset="0"/>
              </a:rPr>
            </a:br>
            <a:r>
              <a:rPr lang="en-US" sz="1600">
                <a:latin typeface="Arial" charset="0"/>
              </a:rPr>
              <a:t>Experience</a:t>
            </a:r>
          </a:p>
        </p:txBody>
      </p:sp>
      <p:sp>
        <p:nvSpPr>
          <p:cNvPr id="56327" name="Rectangle 28"/>
          <p:cNvSpPr>
            <a:spLocks noChangeArrowheads="1"/>
          </p:cNvSpPr>
          <p:nvPr/>
        </p:nvSpPr>
        <p:spPr bwMode="auto">
          <a:xfrm>
            <a:off x="6783388" y="4581525"/>
            <a:ext cx="1479550" cy="7842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Demographics</a:t>
            </a:r>
            <a:br>
              <a:rPr lang="en-US" sz="1600">
                <a:latin typeface="Arial" charset="0"/>
              </a:rPr>
            </a:br>
            <a:r>
              <a:rPr lang="en-US" sz="1600">
                <a:latin typeface="Arial" charset="0"/>
              </a:rPr>
              <a:t>and Personal </a:t>
            </a:r>
            <a:br>
              <a:rPr lang="en-US" sz="1600">
                <a:latin typeface="Arial" charset="0"/>
              </a:rPr>
            </a:br>
            <a:r>
              <a:rPr lang="en-US" sz="1600">
                <a:latin typeface="Arial" charset="0"/>
              </a:rPr>
              <a:t>Characteristics</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0834" name="Rectangle 2"/>
          <p:cNvSpPr>
            <a:spLocks noGrp="1" noChangeArrowheads="1"/>
          </p:cNvSpPr>
          <p:nvPr>
            <p:ph type="title"/>
          </p:nvPr>
        </p:nvSpPr>
        <p:spPr/>
        <p:txBody>
          <a:bodyPr/>
          <a:lstStyle/>
          <a:p>
            <a:pPr eaLnBrk="1" hangingPunct="1">
              <a:defRPr/>
            </a:pPr>
            <a:r>
              <a:rPr lang="en-US">
                <a:ea typeface="+mj-ea"/>
                <a:cs typeface="+mj-cs"/>
              </a:rPr>
              <a:t>Intentions</a:t>
            </a:r>
          </a:p>
        </p:txBody>
      </p:sp>
      <p:sp>
        <p:nvSpPr>
          <p:cNvPr id="58371" name="Rectangle 3"/>
          <p:cNvSpPr>
            <a:spLocks noGrp="1" noChangeArrowheads="1"/>
          </p:cNvSpPr>
          <p:nvPr>
            <p:ph idx="1"/>
          </p:nvPr>
        </p:nvSpPr>
        <p:spPr/>
        <p:txBody>
          <a:bodyPr>
            <a:normAutofit lnSpcReduction="10000"/>
          </a:bodyPr>
          <a:lstStyle/>
          <a:p>
            <a:pPr eaLnBrk="1" hangingPunct="1"/>
            <a:r>
              <a:rPr lang="en-US" sz="2800">
                <a:solidFill>
                  <a:srgbClr val="0073E5"/>
                </a:solidFill>
                <a:ea typeface="ＭＳ Ｐゴシック" charset="-128"/>
                <a:cs typeface="ＭＳ Ｐゴシック" charset="-128"/>
              </a:rPr>
              <a:t>Attitudes and beliefs</a:t>
            </a:r>
          </a:p>
          <a:p>
            <a:pPr lvl="1" eaLnBrk="1" hangingPunct="1"/>
            <a:r>
              <a:rPr lang="en-US" sz="2400"/>
              <a:t>Beliefs about communication accuracy</a:t>
            </a:r>
          </a:p>
          <a:p>
            <a:pPr lvl="1" eaLnBrk="1" hangingPunct="1"/>
            <a:r>
              <a:rPr lang="en-US" sz="2400"/>
              <a:t>Beliefs about whether they should pay attention</a:t>
            </a:r>
          </a:p>
          <a:p>
            <a:pPr lvl="1" eaLnBrk="1" hangingPunct="1"/>
            <a:r>
              <a:rPr lang="en-US" sz="2400"/>
              <a:t>Self-efficacy - whether they believe they can complete actions effectively</a:t>
            </a:r>
          </a:p>
          <a:p>
            <a:pPr lvl="1" eaLnBrk="1" hangingPunct="1"/>
            <a:r>
              <a:rPr lang="en-US" sz="2400"/>
              <a:t>Response-efficacy - whether they believe the actions they take will be effective</a:t>
            </a:r>
          </a:p>
          <a:p>
            <a:pPr lvl="1" eaLnBrk="1" hangingPunct="1"/>
            <a:r>
              <a:rPr lang="en-US" sz="2400"/>
              <a:t>How long it will take</a:t>
            </a:r>
          </a:p>
          <a:p>
            <a:pPr lvl="1" eaLnBrk="1" hangingPunct="1"/>
            <a:r>
              <a:rPr lang="en-US" sz="2400"/>
              <a:t>General attitudes - trust, annoyance</a:t>
            </a:r>
          </a:p>
          <a:p>
            <a:pPr eaLnBrk="1" hangingPunct="1"/>
            <a:r>
              <a:rPr lang="en-US" sz="2800">
                <a:solidFill>
                  <a:srgbClr val="0073E5"/>
                </a:solidFill>
                <a:ea typeface="ＭＳ Ｐゴシック" charset="-128"/>
                <a:cs typeface="ＭＳ Ｐゴシック" charset="-128"/>
              </a:rPr>
              <a:t>Motivation</a:t>
            </a:r>
          </a:p>
          <a:p>
            <a:pPr lvl="1" eaLnBrk="1" hangingPunct="1"/>
            <a:r>
              <a:rPr lang="en-US" sz="2400"/>
              <a:t>Incentives, disincentives</a:t>
            </a:r>
          </a:p>
        </p:txBody>
      </p:sp>
      <p:sp>
        <p:nvSpPr>
          <p:cNvPr id="5" name="AutoShape 8"/>
          <p:cNvSpPr>
            <a:spLocks noChangeArrowheads="1"/>
          </p:cNvSpPr>
          <p:nvPr/>
        </p:nvSpPr>
        <p:spPr bwMode="auto">
          <a:xfrm rot="16200000" flipH="1">
            <a:off x="6748463" y="4322763"/>
            <a:ext cx="1550987"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Intentions</a:t>
            </a:r>
          </a:p>
        </p:txBody>
      </p:sp>
      <p:sp>
        <p:nvSpPr>
          <p:cNvPr id="58374" name="Rectangle 14"/>
          <p:cNvSpPr>
            <a:spLocks noChangeArrowheads="1"/>
          </p:cNvSpPr>
          <p:nvPr/>
        </p:nvSpPr>
        <p:spPr bwMode="auto">
          <a:xfrm>
            <a:off x="6783388" y="5427663"/>
            <a:ext cx="1479550" cy="4286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Motivation</a:t>
            </a:r>
          </a:p>
        </p:txBody>
      </p:sp>
      <p:sp>
        <p:nvSpPr>
          <p:cNvPr id="58375" name="Rectangle 15"/>
          <p:cNvSpPr>
            <a:spLocks noChangeArrowheads="1"/>
          </p:cNvSpPr>
          <p:nvPr/>
        </p:nvSpPr>
        <p:spPr bwMode="auto">
          <a:xfrm>
            <a:off x="6783388" y="4799013"/>
            <a:ext cx="1479550" cy="547687"/>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Attitudes </a:t>
            </a:r>
            <a:br>
              <a:rPr lang="en-US" sz="1600">
                <a:latin typeface="Arial" charset="0"/>
              </a:rPr>
            </a:br>
            <a:r>
              <a:rPr lang="en-US" sz="1600">
                <a:latin typeface="Arial" charset="0"/>
              </a:rPr>
              <a:t>and Beliefs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1858" name="Rectangle 2"/>
          <p:cNvSpPr>
            <a:spLocks noGrp="1" noChangeArrowheads="1"/>
          </p:cNvSpPr>
          <p:nvPr>
            <p:ph type="title"/>
          </p:nvPr>
        </p:nvSpPr>
        <p:spPr/>
        <p:txBody>
          <a:bodyPr/>
          <a:lstStyle/>
          <a:p>
            <a:pPr eaLnBrk="1" hangingPunct="1">
              <a:defRPr/>
            </a:pPr>
            <a:r>
              <a:rPr lang="en-US">
                <a:ea typeface="+mj-ea"/>
                <a:cs typeface="+mj-cs"/>
              </a:rPr>
              <a:t>Capabilities</a:t>
            </a:r>
          </a:p>
        </p:txBody>
      </p:sp>
      <p:sp>
        <p:nvSpPr>
          <p:cNvPr id="60419" name="Rectangle 3"/>
          <p:cNvSpPr>
            <a:spLocks noGrp="1" noChangeArrowheads="1"/>
          </p:cNvSpPr>
          <p:nvPr>
            <p:ph idx="1"/>
          </p:nvPr>
        </p:nvSpPr>
        <p:spPr/>
        <p:txBody>
          <a:bodyPr/>
          <a:lstStyle/>
          <a:p>
            <a:pPr eaLnBrk="1" hangingPunct="1"/>
            <a:r>
              <a:rPr lang="en-US">
                <a:ea typeface="ＭＳ Ｐゴシック" charset="-128"/>
                <a:cs typeface="ＭＳ Ｐゴシック" charset="-128"/>
              </a:rPr>
              <a:t>User’s level of ability</a:t>
            </a:r>
          </a:p>
          <a:p>
            <a:pPr lvl="1" eaLnBrk="1" hangingPunct="1"/>
            <a:r>
              <a:rPr lang="en-US"/>
              <a:t>Cognitive or physical skills</a:t>
            </a:r>
          </a:p>
          <a:p>
            <a:pPr lvl="1" eaLnBrk="1" hangingPunct="1"/>
            <a:r>
              <a:rPr lang="en-US"/>
              <a:t>Availability of necessary software or devices</a:t>
            </a:r>
          </a:p>
        </p:txBody>
      </p:sp>
      <p:sp>
        <p:nvSpPr>
          <p:cNvPr id="5" name="AutoShape 33"/>
          <p:cNvSpPr>
            <a:spLocks noChangeArrowheads="1"/>
          </p:cNvSpPr>
          <p:nvPr/>
        </p:nvSpPr>
        <p:spPr bwMode="auto">
          <a:xfrm rot="16200000" flipH="1">
            <a:off x="7265194" y="3320257"/>
            <a:ext cx="517525"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nchor="ctr">
            <a:prstTxWarp prst="textNoShape">
              <a:avLst/>
            </a:prstTxWarp>
          </a:bodyPr>
          <a:lstStyle/>
          <a:p>
            <a:pPr algn="ctr" eaLnBrk="0" hangingPunct="0">
              <a:defRPr/>
            </a:pPr>
            <a:r>
              <a:rPr lang="en-US" sz="1600" b="1" dirty="0"/>
              <a:t>Capabilities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5058" name="Rectangle 2"/>
          <p:cNvSpPr>
            <a:spLocks noGrp="1" noChangeArrowheads="1"/>
          </p:cNvSpPr>
          <p:nvPr>
            <p:ph type="ctrTitle"/>
          </p:nvPr>
        </p:nvSpPr>
        <p:spPr/>
        <p:txBody>
          <a:bodyPr/>
          <a:lstStyle/>
          <a:p>
            <a:r>
              <a:rPr lang="en-US" smtClean="0"/>
              <a:t>How do users stay safe online?</a:t>
            </a:r>
            <a:endParaRPr lang="en-US"/>
          </a:p>
        </p:txBody>
      </p:sp>
      <p:sp>
        <p:nvSpPr>
          <p:cNvPr id="6" name="Subtitle 5"/>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a:p>
        </p:txBody>
      </p:sp>
      <p:sp>
        <p:nvSpPr>
          <p:cNvPr id="8" name="Text Placeholder 7"/>
          <p:cNvSpPr>
            <a:spLocks noGrp="1"/>
          </p:cNvSpPr>
          <p:nvPr>
            <p:ph sz="half" idx="1"/>
          </p:nvPr>
        </p:nvSpPr>
        <p:spPr/>
        <p:txBody>
          <a:bodyPr/>
          <a:lstStyle/>
          <a:p>
            <a:pPr>
              <a:buNone/>
            </a:pPr>
            <a:r>
              <a:rPr lang="en-US" dirty="0" smtClean="0"/>
              <a:t>	Are you capable of remembering a unique strong password for every account you have?</a:t>
            </a:r>
            <a:endParaRPr lang="en-US" dirty="0"/>
          </a:p>
        </p:txBody>
      </p:sp>
      <p:sp>
        <p:nvSpPr>
          <p:cNvPr id="16" name="Content Placeholder 15"/>
          <p:cNvSpPr>
            <a:spLocks noGrp="1"/>
          </p:cNvSpPr>
          <p:nvPr>
            <p:ph sz="half" idx="2"/>
          </p:nvPr>
        </p:nvSpPr>
        <p:spPr/>
        <p:txBody>
          <a:bodyPr/>
          <a:lstStyle/>
          <a:p>
            <a:endParaRPr lang="en-US"/>
          </a:p>
        </p:txBody>
      </p:sp>
      <p:pic>
        <p:nvPicPr>
          <p:cNvPr id="6" name="Picture 2" descr="passwords"/>
          <p:cNvPicPr>
            <a:picLocks noChangeAspect="1" noChangeArrowheads="1"/>
          </p:cNvPicPr>
          <p:nvPr/>
        </p:nvPicPr>
        <p:blipFill>
          <a:blip r:embed="rId2"/>
          <a:srcRect/>
          <a:stretch>
            <a:fillRect/>
          </a:stretch>
        </p:blipFill>
        <p:spPr bwMode="auto">
          <a:xfrm>
            <a:off x="4259262" y="76200"/>
            <a:ext cx="4808538" cy="641191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0354" name="Rectangle 2"/>
          <p:cNvSpPr>
            <a:spLocks noGrp="1" noChangeArrowheads="1"/>
          </p:cNvSpPr>
          <p:nvPr>
            <p:ph type="title"/>
          </p:nvPr>
        </p:nvSpPr>
        <p:spPr/>
        <p:txBody>
          <a:bodyPr/>
          <a:lstStyle/>
          <a:p>
            <a:pPr eaLnBrk="1" hangingPunct="1">
              <a:defRPr/>
            </a:pPr>
            <a:r>
              <a:rPr lang="en-US" dirty="0">
                <a:ea typeface="+mj-ea"/>
                <a:cs typeface="+mj-cs"/>
              </a:rPr>
              <a:t>Behavior</a:t>
            </a:r>
            <a:endParaRPr lang="en-US" sz="4800" dirty="0">
              <a:ea typeface="+mj-ea"/>
              <a:cs typeface="+mj-cs"/>
            </a:endParaRPr>
          </a:p>
        </p:txBody>
      </p:sp>
      <p:grpSp>
        <p:nvGrpSpPr>
          <p:cNvPr id="2" name="Group 38"/>
          <p:cNvGrpSpPr/>
          <p:nvPr/>
        </p:nvGrpSpPr>
        <p:grpSpPr>
          <a:xfrm>
            <a:off x="544513" y="1296988"/>
            <a:ext cx="8308975" cy="5204778"/>
            <a:chOff x="544513" y="1296988"/>
            <a:chExt cx="8308975" cy="5365750"/>
          </a:xfrm>
        </p:grpSpPr>
        <p:sp>
          <p:nvSpPr>
            <p:cNvPr id="34" name="AutoShape 4"/>
            <p:cNvSpPr>
              <a:spLocks noChangeArrowheads="1"/>
            </p:cNvSpPr>
            <p:nvPr/>
          </p:nvSpPr>
          <p:spPr bwMode="auto">
            <a:xfrm rot="16200000">
              <a:off x="2429669" y="1996282"/>
              <a:ext cx="5365750" cy="3967162"/>
            </a:xfrm>
            <a:prstGeom prst="roundRect">
              <a:avLst>
                <a:gd name="adj" fmla="val 3132"/>
              </a:avLst>
            </a:prstGeom>
            <a:solidFill>
              <a:schemeClr val="accent2">
                <a:lumMod val="20000"/>
                <a:lumOff val="80000"/>
              </a:schemeClr>
            </a:solidFill>
            <a:ln>
              <a:solidFill>
                <a:schemeClr val="accent2">
                  <a:lumMod val="75000"/>
                </a:schemeClr>
              </a:solidFill>
              <a:headEnd/>
              <a:tailEnd/>
            </a:ln>
          </p:spPr>
          <p:style>
            <a:lnRef idx="2">
              <a:schemeClr val="accent2"/>
            </a:lnRef>
            <a:fillRef idx="1">
              <a:schemeClr val="lt1"/>
            </a:fillRef>
            <a:effectRef idx="0">
              <a:schemeClr val="accent2"/>
            </a:effectRef>
            <a:fontRef idx="minor">
              <a:schemeClr val="dk1"/>
            </a:fontRef>
          </p:style>
          <p:txBody>
            <a:bodyPr vert="eaVert" wrap="none">
              <a:prstTxWarp prst="textNoShape">
                <a:avLst/>
              </a:prstTxWarp>
            </a:bodyPr>
            <a:lstStyle/>
            <a:p>
              <a:pPr algn="ctr" eaLnBrk="0" hangingPunct="0">
                <a:defRPr/>
              </a:pPr>
              <a:r>
                <a:rPr lang="en-US" sz="1800" b="1" dirty="0"/>
                <a:t>Human Receiver</a:t>
              </a:r>
            </a:p>
          </p:txBody>
        </p:sp>
        <p:sp>
          <p:nvSpPr>
            <p:cNvPr id="35" name="AutoShape 5"/>
            <p:cNvSpPr>
              <a:spLocks noChangeArrowheads="1"/>
            </p:cNvSpPr>
            <p:nvPr/>
          </p:nvSpPr>
          <p:spPr bwMode="auto">
            <a:xfrm rot="10800000" flipH="1">
              <a:off x="5110163" y="3455988"/>
              <a:ext cx="1854200" cy="1444625"/>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400" b="1" dirty="0"/>
                <a:t>Communication</a:t>
              </a:r>
              <a:br>
                <a:rPr lang="en-US" sz="1400" b="1" dirty="0"/>
              </a:br>
              <a:r>
                <a:rPr lang="en-US" sz="1400" b="1" dirty="0"/>
                <a:t>Processing</a:t>
              </a:r>
            </a:p>
          </p:txBody>
        </p:sp>
        <p:sp>
          <p:nvSpPr>
            <p:cNvPr id="36" name="AutoShape 6"/>
            <p:cNvSpPr>
              <a:spLocks noChangeArrowheads="1"/>
            </p:cNvSpPr>
            <p:nvPr/>
          </p:nvSpPr>
          <p:spPr bwMode="auto">
            <a:xfrm rot="10800000" flipH="1">
              <a:off x="5103813" y="5081588"/>
              <a:ext cx="1855787" cy="144303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Application</a:t>
              </a:r>
            </a:p>
          </p:txBody>
        </p:sp>
        <p:sp>
          <p:nvSpPr>
            <p:cNvPr id="37" name="AutoShape 7"/>
            <p:cNvSpPr>
              <a:spLocks noChangeArrowheads="1"/>
            </p:cNvSpPr>
            <p:nvPr/>
          </p:nvSpPr>
          <p:spPr bwMode="auto">
            <a:xfrm rot="10800000" flipH="1">
              <a:off x="5119688" y="1831975"/>
              <a:ext cx="1839912" cy="1444625"/>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400" b="1" dirty="0"/>
                <a:t>Communication</a:t>
              </a:r>
              <a:br>
                <a:rPr lang="en-US" sz="1400" b="1" dirty="0"/>
              </a:br>
              <a:r>
                <a:rPr lang="en-US" sz="1400" b="1" dirty="0"/>
                <a:t>Delivery</a:t>
              </a:r>
            </a:p>
          </p:txBody>
        </p:sp>
        <p:sp>
          <p:nvSpPr>
            <p:cNvPr id="38" name="AutoShape 8"/>
            <p:cNvSpPr>
              <a:spLocks noChangeArrowheads="1"/>
            </p:cNvSpPr>
            <p:nvPr/>
          </p:nvSpPr>
          <p:spPr bwMode="auto">
            <a:xfrm rot="16200000" flipH="1">
              <a:off x="3332163" y="4195763"/>
              <a:ext cx="1550987"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Intentions</a:t>
              </a:r>
            </a:p>
          </p:txBody>
        </p:sp>
        <p:sp>
          <p:nvSpPr>
            <p:cNvPr id="62473" name="Rectangle 9"/>
            <p:cNvSpPr>
              <a:spLocks noChangeArrowheads="1"/>
            </p:cNvSpPr>
            <p:nvPr/>
          </p:nvSpPr>
          <p:spPr bwMode="auto">
            <a:xfrm>
              <a:off x="5716588" y="1908175"/>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Attention</a:t>
              </a:r>
              <a:br>
                <a:rPr lang="en-US" sz="1600">
                  <a:latin typeface="Arial" charset="0"/>
                </a:rPr>
              </a:br>
              <a:r>
                <a:rPr lang="en-US" sz="1600">
                  <a:latin typeface="Arial" charset="0"/>
                </a:rPr>
                <a:t>Switch</a:t>
              </a:r>
            </a:p>
          </p:txBody>
        </p:sp>
        <p:sp>
          <p:nvSpPr>
            <p:cNvPr id="62474" name="Rectangle 10"/>
            <p:cNvSpPr>
              <a:spLocks noChangeArrowheads="1"/>
            </p:cNvSpPr>
            <p:nvPr/>
          </p:nvSpPr>
          <p:spPr bwMode="auto">
            <a:xfrm>
              <a:off x="5716588" y="2654300"/>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Attention</a:t>
              </a:r>
              <a:br>
                <a:rPr lang="en-US" sz="1600">
                  <a:latin typeface="Arial" charset="0"/>
                </a:rPr>
              </a:br>
              <a:r>
                <a:rPr lang="en-US" sz="1600">
                  <a:latin typeface="Arial" charset="0"/>
                </a:rPr>
                <a:t>Maintenance</a:t>
              </a:r>
            </a:p>
          </p:txBody>
        </p:sp>
        <p:sp>
          <p:nvSpPr>
            <p:cNvPr id="62475" name="Rectangle 11"/>
            <p:cNvSpPr>
              <a:spLocks noChangeArrowheads="1"/>
            </p:cNvSpPr>
            <p:nvPr/>
          </p:nvSpPr>
          <p:spPr bwMode="auto">
            <a:xfrm>
              <a:off x="5716588" y="3538538"/>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200">
                  <a:latin typeface="Arial" charset="0"/>
                </a:rPr>
                <a:t>Comprehension</a:t>
              </a:r>
            </a:p>
          </p:txBody>
        </p:sp>
        <p:sp>
          <p:nvSpPr>
            <p:cNvPr id="62476" name="Rectangle 12"/>
            <p:cNvSpPr>
              <a:spLocks noChangeArrowheads="1"/>
            </p:cNvSpPr>
            <p:nvPr/>
          </p:nvSpPr>
          <p:spPr bwMode="auto">
            <a:xfrm>
              <a:off x="5716588" y="5160963"/>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Retention</a:t>
              </a:r>
            </a:p>
          </p:txBody>
        </p:sp>
        <p:sp>
          <p:nvSpPr>
            <p:cNvPr id="62477" name="Rectangle 13"/>
            <p:cNvSpPr>
              <a:spLocks noChangeArrowheads="1"/>
            </p:cNvSpPr>
            <p:nvPr/>
          </p:nvSpPr>
          <p:spPr bwMode="auto">
            <a:xfrm>
              <a:off x="5716588" y="5891213"/>
              <a:ext cx="11890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Transfer</a:t>
              </a:r>
            </a:p>
          </p:txBody>
        </p:sp>
        <p:sp>
          <p:nvSpPr>
            <p:cNvPr id="62478" name="Rectangle 14"/>
            <p:cNvSpPr>
              <a:spLocks noChangeArrowheads="1"/>
            </p:cNvSpPr>
            <p:nvPr/>
          </p:nvSpPr>
          <p:spPr bwMode="auto">
            <a:xfrm>
              <a:off x="3367088" y="5300663"/>
              <a:ext cx="1479550" cy="4286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Motivation</a:t>
              </a:r>
            </a:p>
          </p:txBody>
        </p:sp>
        <p:sp>
          <p:nvSpPr>
            <p:cNvPr id="62479" name="Rectangle 15"/>
            <p:cNvSpPr>
              <a:spLocks noChangeArrowheads="1"/>
            </p:cNvSpPr>
            <p:nvPr/>
          </p:nvSpPr>
          <p:spPr bwMode="auto">
            <a:xfrm>
              <a:off x="3367088" y="4672013"/>
              <a:ext cx="1479550" cy="547687"/>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Attitudes </a:t>
              </a:r>
              <a:br>
                <a:rPr lang="en-US" sz="1600">
                  <a:latin typeface="Arial" charset="0"/>
                </a:rPr>
              </a:br>
              <a:r>
                <a:rPr lang="en-US" sz="1600">
                  <a:latin typeface="Arial" charset="0"/>
                </a:rPr>
                <a:t>and Beliefs</a:t>
              </a:r>
            </a:p>
          </p:txBody>
        </p:sp>
        <p:sp>
          <p:nvSpPr>
            <p:cNvPr id="62480" name="Rectangle 19"/>
            <p:cNvSpPr>
              <a:spLocks noChangeArrowheads="1"/>
            </p:cNvSpPr>
            <p:nvPr/>
          </p:nvSpPr>
          <p:spPr bwMode="auto">
            <a:xfrm>
              <a:off x="5716588" y="4275138"/>
              <a:ext cx="1189037" cy="547687"/>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a:t>
              </a:r>
              <a:br>
                <a:rPr lang="en-US" sz="1600">
                  <a:latin typeface="Arial" charset="0"/>
                </a:rPr>
              </a:br>
              <a:r>
                <a:rPr lang="en-US" sz="1600">
                  <a:latin typeface="Arial" charset="0"/>
                </a:rPr>
                <a:t>Acquisition</a:t>
              </a:r>
            </a:p>
          </p:txBody>
        </p:sp>
        <p:sp>
          <p:nvSpPr>
            <p:cNvPr id="47" name="AutoShape 25"/>
            <p:cNvSpPr>
              <a:spLocks noChangeArrowheads="1"/>
            </p:cNvSpPr>
            <p:nvPr/>
          </p:nvSpPr>
          <p:spPr bwMode="auto">
            <a:xfrm>
              <a:off x="7481888" y="3881438"/>
              <a:ext cx="1371600" cy="604837"/>
            </a:xfrm>
            <a:prstGeom prst="roundRect">
              <a:avLst>
                <a:gd name="adj" fmla="val 47917"/>
              </a:avLst>
            </a:prstGeom>
            <a:solidFill>
              <a:schemeClr val="accent3">
                <a:lumMod val="20000"/>
                <a:lumOff val="80000"/>
              </a:schemeClr>
            </a:solidFill>
            <a:ln>
              <a:solidFill>
                <a:schemeClr val="accent3">
                  <a:lumMod val="75000"/>
                </a:schemeClr>
              </a:solidFill>
              <a:headEnd/>
              <a:tailEnd/>
            </a:ln>
          </p:spPr>
          <p:style>
            <a:lnRef idx="2">
              <a:schemeClr val="accent2"/>
            </a:lnRef>
            <a:fillRef idx="1">
              <a:schemeClr val="lt1"/>
            </a:fillRef>
            <a:effectRef idx="0">
              <a:schemeClr val="accent2"/>
            </a:effectRef>
            <a:fontRef idx="minor">
              <a:schemeClr val="dk1"/>
            </a:fontRef>
          </p:style>
          <p:txBody>
            <a:bodyPr wrap="none">
              <a:prstTxWarp prst="textNoShape">
                <a:avLst/>
              </a:prstTxWarp>
            </a:bodyPr>
            <a:lstStyle/>
            <a:p>
              <a:pPr algn="ctr" eaLnBrk="0" hangingPunct="0">
                <a:defRPr/>
              </a:pPr>
              <a:r>
                <a:rPr lang="en-US" sz="1800" b="1" dirty="0"/>
                <a:t>Behavior</a:t>
              </a:r>
            </a:p>
          </p:txBody>
        </p:sp>
        <p:sp>
          <p:nvSpPr>
            <p:cNvPr id="48" name="AutoShape 26"/>
            <p:cNvSpPr>
              <a:spLocks noChangeArrowheads="1"/>
            </p:cNvSpPr>
            <p:nvPr/>
          </p:nvSpPr>
          <p:spPr bwMode="auto">
            <a:xfrm rot="16200000" flipH="1">
              <a:off x="3002757" y="2091531"/>
              <a:ext cx="2209800"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Personal </a:t>
              </a:r>
              <a:br>
                <a:rPr lang="en-US" sz="1600" b="1" dirty="0"/>
              </a:br>
              <a:r>
                <a:rPr lang="en-US" sz="1600" b="1" dirty="0"/>
                <a:t>Variables</a:t>
              </a:r>
            </a:p>
          </p:txBody>
        </p:sp>
        <p:sp>
          <p:nvSpPr>
            <p:cNvPr id="62483" name="Rectangle 27"/>
            <p:cNvSpPr>
              <a:spLocks noChangeArrowheads="1"/>
            </p:cNvSpPr>
            <p:nvPr/>
          </p:nvSpPr>
          <p:spPr bwMode="auto">
            <a:xfrm>
              <a:off x="3367088" y="3382963"/>
              <a:ext cx="1481137" cy="54927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Knowledge &amp;</a:t>
              </a:r>
              <a:br>
                <a:rPr lang="en-US" sz="1600">
                  <a:latin typeface="Arial" charset="0"/>
                </a:rPr>
              </a:br>
              <a:r>
                <a:rPr lang="en-US" sz="1600">
                  <a:latin typeface="Arial" charset="0"/>
                </a:rPr>
                <a:t>Experience</a:t>
              </a:r>
            </a:p>
          </p:txBody>
        </p:sp>
        <p:sp>
          <p:nvSpPr>
            <p:cNvPr id="62484" name="Rectangle 28"/>
            <p:cNvSpPr>
              <a:spLocks noChangeArrowheads="1"/>
            </p:cNvSpPr>
            <p:nvPr/>
          </p:nvSpPr>
          <p:spPr bwMode="auto">
            <a:xfrm>
              <a:off x="3367088" y="2506663"/>
              <a:ext cx="1479550" cy="7842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Demographics</a:t>
              </a:r>
              <a:br>
                <a:rPr lang="en-US" sz="1600">
                  <a:latin typeface="Arial" charset="0"/>
                </a:rPr>
              </a:br>
              <a:r>
                <a:rPr lang="en-US" sz="1600">
                  <a:latin typeface="Arial" charset="0"/>
                </a:rPr>
                <a:t>and Personal </a:t>
              </a:r>
              <a:br>
                <a:rPr lang="en-US" sz="1600">
                  <a:latin typeface="Arial" charset="0"/>
                </a:rPr>
              </a:br>
              <a:r>
                <a:rPr lang="en-US" sz="1600">
                  <a:latin typeface="Arial" charset="0"/>
                </a:rPr>
                <a:t>Characteristics</a:t>
              </a:r>
            </a:p>
          </p:txBody>
        </p:sp>
        <p:sp>
          <p:nvSpPr>
            <p:cNvPr id="51" name="AutoShape 29"/>
            <p:cNvSpPr>
              <a:spLocks noChangeArrowheads="1"/>
            </p:cNvSpPr>
            <p:nvPr/>
          </p:nvSpPr>
          <p:spPr bwMode="auto">
            <a:xfrm rot="16200000" flipH="1">
              <a:off x="492919" y="3234531"/>
              <a:ext cx="2219325" cy="1992313"/>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800" b="1" dirty="0"/>
                <a:t>Communication </a:t>
              </a:r>
              <a:br>
                <a:rPr lang="en-US" sz="1800" b="1" dirty="0"/>
              </a:br>
              <a:r>
                <a:rPr lang="en-US" sz="1800" b="1" dirty="0"/>
                <a:t>Impediments</a:t>
              </a:r>
            </a:p>
          </p:txBody>
        </p:sp>
        <p:sp>
          <p:nvSpPr>
            <p:cNvPr id="62486" name="Rectangle 30"/>
            <p:cNvSpPr>
              <a:spLocks noChangeArrowheads="1"/>
            </p:cNvSpPr>
            <p:nvPr/>
          </p:nvSpPr>
          <p:spPr bwMode="auto">
            <a:xfrm>
              <a:off x="806450" y="4605338"/>
              <a:ext cx="1592263" cy="5937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Interference</a:t>
              </a:r>
            </a:p>
          </p:txBody>
        </p:sp>
        <p:sp>
          <p:nvSpPr>
            <p:cNvPr id="62487" name="Rectangle 31"/>
            <p:cNvSpPr>
              <a:spLocks noChangeArrowheads="1"/>
            </p:cNvSpPr>
            <p:nvPr/>
          </p:nvSpPr>
          <p:spPr bwMode="auto">
            <a:xfrm>
              <a:off x="806450" y="3898900"/>
              <a:ext cx="1592263" cy="592138"/>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latin typeface="Arial" charset="0"/>
                </a:rPr>
                <a:t>Environmental</a:t>
              </a:r>
              <a:br>
                <a:rPr lang="en-US" sz="1600">
                  <a:latin typeface="Arial" charset="0"/>
                </a:rPr>
              </a:br>
              <a:r>
                <a:rPr lang="en-US" sz="1600">
                  <a:latin typeface="Arial" charset="0"/>
                </a:rPr>
                <a:t>Stimuli</a:t>
              </a:r>
            </a:p>
          </p:txBody>
        </p:sp>
        <p:sp>
          <p:nvSpPr>
            <p:cNvPr id="54" name="Line 32"/>
            <p:cNvSpPr>
              <a:spLocks noChangeShapeType="1"/>
            </p:cNvSpPr>
            <p:nvPr/>
          </p:nvSpPr>
          <p:spPr bwMode="auto">
            <a:xfrm>
              <a:off x="2613025" y="4194175"/>
              <a:ext cx="479425"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55" name="AutoShape 33"/>
            <p:cNvSpPr>
              <a:spLocks noChangeArrowheads="1"/>
            </p:cNvSpPr>
            <p:nvPr/>
          </p:nvSpPr>
          <p:spPr bwMode="auto">
            <a:xfrm rot="16200000" flipH="1">
              <a:off x="3848894" y="5420519"/>
              <a:ext cx="517525" cy="1690687"/>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nchor="ctr">
              <a:prstTxWarp prst="textNoShape">
                <a:avLst/>
              </a:prstTxWarp>
            </a:bodyPr>
            <a:lstStyle/>
            <a:p>
              <a:pPr algn="ctr" eaLnBrk="0" hangingPunct="0">
                <a:defRPr/>
              </a:pPr>
              <a:r>
                <a:rPr lang="en-US" sz="1600" b="1"/>
                <a:t>Capabilities</a:t>
              </a:r>
            </a:p>
          </p:txBody>
        </p:sp>
        <p:sp>
          <p:nvSpPr>
            <p:cNvPr id="56" name="AutoShape 25"/>
            <p:cNvSpPr>
              <a:spLocks noChangeArrowheads="1"/>
            </p:cNvSpPr>
            <p:nvPr/>
          </p:nvSpPr>
          <p:spPr bwMode="auto">
            <a:xfrm>
              <a:off x="544513" y="1893888"/>
              <a:ext cx="2116137" cy="604837"/>
            </a:xfrm>
            <a:prstGeom prst="roundRect">
              <a:avLst>
                <a:gd name="adj" fmla="val 47917"/>
              </a:avLst>
            </a:prstGeom>
            <a:solidFill>
              <a:schemeClr val="accent2">
                <a:lumMod val="20000"/>
                <a:lumOff val="80000"/>
              </a:schemeClr>
            </a:solidFill>
            <a:ln>
              <a:solidFill>
                <a:schemeClr val="accent2">
                  <a:lumMod val="75000"/>
                </a:schemeClr>
              </a:solidFill>
              <a:headEnd/>
              <a:tailEnd/>
            </a:ln>
          </p:spPr>
          <p:style>
            <a:lnRef idx="2">
              <a:schemeClr val="accent2"/>
            </a:lnRef>
            <a:fillRef idx="1">
              <a:schemeClr val="lt1"/>
            </a:fillRef>
            <a:effectRef idx="0">
              <a:schemeClr val="accent2"/>
            </a:effectRef>
            <a:fontRef idx="minor">
              <a:schemeClr val="dk1"/>
            </a:fontRef>
          </p:style>
          <p:txBody>
            <a:bodyPr wrap="none">
              <a:prstTxWarp prst="textNoShape">
                <a:avLst/>
              </a:prstTxWarp>
            </a:bodyPr>
            <a:lstStyle/>
            <a:p>
              <a:pPr algn="ctr" eaLnBrk="0" hangingPunct="0">
                <a:defRPr/>
              </a:pPr>
              <a:r>
                <a:rPr lang="en-US" sz="1800" b="1">
                  <a:solidFill>
                    <a:srgbClr val="000000"/>
                  </a:solidFill>
                  <a:ea typeface="ＭＳ Ｐゴシック" pitchFamily="-65" charset="-128"/>
                  <a:cs typeface="ＭＳ Ｐゴシック" pitchFamily="-65" charset="-128"/>
                </a:rPr>
                <a:t>Communication</a:t>
              </a:r>
            </a:p>
          </p:txBody>
        </p:sp>
        <p:sp>
          <p:nvSpPr>
            <p:cNvPr id="62491" name="Line 18"/>
            <p:cNvSpPr>
              <a:spLocks noChangeShapeType="1"/>
            </p:cNvSpPr>
            <p:nvPr/>
          </p:nvSpPr>
          <p:spPr bwMode="auto">
            <a:xfrm>
              <a:off x="6310313" y="4086225"/>
              <a:ext cx="0" cy="169863"/>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sp>
          <p:nvSpPr>
            <p:cNvPr id="62492" name="Line 18"/>
            <p:cNvSpPr>
              <a:spLocks noChangeShapeType="1"/>
            </p:cNvSpPr>
            <p:nvPr/>
          </p:nvSpPr>
          <p:spPr bwMode="auto">
            <a:xfrm>
              <a:off x="6310313" y="3279775"/>
              <a:ext cx="0" cy="150813"/>
            </a:xfrm>
            <a:prstGeom prst="line">
              <a:avLst/>
            </a:prstGeom>
            <a:noFill/>
            <a:ln w="25400">
              <a:solidFill>
                <a:srgbClr val="0073BF"/>
              </a:solidFill>
              <a:round/>
              <a:headEnd/>
              <a:tailEnd type="arrow" w="med" len="sm"/>
            </a:ln>
          </p:spPr>
          <p:txBody>
            <a:bodyPr wrap="none" anchor="ctr">
              <a:prstTxWarp prst="textNoShape">
                <a:avLst/>
              </a:prstTxWarp>
            </a:bodyPr>
            <a:lstStyle/>
            <a:p>
              <a:endParaRPr lang="en-US"/>
            </a:p>
          </p:txBody>
        </p:sp>
        <p:sp>
          <p:nvSpPr>
            <p:cNvPr id="59" name="Line 32"/>
            <p:cNvSpPr>
              <a:spLocks noChangeShapeType="1"/>
            </p:cNvSpPr>
            <p:nvPr/>
          </p:nvSpPr>
          <p:spPr bwMode="auto">
            <a:xfrm>
              <a:off x="7100888" y="4183063"/>
              <a:ext cx="352425"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60" name="Line 18"/>
            <p:cNvSpPr>
              <a:spLocks noChangeShapeType="1"/>
            </p:cNvSpPr>
            <p:nvPr/>
          </p:nvSpPr>
          <p:spPr bwMode="auto">
            <a:xfrm>
              <a:off x="1601788" y="2506663"/>
              <a:ext cx="0" cy="581025"/>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62495" name="Line 18"/>
            <p:cNvSpPr>
              <a:spLocks noChangeShapeType="1"/>
            </p:cNvSpPr>
            <p:nvPr/>
          </p:nvSpPr>
          <p:spPr bwMode="auto">
            <a:xfrm>
              <a:off x="6299200" y="4910138"/>
              <a:ext cx="0" cy="150812"/>
            </a:xfrm>
            <a:prstGeom prst="line">
              <a:avLst/>
            </a:prstGeom>
            <a:noFill/>
            <a:ln w="25400">
              <a:solidFill>
                <a:srgbClr val="0073BF"/>
              </a:solidFill>
              <a:round/>
              <a:headEnd/>
              <a:tailEnd type="arrow" w="med" len="sm"/>
            </a:ln>
          </p:spPr>
          <p:txBody>
            <a:bodyPr wrap="none" anchor="ctr">
              <a:prstTxWarp prst="textNoShape">
                <a:avLst/>
              </a:prstTxWarp>
            </a:bodyPr>
            <a:lstStyle/>
            <a:p>
              <a:endParaRPr lang="en-US"/>
            </a:p>
          </p:txBody>
        </p:sp>
        <p:sp>
          <p:nvSpPr>
            <p:cNvPr id="62496" name="Line 18"/>
            <p:cNvSpPr>
              <a:spLocks noChangeShapeType="1"/>
            </p:cNvSpPr>
            <p:nvPr/>
          </p:nvSpPr>
          <p:spPr bwMode="auto">
            <a:xfrm>
              <a:off x="6299200" y="5707063"/>
              <a:ext cx="0" cy="168275"/>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sp>
          <p:nvSpPr>
            <p:cNvPr id="62497" name="Line 18"/>
            <p:cNvSpPr>
              <a:spLocks noChangeShapeType="1"/>
            </p:cNvSpPr>
            <p:nvPr/>
          </p:nvSpPr>
          <p:spPr bwMode="auto">
            <a:xfrm>
              <a:off x="6299200" y="2454275"/>
              <a:ext cx="0" cy="169863"/>
            </a:xfrm>
            <a:prstGeom prst="line">
              <a:avLst/>
            </a:prstGeom>
            <a:noFill/>
            <a:ln w="25400">
              <a:solidFill>
                <a:schemeClr val="bg1"/>
              </a:solidFill>
              <a:round/>
              <a:headEnd/>
              <a:tailEnd type="arrow" w="med" len="sm"/>
            </a:ln>
          </p:spPr>
          <p:txBody>
            <a:bodyPr wrap="none" anchor="ctr">
              <a:prstTxWarp prst="textNoShape">
                <a:avLst/>
              </a:prstTxWarp>
            </a:bodyPr>
            <a:lstStyle/>
            <a:p>
              <a:endParaRPr lang="en-US"/>
            </a:p>
          </p:txBody>
        </p:sp>
      </p:gr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3906" name="Rectangle 2"/>
          <p:cNvSpPr>
            <a:spLocks noGrp="1" noChangeArrowheads="1"/>
          </p:cNvSpPr>
          <p:nvPr>
            <p:ph type="title"/>
          </p:nvPr>
        </p:nvSpPr>
        <p:spPr/>
        <p:txBody>
          <a:bodyPr/>
          <a:lstStyle/>
          <a:p>
            <a:pPr eaLnBrk="1" hangingPunct="1">
              <a:defRPr/>
            </a:pPr>
            <a:r>
              <a:rPr lang="en-US">
                <a:ea typeface="+mj-ea"/>
                <a:cs typeface="+mj-cs"/>
              </a:rPr>
              <a:t>Behavior</a:t>
            </a:r>
          </a:p>
        </p:txBody>
      </p:sp>
      <p:sp>
        <p:nvSpPr>
          <p:cNvPr id="64515" name="Rectangle 3"/>
          <p:cNvSpPr>
            <a:spLocks noGrp="1" noChangeArrowheads="1"/>
          </p:cNvSpPr>
          <p:nvPr>
            <p:ph idx="1"/>
          </p:nvPr>
        </p:nvSpPr>
        <p:spPr/>
        <p:txBody>
          <a:bodyPr/>
          <a:lstStyle/>
          <a:p>
            <a:pPr eaLnBrk="1" hangingPunct="1"/>
            <a:r>
              <a:rPr lang="en-US" smtClean="0">
                <a:ea typeface="ＭＳ Ｐゴシック" charset="-128"/>
                <a:cs typeface="ＭＳ Ｐゴシック" charset="-128"/>
              </a:rPr>
              <a:t>Users may intend to comply, but may fail to complete necessary action</a:t>
            </a:r>
          </a:p>
          <a:p>
            <a:pPr eaLnBrk="1" hangingPunct="1"/>
            <a:r>
              <a:rPr lang="en-US" smtClean="0">
                <a:ea typeface="ＭＳ Ｐゴシック" charset="-128"/>
                <a:cs typeface="ＭＳ Ｐゴシック" charset="-128"/>
              </a:rPr>
              <a:t>Users may complete recommended action, but do so in a way that follows a predictable pattern that can be exploited by attackers</a:t>
            </a:r>
          </a:p>
          <a:p>
            <a:pPr lvl="1" eaLnBrk="1" hangingPunct="1"/>
            <a:r>
              <a:rPr lang="en-US" smtClean="0"/>
              <a:t>Example: password choice</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zits-password-081022.gif"/>
          <p:cNvPicPr>
            <a:picLocks noChangeAspect="1"/>
          </p:cNvPicPr>
          <p:nvPr/>
        </p:nvPicPr>
        <p:blipFill>
          <a:blip r:embed="rId2"/>
          <a:stretch>
            <a:fillRect/>
          </a:stretch>
        </p:blipFill>
        <p:spPr>
          <a:xfrm>
            <a:off x="762000" y="2216150"/>
            <a:ext cx="7620000" cy="2425700"/>
          </a:xfrm>
          <a:prstGeom prst="rect">
            <a:avLst/>
          </a:prstGeom>
        </p:spPr>
      </p:pic>
      <p:sp>
        <p:nvSpPr>
          <p:cNvPr id="6" name="Rectangle 5"/>
          <p:cNvSpPr/>
          <p:nvPr/>
        </p:nvSpPr>
        <p:spPr>
          <a:xfrm>
            <a:off x="762000" y="5696634"/>
            <a:ext cx="7620000" cy="646331"/>
          </a:xfrm>
          <a:prstGeom prst="rect">
            <a:avLst/>
          </a:prstGeom>
        </p:spPr>
        <p:txBody>
          <a:bodyPr wrap="square">
            <a:spAutoFit/>
          </a:bodyPr>
          <a:lstStyle/>
          <a:p>
            <a:r>
              <a:rPr lang="en-US" dirty="0" smtClean="0">
                <a:hlinkClick r:id="rId3"/>
              </a:rPr>
              <a:t>http://www.arcamax.com/zits/s-427369-156783</a:t>
            </a:r>
            <a:endParaRPr lang="en-US" dirty="0" smtClean="0"/>
          </a:p>
          <a:p>
            <a:r>
              <a:rPr lang="en-US" dirty="0" smtClean="0"/>
              <a:t>Zits by Jerry Scott and Jim </a:t>
            </a:r>
            <a:r>
              <a:rPr lang="en-US" dirty="0" err="1" smtClean="0"/>
              <a:t>Borgman</a:t>
            </a:r>
            <a:r>
              <a:rPr lang="en-US" dirty="0" smtClean="0"/>
              <a:t>, October 22, 2008</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5954" name="Rectangle 2"/>
          <p:cNvSpPr>
            <a:spLocks noGrp="1" noChangeArrowheads="1"/>
          </p:cNvSpPr>
          <p:nvPr>
            <p:ph type="title"/>
          </p:nvPr>
        </p:nvSpPr>
        <p:spPr/>
        <p:txBody>
          <a:bodyPr/>
          <a:lstStyle/>
          <a:p>
            <a:pPr eaLnBrk="1" hangingPunct="1">
              <a:defRPr/>
            </a:pPr>
            <a:r>
              <a:rPr lang="en-US" dirty="0">
                <a:ea typeface="+mj-ea"/>
                <a:cs typeface="+mj-cs"/>
              </a:rPr>
              <a:t>Gulfs</a:t>
            </a:r>
          </a:p>
        </p:txBody>
      </p:sp>
      <p:sp>
        <p:nvSpPr>
          <p:cNvPr id="66563" name="Rectangle 3"/>
          <p:cNvSpPr>
            <a:spLocks noGrp="1" noChangeArrowheads="1"/>
          </p:cNvSpPr>
          <p:nvPr>
            <p:ph idx="1"/>
          </p:nvPr>
        </p:nvSpPr>
        <p:spPr/>
        <p:txBody>
          <a:bodyPr/>
          <a:lstStyle/>
          <a:p>
            <a:pPr eaLnBrk="1" hangingPunct="1"/>
            <a:r>
              <a:rPr lang="en-US" sz="2800" smtClean="0">
                <a:ea typeface="ＭＳ Ｐゴシック" charset="-128"/>
                <a:cs typeface="ＭＳ Ｐゴシック" charset="-128"/>
              </a:rPr>
              <a:t>Gulf of Execution</a:t>
            </a:r>
          </a:p>
          <a:p>
            <a:pPr lvl="1" eaLnBrk="1" hangingPunct="1"/>
            <a:r>
              <a:rPr lang="en-US" sz="2400" smtClean="0"/>
              <a:t>Gap between a person’s intentions to carry out an action and the mechanisms provided by a system to facilitate that action</a:t>
            </a:r>
          </a:p>
          <a:p>
            <a:pPr lvl="2" eaLnBrk="1" hangingPunct="1"/>
            <a:r>
              <a:rPr lang="en-US" sz="2000" smtClean="0"/>
              <a:t>“I can’t figure out how to make it do what I want it to do”</a:t>
            </a:r>
          </a:p>
          <a:p>
            <a:pPr eaLnBrk="1" hangingPunct="1"/>
            <a:r>
              <a:rPr lang="en-US" sz="2800" smtClean="0">
                <a:ea typeface="ＭＳ Ｐゴシック" charset="-128"/>
                <a:cs typeface="ＭＳ Ｐゴシック" charset="-128"/>
              </a:rPr>
              <a:t>Gulf of Evaluation</a:t>
            </a:r>
          </a:p>
          <a:p>
            <a:pPr lvl="1" eaLnBrk="1" hangingPunct="1"/>
            <a:r>
              <a:rPr lang="en-US" sz="2400" smtClean="0"/>
              <a:t>When a user completes an action but is unable to interpret the results to determine whether it was successful</a:t>
            </a:r>
          </a:p>
          <a:p>
            <a:pPr lvl="2" eaLnBrk="1" hangingPunct="1"/>
            <a:r>
              <a:rPr lang="en-US" sz="2000" smtClean="0"/>
              <a:t>“I can’t figure out whether it worked”</a:t>
            </a:r>
          </a:p>
          <a:p>
            <a:pPr eaLnBrk="1" hangingPunct="1">
              <a:buFont typeface="Wingdings" charset="2"/>
              <a:buNone/>
            </a:pPr>
            <a:r>
              <a:rPr lang="en-US" sz="2000" smtClean="0">
                <a:solidFill>
                  <a:srgbClr val="0073E5"/>
                </a:solidFill>
                <a:ea typeface="ＭＳ Ｐゴシック" charset="-128"/>
                <a:cs typeface="ＭＳ Ｐゴシック" charset="-128"/>
              </a:rPr>
              <a:t>Don Norman. </a:t>
            </a:r>
            <a:r>
              <a:rPr lang="en-US" sz="2000" i="1" smtClean="0">
                <a:solidFill>
                  <a:srgbClr val="0073E5"/>
                </a:solidFill>
                <a:ea typeface="ＭＳ Ｐゴシック" charset="-128"/>
                <a:cs typeface="ＭＳ Ｐゴシック" charset="-128"/>
              </a:rPr>
              <a:t>The Design of Every Day Things.</a:t>
            </a:r>
            <a:r>
              <a:rPr lang="en-US" sz="2000" smtClean="0">
                <a:solidFill>
                  <a:srgbClr val="0073E5"/>
                </a:solidFill>
                <a:ea typeface="ＭＳ Ｐゴシック" charset="-128"/>
                <a:cs typeface="ＭＳ Ｐゴシック" charset="-128"/>
              </a:rPr>
              <a:t>1988.</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6978" name="Rectangle 2"/>
          <p:cNvSpPr>
            <a:spLocks noGrp="1" noChangeArrowheads="1"/>
          </p:cNvSpPr>
          <p:nvPr>
            <p:ph type="title"/>
          </p:nvPr>
        </p:nvSpPr>
        <p:spPr/>
        <p:txBody>
          <a:bodyPr/>
          <a:lstStyle/>
          <a:p>
            <a:pPr eaLnBrk="1" hangingPunct="1">
              <a:defRPr/>
            </a:pPr>
            <a:r>
              <a:rPr lang="en-US">
                <a:ea typeface="+mj-ea"/>
                <a:cs typeface="+mj-cs"/>
              </a:rPr>
              <a:t>Generic Error-Modeling System</a:t>
            </a:r>
          </a:p>
        </p:txBody>
      </p:sp>
      <p:sp>
        <p:nvSpPr>
          <p:cNvPr id="68611" name="Rectangle 3"/>
          <p:cNvSpPr>
            <a:spLocks noGrp="1" noChangeArrowheads="1"/>
          </p:cNvSpPr>
          <p:nvPr>
            <p:ph idx="1"/>
          </p:nvPr>
        </p:nvSpPr>
        <p:spPr/>
        <p:txBody>
          <a:bodyPr/>
          <a:lstStyle/>
          <a:p>
            <a:pPr eaLnBrk="1" hangingPunct="1">
              <a:lnSpc>
                <a:spcPct val="90000"/>
              </a:lnSpc>
            </a:pPr>
            <a:r>
              <a:rPr lang="en-US" sz="2800" smtClean="0">
                <a:ea typeface="ＭＳ Ｐゴシック" charset="-128"/>
                <a:cs typeface="ＭＳ Ｐゴシック" charset="-128"/>
              </a:rPr>
              <a:t>Mistakes</a:t>
            </a:r>
          </a:p>
          <a:p>
            <a:pPr lvl="1" eaLnBrk="1" hangingPunct="1">
              <a:lnSpc>
                <a:spcPct val="90000"/>
              </a:lnSpc>
            </a:pPr>
            <a:r>
              <a:rPr lang="en-US" sz="2400" smtClean="0"/>
              <a:t>When people formulate action plans that will not achieve the desired goal</a:t>
            </a:r>
          </a:p>
          <a:p>
            <a:pPr eaLnBrk="1" hangingPunct="1">
              <a:lnSpc>
                <a:spcPct val="90000"/>
              </a:lnSpc>
            </a:pPr>
            <a:r>
              <a:rPr lang="en-US" sz="2800" smtClean="0">
                <a:ea typeface="ＭＳ Ｐゴシック" charset="-128"/>
                <a:cs typeface="ＭＳ Ｐゴシック" charset="-128"/>
              </a:rPr>
              <a:t>Lapses</a:t>
            </a:r>
          </a:p>
          <a:p>
            <a:pPr lvl="1" eaLnBrk="1" hangingPunct="1">
              <a:lnSpc>
                <a:spcPct val="90000"/>
              </a:lnSpc>
            </a:pPr>
            <a:r>
              <a:rPr lang="en-US" sz="2400" smtClean="0"/>
              <a:t>When people formulate suitable action plans, but forget to perform a planned action (for example, skipping a step)</a:t>
            </a:r>
          </a:p>
          <a:p>
            <a:pPr eaLnBrk="1" hangingPunct="1">
              <a:lnSpc>
                <a:spcPct val="90000"/>
              </a:lnSpc>
            </a:pPr>
            <a:r>
              <a:rPr lang="en-US" sz="2800" smtClean="0">
                <a:ea typeface="ＭＳ Ｐゴシック" charset="-128"/>
                <a:cs typeface="ＭＳ Ｐゴシック" charset="-128"/>
              </a:rPr>
              <a:t>Slips</a:t>
            </a:r>
          </a:p>
          <a:p>
            <a:pPr lvl="1" eaLnBrk="1" hangingPunct="1">
              <a:lnSpc>
                <a:spcPct val="90000"/>
              </a:lnSpc>
            </a:pPr>
            <a:r>
              <a:rPr lang="en-US" sz="2400" smtClean="0"/>
              <a:t>When people perform actions incorrectly (for example, press the wrong button)</a:t>
            </a:r>
          </a:p>
          <a:p>
            <a:pPr eaLnBrk="1" hangingPunct="1">
              <a:lnSpc>
                <a:spcPct val="90000"/>
              </a:lnSpc>
              <a:buFont typeface="Wingdings" charset="2"/>
              <a:buNone/>
            </a:pPr>
            <a:r>
              <a:rPr lang="en-US" sz="2000" smtClean="0">
                <a:solidFill>
                  <a:srgbClr val="0073E5"/>
                </a:solidFill>
                <a:ea typeface="ＭＳ Ｐゴシック" charset="-128"/>
                <a:cs typeface="ＭＳ Ｐゴシック" charset="-128"/>
              </a:rPr>
              <a:t>James Reason. </a:t>
            </a:r>
            <a:r>
              <a:rPr lang="en-US" sz="2000" i="1" smtClean="0">
                <a:solidFill>
                  <a:srgbClr val="0073E5"/>
                </a:solidFill>
                <a:ea typeface="ＭＳ Ｐゴシック" charset="-128"/>
                <a:cs typeface="ＭＳ Ｐゴシック" charset="-128"/>
              </a:rPr>
              <a:t>Human Error. </a:t>
            </a:r>
            <a:r>
              <a:rPr lang="en-US" sz="2000" smtClean="0">
                <a:solidFill>
                  <a:srgbClr val="0073E5"/>
                </a:solidFill>
                <a:ea typeface="ＭＳ Ｐゴシック" charset="-128"/>
                <a:cs typeface="ＭＳ Ｐゴシック" charset="-128"/>
              </a:rPr>
              <a:t>1990.</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defRPr/>
            </a:pPr>
            <a:r>
              <a:rPr lang="en-US" sz="3600" smtClean="0"/>
              <a:t>Handy table</a:t>
            </a:r>
          </a:p>
        </p:txBody>
      </p:sp>
      <p:pic>
        <p:nvPicPr>
          <p:cNvPr id="4" name="Picture 3" descr="appendixA.jpg"/>
          <p:cNvPicPr>
            <a:picLocks noChangeAspect="1"/>
          </p:cNvPicPr>
          <p:nvPr/>
        </p:nvPicPr>
        <p:blipFill>
          <a:blip r:embed="rId2"/>
          <a:srcRect l="7325" t="4796" r="7698" b="10299"/>
          <a:stretch>
            <a:fillRect/>
          </a:stretch>
        </p:blipFill>
        <p:spPr>
          <a:xfrm>
            <a:off x="2594233" y="-148609"/>
            <a:ext cx="5303846" cy="685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TextBox 4"/>
          <p:cNvSpPr txBox="1"/>
          <p:nvPr/>
        </p:nvSpPr>
        <p:spPr>
          <a:xfrm>
            <a:off x="446088" y="1676400"/>
            <a:ext cx="1509712" cy="2246313"/>
          </a:xfrm>
          <a:prstGeom prst="rect">
            <a:avLst/>
          </a:prstGeom>
          <a:noFill/>
        </p:spPr>
        <p:txBody>
          <a:bodyPr wrap="none">
            <a:spAutoFit/>
          </a:bodyPr>
          <a:lstStyle/>
          <a:p>
            <a:pPr>
              <a:defRPr/>
            </a:pPr>
            <a:r>
              <a:rPr lang="en-US" sz="2000" dirty="0">
                <a:latin typeface="+mn-lt"/>
                <a:ea typeface="ＭＳ Ｐゴシック" pitchFamily="-65" charset="-128"/>
                <a:cs typeface="ＭＳ Ｐゴシック" pitchFamily="-65" charset="-128"/>
              </a:rPr>
              <a:t>Component</a:t>
            </a:r>
          </a:p>
          <a:p>
            <a:pPr>
              <a:defRPr/>
            </a:pPr>
            <a:r>
              <a:rPr lang="en-US" sz="2000" dirty="0">
                <a:latin typeface="+mn-lt"/>
                <a:ea typeface="ＭＳ Ｐゴシック" pitchFamily="-65" charset="-128"/>
                <a:cs typeface="ＭＳ Ｐゴシック" pitchFamily="-65" charset="-128"/>
              </a:rPr>
              <a:t/>
            </a:r>
            <a:br>
              <a:rPr lang="en-US" sz="2000" dirty="0">
                <a:latin typeface="+mn-lt"/>
                <a:ea typeface="ＭＳ Ｐゴシック" pitchFamily="-65" charset="-128"/>
                <a:cs typeface="ＭＳ Ｐゴシック" pitchFamily="-65" charset="-128"/>
              </a:rPr>
            </a:br>
            <a:r>
              <a:rPr lang="en-US" sz="2000" dirty="0">
                <a:latin typeface="+mn-lt"/>
                <a:ea typeface="ＭＳ Ｐゴシック" pitchFamily="-65" charset="-128"/>
                <a:cs typeface="ＭＳ Ｐゴシック" pitchFamily="-65" charset="-128"/>
              </a:rPr>
              <a:t>Questions </a:t>
            </a:r>
            <a:br>
              <a:rPr lang="en-US" sz="2000" dirty="0">
                <a:latin typeface="+mn-lt"/>
                <a:ea typeface="ＭＳ Ｐゴシック" pitchFamily="-65" charset="-128"/>
                <a:cs typeface="ＭＳ Ｐゴシック" pitchFamily="-65" charset="-128"/>
              </a:rPr>
            </a:br>
            <a:r>
              <a:rPr lang="en-US" sz="2000" dirty="0">
                <a:latin typeface="+mn-lt"/>
                <a:ea typeface="ＭＳ Ｐゴシック" pitchFamily="-65" charset="-128"/>
                <a:cs typeface="ＭＳ Ｐゴシック" pitchFamily="-65" charset="-128"/>
              </a:rPr>
              <a:t>to ask</a:t>
            </a:r>
          </a:p>
          <a:p>
            <a:pPr>
              <a:defRPr/>
            </a:pPr>
            <a:endParaRPr lang="en-US" sz="2000" dirty="0">
              <a:latin typeface="+mn-lt"/>
              <a:ea typeface="ＭＳ Ｐゴシック" pitchFamily="-65" charset="-128"/>
              <a:cs typeface="ＭＳ Ｐゴシック" pitchFamily="-65" charset="-128"/>
            </a:endParaRPr>
          </a:p>
          <a:p>
            <a:pPr>
              <a:defRPr/>
            </a:pPr>
            <a:r>
              <a:rPr lang="en-US" sz="2000" dirty="0">
                <a:latin typeface="+mn-lt"/>
                <a:ea typeface="ＭＳ Ｐゴシック" pitchFamily="-65" charset="-128"/>
                <a:cs typeface="ＭＳ Ｐゴシック" pitchFamily="-65" charset="-128"/>
              </a:rPr>
              <a:t>Factors to </a:t>
            </a:r>
            <a:br>
              <a:rPr lang="en-US" sz="2000" dirty="0">
                <a:latin typeface="+mn-lt"/>
                <a:ea typeface="ＭＳ Ｐゴシック" pitchFamily="-65" charset="-128"/>
                <a:cs typeface="ＭＳ Ｐゴシック" pitchFamily="-65" charset="-128"/>
              </a:rPr>
            </a:br>
            <a:r>
              <a:rPr lang="en-US" sz="2000" dirty="0">
                <a:latin typeface="+mn-lt"/>
                <a:ea typeface="ＭＳ Ｐゴシック" pitchFamily="-65" charset="-128"/>
                <a:cs typeface="ＭＳ Ｐゴシック" pitchFamily="-65" charset="-128"/>
              </a:rPr>
              <a:t>consider</a:t>
            </a:r>
          </a:p>
        </p:txBody>
      </p:sp>
      <p:sp>
        <p:nvSpPr>
          <p:cNvPr id="70662" name="Freeform 5"/>
          <p:cNvSpPr>
            <a:spLocks noChangeArrowheads="1"/>
          </p:cNvSpPr>
          <p:nvPr/>
        </p:nvSpPr>
        <p:spPr bwMode="auto">
          <a:xfrm>
            <a:off x="1958975" y="1689100"/>
            <a:ext cx="1554163" cy="280988"/>
          </a:xfrm>
          <a:custGeom>
            <a:avLst/>
            <a:gdLst>
              <a:gd name="T0" fmla="*/ 0 w 1553838"/>
              <a:gd name="T1" fmla="*/ 228521 h 281458"/>
              <a:gd name="T2" fmla="*/ 1081609 w 1553838"/>
              <a:gd name="T3" fmla="*/ 241964 h 281458"/>
              <a:gd name="T4" fmla="*/ 1554813 w 1553838"/>
              <a:gd name="T5" fmla="*/ 0 h 281458"/>
              <a:gd name="T6" fmla="*/ 0 60000 65536"/>
              <a:gd name="T7" fmla="*/ 0 60000 65536"/>
              <a:gd name="T8" fmla="*/ 0 60000 65536"/>
              <a:gd name="T9" fmla="*/ 0 w 1553838"/>
              <a:gd name="T10" fmla="*/ 0 h 281458"/>
              <a:gd name="T11" fmla="*/ 1553838 w 1553838"/>
              <a:gd name="T12" fmla="*/ 281458 h 281458"/>
            </a:gdLst>
            <a:ahLst/>
            <a:cxnLst>
              <a:cxn ang="T6">
                <a:pos x="T0" y="T1"/>
              </a:cxn>
              <a:cxn ang="T7">
                <a:pos x="T2" y="T3"/>
              </a:cxn>
              <a:cxn ang="T8">
                <a:pos x="T4" y="T5"/>
              </a:cxn>
            </a:cxnLst>
            <a:rect l="T9" t="T10" r="T11" b="T12"/>
            <a:pathLst>
              <a:path w="1553838" h="281458">
                <a:moveTo>
                  <a:pt x="0" y="229670"/>
                </a:moveTo>
                <a:cubicBezTo>
                  <a:pt x="410979" y="255564"/>
                  <a:pt x="821958" y="281458"/>
                  <a:pt x="1080931" y="243180"/>
                </a:cubicBezTo>
                <a:cubicBezTo>
                  <a:pt x="1339904" y="204902"/>
                  <a:pt x="1446871" y="102451"/>
                  <a:pt x="1553838" y="0"/>
                </a:cubicBezTo>
              </a:path>
            </a:pathLst>
          </a:custGeom>
          <a:noFill/>
          <a:ln w="38100">
            <a:solidFill>
              <a:srgbClr val="BF0000"/>
            </a:solidFill>
            <a:round/>
            <a:headEnd/>
            <a:tailEnd type="arrow" w="med" len="med"/>
          </a:ln>
        </p:spPr>
        <p:txBody>
          <a:bodyPr>
            <a:prstTxWarp prst="textNoShape">
              <a:avLst/>
            </a:prstTxWarp>
          </a:bodyPr>
          <a:lstStyle/>
          <a:p>
            <a:pPr eaLnBrk="0" hangingPunct="0"/>
            <a:endParaRPr lang="en-US"/>
          </a:p>
        </p:txBody>
      </p:sp>
      <p:sp>
        <p:nvSpPr>
          <p:cNvPr id="70663" name="Freeform 6"/>
          <p:cNvSpPr>
            <a:spLocks noChangeArrowheads="1"/>
          </p:cNvSpPr>
          <p:nvPr/>
        </p:nvSpPr>
        <p:spPr bwMode="auto">
          <a:xfrm>
            <a:off x="1716088" y="1676400"/>
            <a:ext cx="3094037" cy="1228725"/>
          </a:xfrm>
          <a:custGeom>
            <a:avLst/>
            <a:gdLst>
              <a:gd name="T0" fmla="*/ 0 w 1553838"/>
              <a:gd name="T1" fmla="*/ 83466076 h 281458"/>
              <a:gd name="T2" fmla="*/ 16993970 w 1553838"/>
              <a:gd name="T3" fmla="*/ 88375873 h 281458"/>
              <a:gd name="T4" fmla="*/ 24428830 w 1553838"/>
              <a:gd name="T5" fmla="*/ 0 h 281458"/>
              <a:gd name="T6" fmla="*/ 0 60000 65536"/>
              <a:gd name="T7" fmla="*/ 0 60000 65536"/>
              <a:gd name="T8" fmla="*/ 0 60000 65536"/>
              <a:gd name="T9" fmla="*/ 0 w 1553838"/>
              <a:gd name="T10" fmla="*/ 0 h 281458"/>
              <a:gd name="T11" fmla="*/ 1553838 w 1553838"/>
              <a:gd name="T12" fmla="*/ 281458 h 281458"/>
            </a:gdLst>
            <a:ahLst/>
            <a:cxnLst>
              <a:cxn ang="T6">
                <a:pos x="T0" y="T1"/>
              </a:cxn>
              <a:cxn ang="T7">
                <a:pos x="T2" y="T3"/>
              </a:cxn>
              <a:cxn ang="T8">
                <a:pos x="T4" y="T5"/>
              </a:cxn>
            </a:cxnLst>
            <a:rect l="T9" t="T10" r="T11" b="T12"/>
            <a:pathLst>
              <a:path w="1553838" h="281458">
                <a:moveTo>
                  <a:pt x="0" y="229670"/>
                </a:moveTo>
                <a:cubicBezTo>
                  <a:pt x="410979" y="255564"/>
                  <a:pt x="821958" y="281458"/>
                  <a:pt x="1080931" y="243180"/>
                </a:cubicBezTo>
                <a:cubicBezTo>
                  <a:pt x="1339904" y="204902"/>
                  <a:pt x="1446871" y="102451"/>
                  <a:pt x="1553838" y="0"/>
                </a:cubicBezTo>
              </a:path>
            </a:pathLst>
          </a:custGeom>
          <a:noFill/>
          <a:ln w="38100">
            <a:solidFill>
              <a:srgbClr val="BF0000"/>
            </a:solidFill>
            <a:round/>
            <a:headEnd/>
            <a:tailEnd type="arrow" w="med" len="med"/>
          </a:ln>
        </p:spPr>
        <p:txBody>
          <a:bodyPr>
            <a:prstTxWarp prst="textNoShape">
              <a:avLst/>
            </a:prstTxWarp>
          </a:bodyPr>
          <a:lstStyle/>
          <a:p>
            <a:pPr eaLnBrk="0" hangingPunct="0"/>
            <a:endParaRPr lang="en-US"/>
          </a:p>
        </p:txBody>
      </p:sp>
      <p:sp>
        <p:nvSpPr>
          <p:cNvPr id="70664" name="Freeform 7"/>
          <p:cNvSpPr>
            <a:spLocks noChangeArrowheads="1"/>
          </p:cNvSpPr>
          <p:nvPr/>
        </p:nvSpPr>
        <p:spPr bwMode="auto">
          <a:xfrm>
            <a:off x="1733550" y="1689100"/>
            <a:ext cx="4711700" cy="2135188"/>
          </a:xfrm>
          <a:custGeom>
            <a:avLst/>
            <a:gdLst>
              <a:gd name="T0" fmla="*/ 0 w 1553838"/>
              <a:gd name="T1" fmla="*/ 760448574 h 281458"/>
              <a:gd name="T2" fmla="*/ 91388968 w 1553838"/>
              <a:gd name="T3" fmla="*/ 805180951 h 281458"/>
              <a:gd name="T4" fmla="*/ 131371610 w 1553838"/>
              <a:gd name="T5" fmla="*/ 0 h 281458"/>
              <a:gd name="T6" fmla="*/ 0 60000 65536"/>
              <a:gd name="T7" fmla="*/ 0 60000 65536"/>
              <a:gd name="T8" fmla="*/ 0 60000 65536"/>
              <a:gd name="T9" fmla="*/ 0 w 1553838"/>
              <a:gd name="T10" fmla="*/ 0 h 281458"/>
              <a:gd name="T11" fmla="*/ 1553838 w 1553838"/>
              <a:gd name="T12" fmla="*/ 281458 h 281458"/>
            </a:gdLst>
            <a:ahLst/>
            <a:cxnLst>
              <a:cxn ang="T6">
                <a:pos x="T0" y="T1"/>
              </a:cxn>
              <a:cxn ang="T7">
                <a:pos x="T2" y="T3"/>
              </a:cxn>
              <a:cxn ang="T8">
                <a:pos x="T4" y="T5"/>
              </a:cxn>
            </a:cxnLst>
            <a:rect l="T9" t="T10" r="T11" b="T12"/>
            <a:pathLst>
              <a:path w="1553838" h="281458">
                <a:moveTo>
                  <a:pt x="0" y="229670"/>
                </a:moveTo>
                <a:cubicBezTo>
                  <a:pt x="410979" y="255564"/>
                  <a:pt x="821958" y="281458"/>
                  <a:pt x="1080931" y="243180"/>
                </a:cubicBezTo>
                <a:cubicBezTo>
                  <a:pt x="1339904" y="204902"/>
                  <a:pt x="1446871" y="102451"/>
                  <a:pt x="1553838" y="0"/>
                </a:cubicBezTo>
              </a:path>
            </a:pathLst>
          </a:custGeom>
          <a:noFill/>
          <a:ln w="38100">
            <a:solidFill>
              <a:srgbClr val="BF0000"/>
            </a:solidFill>
            <a:round/>
            <a:headEnd/>
            <a:tailEnd type="arrow" w="med" len="med"/>
          </a:ln>
        </p:spPr>
        <p:txBody>
          <a:bodyPr>
            <a:prstTxWarp prst="textNoShape">
              <a:avLst/>
            </a:prstTxWarp>
          </a:bodyPr>
          <a:lstStyle/>
          <a:p>
            <a:pPr eaLnBrk="0" hangingPunct="0"/>
            <a:endParaRPr lang="en-US"/>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Human threat identification </a:t>
            </a:r>
            <a:br>
              <a:rPr lang="en-US" smtClean="0"/>
            </a:br>
            <a:r>
              <a:rPr lang="en-US" smtClean="0"/>
              <a:t>and mitigation process</a:t>
            </a:r>
          </a:p>
        </p:txBody>
      </p:sp>
      <p:sp>
        <p:nvSpPr>
          <p:cNvPr id="1408004" name="AutoShape 4"/>
          <p:cNvSpPr>
            <a:spLocks noChangeArrowheads="1"/>
          </p:cNvSpPr>
          <p:nvPr/>
        </p:nvSpPr>
        <p:spPr bwMode="auto">
          <a:xfrm rot="16200000" flipH="1">
            <a:off x="1141413" y="2357438"/>
            <a:ext cx="812800" cy="1416050"/>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Task</a:t>
            </a:r>
            <a:br>
              <a:rPr lang="en-US" sz="1600" b="1" dirty="0"/>
            </a:br>
            <a:r>
              <a:rPr lang="en-US" sz="1600" b="1" dirty="0"/>
              <a:t>Identification</a:t>
            </a:r>
          </a:p>
        </p:txBody>
      </p:sp>
      <p:sp>
        <p:nvSpPr>
          <p:cNvPr id="1408006" name="AutoShape 6"/>
          <p:cNvSpPr>
            <a:spLocks noChangeArrowheads="1"/>
          </p:cNvSpPr>
          <p:nvPr/>
        </p:nvSpPr>
        <p:spPr bwMode="auto">
          <a:xfrm rot="16200000" flipH="1">
            <a:off x="3163094" y="2356644"/>
            <a:ext cx="812800" cy="1417638"/>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Task</a:t>
            </a:r>
            <a:br>
              <a:rPr lang="en-US" sz="1600" b="1" dirty="0"/>
            </a:br>
            <a:r>
              <a:rPr lang="en-US" sz="1600" b="1" dirty="0"/>
              <a:t>Automation</a:t>
            </a:r>
          </a:p>
        </p:txBody>
      </p:sp>
      <p:grpSp>
        <p:nvGrpSpPr>
          <p:cNvPr id="2" name="Group 31"/>
          <p:cNvGrpSpPr>
            <a:grpSpLocks/>
          </p:cNvGrpSpPr>
          <p:nvPr/>
        </p:nvGrpSpPr>
        <p:grpSpPr bwMode="auto">
          <a:xfrm>
            <a:off x="6904038" y="2659063"/>
            <a:ext cx="1408112" cy="1468437"/>
            <a:chOff x="6904038" y="2659063"/>
            <a:chExt cx="1408112" cy="1468437"/>
          </a:xfrm>
        </p:grpSpPr>
        <p:sp>
          <p:nvSpPr>
            <p:cNvPr id="1408008" name="AutoShape 8"/>
            <p:cNvSpPr>
              <a:spLocks noChangeArrowheads="1"/>
            </p:cNvSpPr>
            <p:nvPr/>
          </p:nvSpPr>
          <p:spPr bwMode="auto">
            <a:xfrm rot="16200000" flipH="1">
              <a:off x="6873875" y="2689226"/>
              <a:ext cx="1468437" cy="1408112"/>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Failure</a:t>
              </a:r>
              <a:br>
                <a:rPr lang="en-US" sz="1600" b="1" dirty="0"/>
              </a:br>
              <a:r>
                <a:rPr lang="en-US" sz="1600" b="1" dirty="0"/>
                <a:t>Mitigation</a:t>
              </a:r>
            </a:p>
          </p:txBody>
        </p:sp>
        <p:sp>
          <p:nvSpPr>
            <p:cNvPr id="62494" name="Rectangle 16"/>
            <p:cNvSpPr>
              <a:spLocks noChangeArrowheads="1"/>
            </p:cNvSpPr>
            <p:nvPr/>
          </p:nvSpPr>
          <p:spPr bwMode="gray">
            <a:xfrm>
              <a:off x="7015163" y="3394075"/>
              <a:ext cx="1184275" cy="5810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t>User</a:t>
              </a:r>
              <a:br>
                <a:rPr lang="en-US" sz="1600"/>
              </a:br>
              <a:r>
                <a:rPr lang="en-US" sz="1600"/>
                <a:t>Studies</a:t>
              </a:r>
            </a:p>
          </p:txBody>
        </p:sp>
      </p:grpSp>
      <p:grpSp>
        <p:nvGrpSpPr>
          <p:cNvPr id="3" name="Group 27"/>
          <p:cNvGrpSpPr>
            <a:grpSpLocks/>
          </p:cNvGrpSpPr>
          <p:nvPr/>
        </p:nvGrpSpPr>
        <p:grpSpPr bwMode="auto">
          <a:xfrm>
            <a:off x="4881563" y="2659063"/>
            <a:ext cx="1409700" cy="2366962"/>
            <a:chOff x="4881563" y="2659063"/>
            <a:chExt cx="1409700" cy="2366962"/>
          </a:xfrm>
        </p:grpSpPr>
        <p:sp>
          <p:nvSpPr>
            <p:cNvPr id="1408007" name="AutoShape 7"/>
            <p:cNvSpPr>
              <a:spLocks noChangeArrowheads="1"/>
            </p:cNvSpPr>
            <p:nvPr/>
          </p:nvSpPr>
          <p:spPr bwMode="auto">
            <a:xfrm rot="16200000" flipH="1">
              <a:off x="4402932" y="3137694"/>
              <a:ext cx="2366962" cy="1409700"/>
            </a:xfrm>
            <a:prstGeom prst="roundRect">
              <a:avLst>
                <a:gd name="adj" fmla="val 545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eaVert" wrap="none">
              <a:prstTxWarp prst="textNoShape">
                <a:avLst/>
              </a:prstTxWarp>
            </a:bodyPr>
            <a:lstStyle/>
            <a:p>
              <a:pPr algn="ctr" eaLnBrk="0" hangingPunct="0">
                <a:defRPr/>
              </a:pPr>
              <a:r>
                <a:rPr lang="en-US" sz="1600" b="1" dirty="0"/>
                <a:t>Failure</a:t>
              </a:r>
              <a:br>
                <a:rPr lang="en-US" sz="1600" b="1" dirty="0"/>
              </a:br>
              <a:r>
                <a:rPr lang="en-US" sz="1600" b="1" dirty="0"/>
                <a:t>Identification</a:t>
              </a:r>
            </a:p>
          </p:txBody>
        </p:sp>
        <p:sp>
          <p:nvSpPr>
            <p:cNvPr id="1408014" name="Rectangle 14"/>
            <p:cNvSpPr>
              <a:spLocks noChangeArrowheads="1"/>
            </p:cNvSpPr>
            <p:nvPr/>
          </p:nvSpPr>
          <p:spPr bwMode="auto">
            <a:xfrm>
              <a:off x="4986338" y="3382963"/>
              <a:ext cx="1184275" cy="842962"/>
            </a:xfrm>
            <a:prstGeom prst="rect">
              <a:avLst/>
            </a:prstGeom>
            <a:solidFill>
              <a:schemeClr val="accent1">
                <a:lumMod val="40000"/>
                <a:lumOff val="60000"/>
              </a:schemeClr>
            </a:solidFill>
            <a:ln w="12700">
              <a:noFill/>
              <a:miter lim="800000"/>
              <a:headEnd/>
              <a:tailEnd/>
            </a:ln>
            <a:effectLst/>
          </p:spPr>
          <p:txBody>
            <a:bodyPr wrap="none" anchor="ctr">
              <a:prstTxWarp prst="textNoShape">
                <a:avLst/>
              </a:prstTxWarp>
            </a:bodyPr>
            <a:lstStyle/>
            <a:p>
              <a:pPr algn="ctr" eaLnBrk="0" hangingPunct="0">
                <a:defRPr/>
              </a:pPr>
              <a:r>
                <a:rPr lang="en-US" sz="1600">
                  <a:latin typeface="Arial" pitchFamily="-65" charset="0"/>
                  <a:ea typeface="ＭＳ Ｐゴシック" pitchFamily="-65" charset="-128"/>
                  <a:cs typeface="ＭＳ Ｐゴシック" pitchFamily="-65" charset="-128"/>
                </a:rPr>
                <a:t>Human-in-</a:t>
              </a:r>
              <a:br>
                <a:rPr lang="en-US" sz="1600">
                  <a:latin typeface="Arial" pitchFamily="-65" charset="0"/>
                  <a:ea typeface="ＭＳ Ｐゴシック" pitchFamily="-65" charset="-128"/>
                  <a:cs typeface="ＭＳ Ｐゴシック" pitchFamily="-65" charset="-128"/>
                </a:rPr>
              </a:br>
              <a:r>
                <a:rPr lang="en-US" sz="1600">
                  <a:latin typeface="Arial" pitchFamily="-65" charset="0"/>
                  <a:ea typeface="ＭＳ Ｐゴシック" pitchFamily="-65" charset="-128"/>
                  <a:cs typeface="ＭＳ Ｐゴシック" pitchFamily="-65" charset="-128"/>
                </a:rPr>
                <a:t>the-loop</a:t>
              </a:r>
              <a:br>
                <a:rPr lang="en-US" sz="1600">
                  <a:latin typeface="Arial" pitchFamily="-65" charset="0"/>
                  <a:ea typeface="ＭＳ Ｐゴシック" pitchFamily="-65" charset="-128"/>
                  <a:cs typeface="ＭＳ Ｐゴシック" pitchFamily="-65" charset="-128"/>
                </a:rPr>
              </a:br>
              <a:r>
                <a:rPr lang="en-US" sz="1600">
                  <a:latin typeface="Arial" pitchFamily="-65" charset="0"/>
                  <a:ea typeface="ＭＳ Ｐゴシック" pitchFamily="-65" charset="-128"/>
                  <a:cs typeface="ＭＳ Ｐゴシック" pitchFamily="-65" charset="-128"/>
                </a:rPr>
                <a:t>Framework</a:t>
              </a:r>
            </a:p>
          </p:txBody>
        </p:sp>
        <p:sp>
          <p:nvSpPr>
            <p:cNvPr id="62492" name="Rectangle 16"/>
            <p:cNvSpPr>
              <a:spLocks noChangeArrowheads="1"/>
            </p:cNvSpPr>
            <p:nvPr/>
          </p:nvSpPr>
          <p:spPr bwMode="gray">
            <a:xfrm>
              <a:off x="4999038" y="4302125"/>
              <a:ext cx="1184275" cy="581025"/>
            </a:xfrm>
            <a:prstGeom prst="rect">
              <a:avLst/>
            </a:prstGeom>
            <a:solidFill>
              <a:schemeClr val="bg1"/>
            </a:solidFill>
            <a:ln w="12700">
              <a:noFill/>
              <a:miter lim="800000"/>
              <a:headEnd/>
              <a:tailEnd/>
            </a:ln>
          </p:spPr>
          <p:txBody>
            <a:bodyPr wrap="none" anchor="ctr">
              <a:prstTxWarp prst="textNoShape">
                <a:avLst/>
              </a:prstTxWarp>
            </a:bodyPr>
            <a:lstStyle/>
            <a:p>
              <a:pPr algn="ctr" eaLnBrk="0" hangingPunct="0"/>
              <a:r>
                <a:rPr lang="en-US" sz="1600"/>
                <a:t>User</a:t>
              </a:r>
              <a:br>
                <a:rPr lang="en-US" sz="1600"/>
              </a:br>
              <a:r>
                <a:rPr lang="en-US" sz="1600"/>
                <a:t>Studies</a:t>
              </a:r>
            </a:p>
          </p:txBody>
        </p:sp>
      </p:grpSp>
      <p:sp>
        <p:nvSpPr>
          <p:cNvPr id="24" name="Line 32"/>
          <p:cNvSpPr>
            <a:spLocks noChangeShapeType="1"/>
          </p:cNvSpPr>
          <p:nvPr/>
        </p:nvSpPr>
        <p:spPr bwMode="auto">
          <a:xfrm>
            <a:off x="2262188" y="3078163"/>
            <a:ext cx="554037"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25" name="Line 32"/>
          <p:cNvSpPr>
            <a:spLocks noChangeShapeType="1"/>
          </p:cNvSpPr>
          <p:nvPr/>
        </p:nvSpPr>
        <p:spPr bwMode="auto">
          <a:xfrm>
            <a:off x="4281488" y="3067050"/>
            <a:ext cx="552450"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26" name="Line 32"/>
          <p:cNvSpPr>
            <a:spLocks noChangeShapeType="1"/>
          </p:cNvSpPr>
          <p:nvPr/>
        </p:nvSpPr>
        <p:spPr bwMode="auto">
          <a:xfrm>
            <a:off x="6300788" y="3067050"/>
            <a:ext cx="554037"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38" name="Rectangle 37"/>
          <p:cNvSpPr>
            <a:spLocks noChangeArrowheads="1"/>
          </p:cNvSpPr>
          <p:nvPr/>
        </p:nvSpPr>
        <p:spPr bwMode="auto">
          <a:xfrm>
            <a:off x="742950" y="3619500"/>
            <a:ext cx="1949450" cy="1592744"/>
          </a:xfrm>
          <a:prstGeom prst="rect">
            <a:avLst/>
          </a:prstGeom>
          <a:noFill/>
          <a:ln w="9525">
            <a:noFill/>
            <a:miter lim="800000"/>
            <a:headEnd/>
            <a:tailEnd/>
          </a:ln>
        </p:spPr>
        <p:txBody>
          <a:bodyPr>
            <a:prstTxWarp prst="textNoShape">
              <a:avLst/>
            </a:prstTxWarp>
            <a:spAutoFit/>
          </a:bodyPr>
          <a:lstStyle/>
          <a:p>
            <a:pPr eaLnBrk="0" hangingPunct="0">
              <a:lnSpc>
                <a:spcPct val="90000"/>
              </a:lnSpc>
              <a:spcBef>
                <a:spcPts val="600"/>
              </a:spcBef>
            </a:pPr>
            <a:r>
              <a:rPr lang="en-US" dirty="0" smtClean="0"/>
              <a:t>Identify </a:t>
            </a:r>
            <a:r>
              <a:rPr lang="en-US" dirty="0"/>
              <a:t>points where system relies on humans to perform security-critical functions</a:t>
            </a:r>
          </a:p>
        </p:txBody>
      </p:sp>
      <p:sp>
        <p:nvSpPr>
          <p:cNvPr id="39" name="Rectangle 38"/>
          <p:cNvSpPr>
            <a:spLocks noChangeArrowheads="1"/>
          </p:cNvSpPr>
          <p:nvPr/>
        </p:nvSpPr>
        <p:spPr bwMode="auto">
          <a:xfrm>
            <a:off x="2763838" y="3619500"/>
            <a:ext cx="1951037" cy="1093788"/>
          </a:xfrm>
          <a:prstGeom prst="rect">
            <a:avLst/>
          </a:prstGeom>
          <a:noFill/>
          <a:ln w="9525">
            <a:noFill/>
            <a:miter lim="800000"/>
            <a:headEnd/>
            <a:tailEnd/>
          </a:ln>
        </p:spPr>
        <p:txBody>
          <a:bodyPr>
            <a:prstTxWarp prst="textNoShape">
              <a:avLst/>
            </a:prstTxWarp>
            <a:spAutoFit/>
          </a:bodyPr>
          <a:lstStyle/>
          <a:p>
            <a:pPr eaLnBrk="0" hangingPunct="0">
              <a:lnSpc>
                <a:spcPct val="90000"/>
              </a:lnSpc>
              <a:spcBef>
                <a:spcPts val="600"/>
              </a:spcBef>
            </a:pPr>
            <a:r>
              <a:rPr lang="en-US" dirty="0" smtClean="0"/>
              <a:t>Find </a:t>
            </a:r>
            <a:r>
              <a:rPr lang="en-US" dirty="0"/>
              <a:t>ways to partially or fully automate some of these tasks</a:t>
            </a:r>
          </a:p>
        </p:txBody>
      </p:sp>
      <p:sp>
        <p:nvSpPr>
          <p:cNvPr id="40" name="Rectangle 39"/>
          <p:cNvSpPr>
            <a:spLocks noChangeArrowheads="1"/>
          </p:cNvSpPr>
          <p:nvPr/>
        </p:nvSpPr>
        <p:spPr bwMode="auto">
          <a:xfrm>
            <a:off x="4765675" y="5173663"/>
            <a:ext cx="1951038" cy="844550"/>
          </a:xfrm>
          <a:prstGeom prst="rect">
            <a:avLst/>
          </a:prstGeom>
          <a:noFill/>
          <a:ln w="9525">
            <a:noFill/>
            <a:miter lim="800000"/>
            <a:headEnd/>
            <a:tailEnd/>
          </a:ln>
        </p:spPr>
        <p:txBody>
          <a:bodyPr>
            <a:prstTxWarp prst="textNoShape">
              <a:avLst/>
            </a:prstTxWarp>
            <a:spAutoFit/>
          </a:bodyPr>
          <a:lstStyle/>
          <a:p>
            <a:pPr eaLnBrk="0" hangingPunct="0">
              <a:lnSpc>
                <a:spcPct val="90000"/>
              </a:lnSpc>
              <a:spcBef>
                <a:spcPts val="600"/>
              </a:spcBef>
            </a:pPr>
            <a:r>
              <a:rPr lang="en-US" dirty="0" smtClean="0"/>
              <a:t>Identify </a:t>
            </a:r>
            <a:r>
              <a:rPr lang="en-US" dirty="0"/>
              <a:t>potential failure modes for remaining tasks</a:t>
            </a:r>
          </a:p>
        </p:txBody>
      </p:sp>
      <p:sp>
        <p:nvSpPr>
          <p:cNvPr id="41" name="Rectangle 40"/>
          <p:cNvSpPr>
            <a:spLocks noChangeArrowheads="1"/>
          </p:cNvSpPr>
          <p:nvPr/>
        </p:nvSpPr>
        <p:spPr bwMode="auto">
          <a:xfrm>
            <a:off x="6802438" y="4286250"/>
            <a:ext cx="1951037" cy="844550"/>
          </a:xfrm>
          <a:prstGeom prst="rect">
            <a:avLst/>
          </a:prstGeom>
          <a:noFill/>
          <a:ln w="9525">
            <a:noFill/>
            <a:miter lim="800000"/>
            <a:headEnd/>
            <a:tailEnd/>
          </a:ln>
        </p:spPr>
        <p:txBody>
          <a:bodyPr>
            <a:prstTxWarp prst="textNoShape">
              <a:avLst/>
            </a:prstTxWarp>
            <a:spAutoFit/>
          </a:bodyPr>
          <a:lstStyle/>
          <a:p>
            <a:pPr eaLnBrk="0" hangingPunct="0">
              <a:lnSpc>
                <a:spcPct val="90000"/>
              </a:lnSpc>
              <a:spcBef>
                <a:spcPts val="600"/>
              </a:spcBef>
            </a:pPr>
            <a:r>
              <a:rPr lang="en-US" dirty="0" smtClean="0"/>
              <a:t>Find </a:t>
            </a:r>
            <a:r>
              <a:rPr lang="en-US" dirty="0"/>
              <a:t>ways to prevent these failures</a:t>
            </a:r>
          </a:p>
        </p:txBody>
      </p:sp>
      <p:grpSp>
        <p:nvGrpSpPr>
          <p:cNvPr id="4" name="Group 46"/>
          <p:cNvGrpSpPr>
            <a:grpSpLocks/>
          </p:cNvGrpSpPr>
          <p:nvPr/>
        </p:nvGrpSpPr>
        <p:grpSpPr bwMode="auto">
          <a:xfrm>
            <a:off x="1552575" y="2252663"/>
            <a:ext cx="6064250" cy="395287"/>
            <a:chOff x="1552574" y="2252663"/>
            <a:chExt cx="6064250" cy="395287"/>
          </a:xfrm>
        </p:grpSpPr>
        <p:grpSp>
          <p:nvGrpSpPr>
            <p:cNvPr id="5" name="Group 26"/>
            <p:cNvGrpSpPr>
              <a:grpSpLocks/>
            </p:cNvGrpSpPr>
            <p:nvPr/>
          </p:nvGrpSpPr>
          <p:grpSpPr bwMode="auto">
            <a:xfrm>
              <a:off x="1552574" y="2252663"/>
              <a:ext cx="6064250" cy="395287"/>
              <a:chOff x="1552574" y="2252663"/>
              <a:chExt cx="6064250" cy="395351"/>
            </a:xfrm>
          </p:grpSpPr>
          <p:grpSp>
            <p:nvGrpSpPr>
              <p:cNvPr id="6" name="Group 32"/>
              <p:cNvGrpSpPr>
                <a:grpSpLocks/>
              </p:cNvGrpSpPr>
              <p:nvPr/>
            </p:nvGrpSpPr>
            <p:grpSpPr bwMode="auto">
              <a:xfrm flipV="1">
                <a:off x="1554163" y="2252663"/>
                <a:ext cx="6059487" cy="169862"/>
                <a:chOff x="1553369" y="2187047"/>
                <a:chExt cx="6059488" cy="169862"/>
              </a:xfrm>
            </p:grpSpPr>
            <p:sp>
              <p:nvSpPr>
                <p:cNvPr id="29" name="Line 13"/>
                <p:cNvSpPr>
                  <a:spLocks noChangeShapeType="1"/>
                </p:cNvSpPr>
                <p:nvPr/>
              </p:nvSpPr>
              <p:spPr bwMode="auto">
                <a:xfrm>
                  <a:off x="1723230" y="2356909"/>
                  <a:ext cx="5719764" cy="0"/>
                </a:xfrm>
                <a:prstGeom prst="line">
                  <a:avLst/>
                </a:prstGeom>
                <a:noFill/>
                <a:ln w="38100" cap="flat" cmpd="sng" algn="ctr">
                  <a:solidFill>
                    <a:schemeClr val="accent2">
                      <a:lumMod val="75000"/>
                    </a:schemeClr>
                  </a:solidFill>
                  <a:prstDash val="solid"/>
                  <a:round/>
                  <a:headEnd type="none" w="med" len="med"/>
                  <a:tailEnd type="none" w="med" len="med"/>
                </a:ln>
                <a:effectLst/>
              </p:spPr>
              <p:txBody>
                <a:bodyPr wrap="none" anchor="ctr">
                  <a:prstTxWarp prst="textNoShape">
                    <a:avLst/>
                  </a:prstTxWarp>
                </a:bodyPr>
                <a:lstStyle/>
                <a:p>
                  <a:pPr eaLnBrk="0" hangingPunct="0">
                    <a:defRPr/>
                  </a:pPr>
                  <a:endParaRPr lang="en-US">
                    <a:ea typeface="+mn-ea"/>
                    <a:cs typeface="+mn-cs"/>
                  </a:endParaRPr>
                </a:p>
              </p:txBody>
            </p:sp>
            <p:sp>
              <p:nvSpPr>
                <p:cNvPr id="30" name="Arc 19"/>
                <p:cNvSpPr>
                  <a:spLocks/>
                </p:cNvSpPr>
                <p:nvPr/>
              </p:nvSpPr>
              <p:spPr bwMode="auto">
                <a:xfrm flipV="1">
                  <a:off x="7442994" y="2187020"/>
                  <a:ext cx="169862" cy="169889"/>
                </a:xfrm>
                <a:custGeom>
                  <a:avLst/>
                  <a:gdLst>
                    <a:gd name="G0" fmla="+- 0 0 0"/>
                    <a:gd name="G1" fmla="+- 21600 0 0"/>
                    <a:gd name="G2" fmla="+- 21600 0 0"/>
                    <a:gd name="T0" fmla="*/ 0 w 21493"/>
                    <a:gd name="T1" fmla="*/ 0 h 21600"/>
                    <a:gd name="T2" fmla="*/ 21493 w 21493"/>
                    <a:gd name="T3" fmla="*/ 19461 h 21600"/>
                    <a:gd name="T4" fmla="*/ 0 w 21493"/>
                    <a:gd name="T5" fmla="*/ 21600 h 21600"/>
                  </a:gdLst>
                  <a:ahLst/>
                  <a:cxnLst>
                    <a:cxn ang="0">
                      <a:pos x="T0" y="T1"/>
                    </a:cxn>
                    <a:cxn ang="0">
                      <a:pos x="T2" y="T3"/>
                    </a:cxn>
                    <a:cxn ang="0">
                      <a:pos x="T4" y="T5"/>
                    </a:cxn>
                  </a:cxnLst>
                  <a:rect l="0" t="0" r="r" b="b"/>
                  <a:pathLst>
                    <a:path w="21493" h="21600" fill="none" extrusionOk="0">
                      <a:moveTo>
                        <a:pt x="0" y="-1"/>
                      </a:moveTo>
                      <a:cubicBezTo>
                        <a:pt x="11100" y="-1"/>
                        <a:pt x="20394" y="8414"/>
                        <a:pt x="21493" y="19460"/>
                      </a:cubicBezTo>
                    </a:path>
                    <a:path w="21493" h="21600" stroke="0" extrusionOk="0">
                      <a:moveTo>
                        <a:pt x="0" y="-1"/>
                      </a:moveTo>
                      <a:cubicBezTo>
                        <a:pt x="11100" y="-1"/>
                        <a:pt x="20394" y="8414"/>
                        <a:pt x="21493" y="19460"/>
                      </a:cubicBezTo>
                      <a:lnTo>
                        <a:pt x="0" y="21600"/>
                      </a:lnTo>
                      <a:close/>
                    </a:path>
                  </a:pathLst>
                </a:custGeom>
                <a:noFill/>
                <a:ln w="38100" cap="flat" cmpd="sng" algn="ctr">
                  <a:solidFill>
                    <a:schemeClr val="accent2">
                      <a:lumMod val="75000"/>
                    </a:schemeClr>
                  </a:solidFill>
                  <a:prstDash val="solid"/>
                  <a:round/>
                  <a:headEnd type="none" w="med" len="med"/>
                  <a:tailEnd type="none" w="med" len="med"/>
                </a:ln>
                <a:effectLst/>
              </p:spPr>
              <p:txBody>
                <a:bodyPr wrap="none" anchor="ctr">
                  <a:prstTxWarp prst="textNoShape">
                    <a:avLst/>
                  </a:prstTxWarp>
                </a:bodyPr>
                <a:lstStyle/>
                <a:p>
                  <a:pPr eaLnBrk="0" hangingPunct="0">
                    <a:defRPr/>
                  </a:pPr>
                  <a:endParaRPr lang="en-US">
                    <a:ea typeface="+mn-ea"/>
                    <a:cs typeface="+mn-cs"/>
                  </a:endParaRPr>
                </a:p>
              </p:txBody>
            </p:sp>
            <p:sp>
              <p:nvSpPr>
                <p:cNvPr id="31" name="Arc 20"/>
                <p:cNvSpPr>
                  <a:spLocks/>
                </p:cNvSpPr>
                <p:nvPr/>
              </p:nvSpPr>
              <p:spPr bwMode="auto">
                <a:xfrm flipH="1" flipV="1">
                  <a:off x="1553368" y="2187020"/>
                  <a:ext cx="169862" cy="169889"/>
                </a:xfrm>
                <a:custGeom>
                  <a:avLst/>
                  <a:gdLst>
                    <a:gd name="G0" fmla="+- 0 0 0"/>
                    <a:gd name="G1" fmla="+- 21600 0 0"/>
                    <a:gd name="G2" fmla="+- 21600 0 0"/>
                    <a:gd name="T0" fmla="*/ 0 w 21493"/>
                    <a:gd name="T1" fmla="*/ 0 h 21600"/>
                    <a:gd name="T2" fmla="*/ 21493 w 21493"/>
                    <a:gd name="T3" fmla="*/ 19461 h 21600"/>
                    <a:gd name="T4" fmla="*/ 0 w 21493"/>
                    <a:gd name="T5" fmla="*/ 21600 h 21600"/>
                  </a:gdLst>
                  <a:ahLst/>
                  <a:cxnLst>
                    <a:cxn ang="0">
                      <a:pos x="T0" y="T1"/>
                    </a:cxn>
                    <a:cxn ang="0">
                      <a:pos x="T2" y="T3"/>
                    </a:cxn>
                    <a:cxn ang="0">
                      <a:pos x="T4" y="T5"/>
                    </a:cxn>
                  </a:cxnLst>
                  <a:rect l="0" t="0" r="r" b="b"/>
                  <a:pathLst>
                    <a:path w="21493" h="21600" fill="none" extrusionOk="0">
                      <a:moveTo>
                        <a:pt x="0" y="-1"/>
                      </a:moveTo>
                      <a:cubicBezTo>
                        <a:pt x="11100" y="-1"/>
                        <a:pt x="20394" y="8414"/>
                        <a:pt x="21493" y="19460"/>
                      </a:cubicBezTo>
                    </a:path>
                    <a:path w="21493" h="21600" stroke="0" extrusionOk="0">
                      <a:moveTo>
                        <a:pt x="0" y="-1"/>
                      </a:moveTo>
                      <a:cubicBezTo>
                        <a:pt x="11100" y="-1"/>
                        <a:pt x="20394" y="8414"/>
                        <a:pt x="21493" y="19460"/>
                      </a:cubicBezTo>
                      <a:lnTo>
                        <a:pt x="0" y="21600"/>
                      </a:lnTo>
                      <a:close/>
                    </a:path>
                  </a:pathLst>
                </a:custGeom>
                <a:noFill/>
                <a:ln w="38100" cap="flat" cmpd="sng" algn="ctr">
                  <a:solidFill>
                    <a:schemeClr val="accent2">
                      <a:lumMod val="75000"/>
                    </a:schemeClr>
                  </a:solidFill>
                  <a:prstDash val="solid"/>
                  <a:round/>
                  <a:headEnd type="none" w="med" len="med"/>
                  <a:tailEnd type="none" w="med" len="med"/>
                </a:ln>
                <a:effectLst/>
              </p:spPr>
              <p:txBody>
                <a:bodyPr wrap="none" anchor="ctr">
                  <a:prstTxWarp prst="textNoShape">
                    <a:avLst/>
                  </a:prstTxWarp>
                </a:bodyPr>
                <a:lstStyle/>
                <a:p>
                  <a:pPr eaLnBrk="0" hangingPunct="0">
                    <a:defRPr/>
                  </a:pPr>
                  <a:endParaRPr lang="en-US">
                    <a:ea typeface="+mn-ea"/>
                    <a:cs typeface="+mn-cs"/>
                  </a:endParaRPr>
                </a:p>
              </p:txBody>
            </p:sp>
          </p:grpSp>
          <p:sp>
            <p:nvSpPr>
              <p:cNvPr id="34" name="Line 32"/>
              <p:cNvSpPr>
                <a:spLocks noChangeShapeType="1"/>
              </p:cNvSpPr>
              <p:nvPr/>
            </p:nvSpPr>
            <p:spPr bwMode="auto">
              <a:xfrm rot="5400000">
                <a:off x="1449369" y="2509880"/>
                <a:ext cx="206408"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35" name="Line 32"/>
              <p:cNvSpPr>
                <a:spLocks noChangeShapeType="1"/>
              </p:cNvSpPr>
              <p:nvPr/>
            </p:nvSpPr>
            <p:spPr bwMode="auto">
              <a:xfrm rot="5400000">
                <a:off x="7495360" y="2526551"/>
                <a:ext cx="242926" cy="0"/>
              </a:xfrm>
              <a:prstGeom prst="line">
                <a:avLst/>
              </a:prstGeom>
              <a:noFill/>
              <a:ln w="38100" cap="flat" cmpd="sng" algn="ctr">
                <a:solidFill>
                  <a:schemeClr val="accent2">
                    <a:lumMod val="75000"/>
                  </a:schemeClr>
                </a:solidFill>
                <a:prstDash val="solid"/>
                <a:round/>
                <a:headEnd type="none" w="med" len="med"/>
                <a:tailEnd type="none" w="med" len="med"/>
              </a:ln>
              <a:effectLst/>
            </p:spPr>
            <p:txBody>
              <a:bodyPr wrap="none" anchor="ctr">
                <a:prstTxWarp prst="textNoShape">
                  <a:avLst/>
                </a:prstTxWarp>
              </a:bodyPr>
              <a:lstStyle/>
              <a:p>
                <a:pPr eaLnBrk="0" hangingPunct="0">
                  <a:defRPr/>
                </a:pPr>
                <a:endParaRPr lang="en-US" sz="1600">
                  <a:ea typeface="+mn-ea"/>
                  <a:cs typeface="+mn-cs"/>
                </a:endParaRPr>
              </a:p>
            </p:txBody>
          </p:sp>
        </p:grpSp>
        <p:sp>
          <p:nvSpPr>
            <p:cNvPr id="43" name="Arc 20"/>
            <p:cNvSpPr>
              <a:spLocks/>
            </p:cNvSpPr>
            <p:nvPr/>
          </p:nvSpPr>
          <p:spPr bwMode="auto">
            <a:xfrm flipH="1">
              <a:off x="3581399" y="2252663"/>
              <a:ext cx="169863" cy="169862"/>
            </a:xfrm>
            <a:custGeom>
              <a:avLst/>
              <a:gdLst>
                <a:gd name="G0" fmla="+- 0 0 0"/>
                <a:gd name="G1" fmla="+- 21600 0 0"/>
                <a:gd name="G2" fmla="+- 21600 0 0"/>
                <a:gd name="T0" fmla="*/ 0 w 21493"/>
                <a:gd name="T1" fmla="*/ 0 h 21600"/>
                <a:gd name="T2" fmla="*/ 21493 w 21493"/>
                <a:gd name="T3" fmla="*/ 19461 h 21600"/>
                <a:gd name="T4" fmla="*/ 0 w 21493"/>
                <a:gd name="T5" fmla="*/ 21600 h 21600"/>
              </a:gdLst>
              <a:ahLst/>
              <a:cxnLst>
                <a:cxn ang="0">
                  <a:pos x="T0" y="T1"/>
                </a:cxn>
                <a:cxn ang="0">
                  <a:pos x="T2" y="T3"/>
                </a:cxn>
                <a:cxn ang="0">
                  <a:pos x="T4" y="T5"/>
                </a:cxn>
              </a:cxnLst>
              <a:rect l="0" t="0" r="r" b="b"/>
              <a:pathLst>
                <a:path w="21493" h="21600" fill="none" extrusionOk="0">
                  <a:moveTo>
                    <a:pt x="0" y="-1"/>
                  </a:moveTo>
                  <a:cubicBezTo>
                    <a:pt x="11100" y="-1"/>
                    <a:pt x="20394" y="8414"/>
                    <a:pt x="21493" y="19460"/>
                  </a:cubicBezTo>
                </a:path>
                <a:path w="21493" h="21600" stroke="0" extrusionOk="0">
                  <a:moveTo>
                    <a:pt x="0" y="-1"/>
                  </a:moveTo>
                  <a:cubicBezTo>
                    <a:pt x="11100" y="-1"/>
                    <a:pt x="20394" y="8414"/>
                    <a:pt x="21493" y="19460"/>
                  </a:cubicBezTo>
                  <a:lnTo>
                    <a:pt x="0" y="21600"/>
                  </a:lnTo>
                  <a:close/>
                </a:path>
              </a:pathLst>
            </a:custGeom>
            <a:noFill/>
            <a:ln w="38100" cap="flat" cmpd="sng" algn="ctr">
              <a:solidFill>
                <a:schemeClr val="accent2">
                  <a:lumMod val="75000"/>
                </a:schemeClr>
              </a:solidFill>
              <a:prstDash val="solid"/>
              <a:round/>
              <a:headEnd type="none" w="med" len="med"/>
              <a:tailEnd type="none" w="med" len="med"/>
            </a:ln>
            <a:effectLst/>
          </p:spPr>
          <p:txBody>
            <a:bodyPr wrap="none" anchor="ctr">
              <a:prstTxWarp prst="textNoShape">
                <a:avLst/>
              </a:prstTxWarp>
            </a:bodyPr>
            <a:lstStyle/>
            <a:p>
              <a:pPr eaLnBrk="0" hangingPunct="0">
                <a:defRPr/>
              </a:pPr>
              <a:endParaRPr lang="en-US">
                <a:ea typeface="+mn-ea"/>
                <a:cs typeface="+mn-cs"/>
              </a:endParaRPr>
            </a:p>
          </p:txBody>
        </p:sp>
        <p:sp>
          <p:nvSpPr>
            <p:cNvPr id="44" name="Line 32"/>
            <p:cNvSpPr>
              <a:spLocks noChangeShapeType="1"/>
            </p:cNvSpPr>
            <p:nvPr/>
          </p:nvSpPr>
          <p:spPr bwMode="auto">
            <a:xfrm rot="5400000">
              <a:off x="3476624" y="2509838"/>
              <a:ext cx="206375"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sp>
          <p:nvSpPr>
            <p:cNvPr id="45" name="Arc 20"/>
            <p:cNvSpPr>
              <a:spLocks/>
            </p:cNvSpPr>
            <p:nvPr/>
          </p:nvSpPr>
          <p:spPr bwMode="auto">
            <a:xfrm flipH="1">
              <a:off x="5562599" y="2252663"/>
              <a:ext cx="169863" cy="169862"/>
            </a:xfrm>
            <a:custGeom>
              <a:avLst/>
              <a:gdLst>
                <a:gd name="G0" fmla="+- 0 0 0"/>
                <a:gd name="G1" fmla="+- 21600 0 0"/>
                <a:gd name="G2" fmla="+- 21600 0 0"/>
                <a:gd name="T0" fmla="*/ 0 w 21493"/>
                <a:gd name="T1" fmla="*/ 0 h 21600"/>
                <a:gd name="T2" fmla="*/ 21493 w 21493"/>
                <a:gd name="T3" fmla="*/ 19461 h 21600"/>
                <a:gd name="T4" fmla="*/ 0 w 21493"/>
                <a:gd name="T5" fmla="*/ 21600 h 21600"/>
              </a:gdLst>
              <a:ahLst/>
              <a:cxnLst>
                <a:cxn ang="0">
                  <a:pos x="T0" y="T1"/>
                </a:cxn>
                <a:cxn ang="0">
                  <a:pos x="T2" y="T3"/>
                </a:cxn>
                <a:cxn ang="0">
                  <a:pos x="T4" y="T5"/>
                </a:cxn>
              </a:cxnLst>
              <a:rect l="0" t="0" r="r" b="b"/>
              <a:pathLst>
                <a:path w="21493" h="21600" fill="none" extrusionOk="0">
                  <a:moveTo>
                    <a:pt x="0" y="-1"/>
                  </a:moveTo>
                  <a:cubicBezTo>
                    <a:pt x="11100" y="-1"/>
                    <a:pt x="20394" y="8414"/>
                    <a:pt x="21493" y="19460"/>
                  </a:cubicBezTo>
                </a:path>
                <a:path w="21493" h="21600" stroke="0" extrusionOk="0">
                  <a:moveTo>
                    <a:pt x="0" y="-1"/>
                  </a:moveTo>
                  <a:cubicBezTo>
                    <a:pt x="11100" y="-1"/>
                    <a:pt x="20394" y="8414"/>
                    <a:pt x="21493" y="19460"/>
                  </a:cubicBezTo>
                  <a:lnTo>
                    <a:pt x="0" y="21600"/>
                  </a:lnTo>
                  <a:close/>
                </a:path>
              </a:pathLst>
            </a:custGeom>
            <a:noFill/>
            <a:ln w="38100" cap="flat" cmpd="sng" algn="ctr">
              <a:solidFill>
                <a:schemeClr val="accent2">
                  <a:lumMod val="75000"/>
                </a:schemeClr>
              </a:solidFill>
              <a:prstDash val="solid"/>
              <a:round/>
              <a:headEnd type="none" w="med" len="med"/>
              <a:tailEnd type="none" w="med" len="med"/>
            </a:ln>
            <a:effectLst/>
          </p:spPr>
          <p:txBody>
            <a:bodyPr wrap="none" anchor="ctr">
              <a:prstTxWarp prst="textNoShape">
                <a:avLst/>
              </a:prstTxWarp>
            </a:bodyPr>
            <a:lstStyle/>
            <a:p>
              <a:pPr eaLnBrk="0" hangingPunct="0">
                <a:defRPr/>
              </a:pPr>
              <a:endParaRPr lang="en-US">
                <a:ea typeface="+mn-ea"/>
                <a:cs typeface="+mn-cs"/>
              </a:endParaRPr>
            </a:p>
          </p:txBody>
        </p:sp>
        <p:sp>
          <p:nvSpPr>
            <p:cNvPr id="46" name="Line 32"/>
            <p:cNvSpPr>
              <a:spLocks noChangeShapeType="1"/>
            </p:cNvSpPr>
            <p:nvPr/>
          </p:nvSpPr>
          <p:spPr bwMode="auto">
            <a:xfrm rot="5400000">
              <a:off x="5457824" y="2509838"/>
              <a:ext cx="206375" cy="0"/>
            </a:xfrm>
            <a:prstGeom prst="line">
              <a:avLst/>
            </a:prstGeom>
            <a:noFill/>
            <a:ln w="38100" cap="flat" cmpd="sng" algn="ctr">
              <a:solidFill>
                <a:schemeClr val="accent2">
                  <a:lumMod val="75000"/>
                </a:schemeClr>
              </a:solidFill>
              <a:prstDash val="solid"/>
              <a:round/>
              <a:headEnd type="none" w="med" len="med"/>
              <a:tailEnd type="arrow" w="med" len="med"/>
            </a:ln>
            <a:effectLst/>
          </p:spPr>
          <p:txBody>
            <a:bodyPr wrap="none" anchor="ctr">
              <a:prstTxWarp prst="textNoShape">
                <a:avLst/>
              </a:prstTxWarp>
            </a:bodyPr>
            <a:lstStyle/>
            <a:p>
              <a:pPr eaLnBrk="0" hangingPunct="0">
                <a:defRPr/>
              </a:pPr>
              <a:endParaRPr lang="en-US" sz="1600">
                <a:ea typeface="+mn-ea"/>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80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subTnLst>
                                    <p:animClr>
                                      <p:cBhvr override="childStyle">
                                        <p:cTn dur="1" fill="hold" display="0" masterRel="nextClick" afterEffect="1"/>
                                        <p:tgtEl>
                                          <p:spTgt spid="38"/>
                                        </p:tgtEl>
                                        <p:attrNameLst>
                                          <p:attrName>ppt_c</p:attrName>
                                        </p:attrNameLst>
                                      </p:cBhvr>
                                      <p:to>
                                        <a:schemeClr val="accent2"/>
                                      </p:to>
                                    </p:animClr>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408006"/>
                                        </p:tgtEl>
                                        <p:attrNameLst>
                                          <p:attrName>style.visibility</p:attrName>
                                        </p:attrNameLst>
                                      </p:cBhvr>
                                      <p:to>
                                        <p:strVal val="visible"/>
                                      </p:to>
                                    </p:set>
                                    <p:animEffect transition="in" filter="wipe(left)">
                                      <p:cBhvr>
                                        <p:cTn id="17" dur="500"/>
                                        <p:tgtEl>
                                          <p:spTgt spid="1408006"/>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childTnLst>
                                  <p:subTnLst>
                                    <p:animClr>
                                      <p:cBhvr override="childStyle">
                                        <p:cTn dur="1" fill="hold" display="0" masterRel="nextClick" afterEffect="1"/>
                                        <p:tgtEl>
                                          <p:spTgt spid="39"/>
                                        </p:tgtEl>
                                        <p:attrNameLst>
                                          <p:attrName>ppt_c</p:attrName>
                                        </p:attrNameLst>
                                      </p:cBhvr>
                                      <p:to>
                                        <a:schemeClr val="accent2"/>
                                      </p:to>
                                    </p:animClr>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childTnLst>
                                  <p:subTnLst>
                                    <p:animClr>
                                      <p:cBhvr override="childStyle">
                                        <p:cTn dur="1" fill="hold" display="0" masterRel="nextClick" afterEffect="1"/>
                                        <p:tgtEl>
                                          <p:spTgt spid="40"/>
                                        </p:tgtEl>
                                        <p:attrNameLst>
                                          <p:attrName>ppt_c</p:attrName>
                                        </p:attrNameLst>
                                      </p:cBhvr>
                                      <p:to>
                                        <a:schemeClr val="accent2"/>
                                      </p:to>
                                    </p:animClr>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0"/>
                                          </p:stCondLst>
                                        </p:cTn>
                                        <p:tgtEl>
                                          <p:spTgt spid="41"/>
                                        </p:tgtEl>
                                        <p:attrNameLst>
                                          <p:attrName>style.visibility</p:attrName>
                                        </p:attrNameLst>
                                      </p:cBhvr>
                                      <p:to>
                                        <p:strVal val="visible"/>
                                      </p:to>
                                    </p:set>
                                  </p:childTnLst>
                                  <p:subTnLst>
                                    <p:animClr>
                                      <p:cBhvr override="childStyle">
                                        <p:cTn dur="1" fill="hold" display="0" masterRel="nextClick" afterEffect="1"/>
                                        <p:tgtEl>
                                          <p:spTgt spid="41"/>
                                        </p:tgtEl>
                                        <p:attrNameLst>
                                          <p:attrName>ppt_c</p:attrName>
                                        </p:attrNameLst>
                                      </p:cBhvr>
                                      <p:to>
                                        <a:schemeClr val="accent2"/>
                                      </p:to>
                                    </p:animClr>
                                  </p:sub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right)">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8004" grpId="0" animBg="1"/>
      <p:bldP spid="1408006" grpId="0" animBg="1"/>
      <p:bldP spid="38" grpId="0"/>
      <p:bldP spid="39" grpId="0"/>
      <p:bldP spid="40" grpId="0"/>
      <p:bldP spid="41" grpId="0"/>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Guidelines for automating appropriately</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How accurate is the system?</a:t>
            </a:r>
          </a:p>
          <a:p>
            <a:r>
              <a:rPr lang="en-US" dirty="0" smtClean="0"/>
              <a:t>How are stakeholder values embodied in the system? What roles do social and environmental contexts have in this particular application?</a:t>
            </a:r>
          </a:p>
          <a:p>
            <a:r>
              <a:rPr lang="en-US" dirty="0" smtClean="0"/>
              <a:t>Does automation reduce end-user information overload or otherwise simplify the task of security decision making?</a:t>
            </a:r>
          </a:p>
          <a:p>
            <a:r>
              <a:rPr lang="en-US" dirty="0" smtClean="0"/>
              <a:t>Are there alternatives to automation that are at least as appropriate for end-users? </a:t>
            </a:r>
          </a:p>
          <a:p>
            <a:r>
              <a:rPr lang="en-US" dirty="0" smtClean="0"/>
              <a:t>If automating, are there mechanisms to “keep the human in the loop”?</a:t>
            </a:r>
          </a:p>
          <a:p>
            <a:r>
              <a:rPr lang="en-US" dirty="0" smtClean="0"/>
              <a:t>If the automation mechanisms fail, are there user interfaces for gracefully dealing with these situations?</a:t>
            </a:r>
          </a:p>
          <a:p>
            <a:endParaRPr lang="en-US" dirty="0" smtClean="0"/>
          </a:p>
          <a:p>
            <a:pPr>
              <a:buNone/>
            </a:pPr>
            <a:r>
              <a:rPr lang="en-US" sz="2286" dirty="0" smtClean="0"/>
              <a:t>W.K. Edwards, E.S. Poole, and J. Stoll. Security Automation Considered Harmful? NSPW;07.</a:t>
            </a:r>
            <a:endParaRPr lang="en-US" sz="2286" dirty="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Applying the framework</a:t>
            </a:r>
            <a:endParaRPr lang="en-US" dirty="0"/>
          </a:p>
        </p:txBody>
      </p:sp>
      <p:sp>
        <p:nvSpPr>
          <p:cNvPr id="3" name="Content Placeholder 2"/>
          <p:cNvSpPr>
            <a:spLocks noGrp="1"/>
          </p:cNvSpPr>
          <p:nvPr>
            <p:ph idx="1"/>
          </p:nvPr>
        </p:nvSpPr>
        <p:spPr/>
        <p:txBody>
          <a:bodyPr/>
          <a:lstStyle/>
          <a:p>
            <a:r>
              <a:rPr lang="en-US" dirty="0" smtClean="0"/>
              <a:t>Applied as part of a human threat identification and mitigation process</a:t>
            </a:r>
          </a:p>
          <a:p>
            <a:r>
              <a:rPr lang="en-US" dirty="0" smtClean="0"/>
              <a:t>Can be applied to understand failures in existing systems and prioritize mitigations</a:t>
            </a:r>
          </a:p>
          <a:p>
            <a:r>
              <a:rPr lang="en-US" dirty="0" smtClean="0"/>
              <a:t>Can be applied to proposed systems in design phase to inform design decisions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7106" name="Picture 2"/>
          <p:cNvPicPr>
            <a:picLocks noChangeAspect="1" noChangeArrowheads="1"/>
          </p:cNvPicPr>
          <p:nvPr/>
        </p:nvPicPr>
        <mc:AlternateContent xmlns:ma="http://schemas.microsoft.com/office/mac/drawingml/2008/main">
          <mc:Choice Requires="ma">
            <p:blipFill>
              <a:blip r:embed="rId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a:stretch>
                <a:fillRect/>
              </a:stretch>
            </p:blipFill>
          </mc:Fallback>
        </mc:AlternateContent>
        <p:spPr bwMode="auto">
          <a:xfrm>
            <a:off x="1130300" y="182563"/>
            <a:ext cx="6919913" cy="6400800"/>
          </a:xfrm>
          <a:prstGeom prst="rect">
            <a:avLst/>
          </a:prstGeom>
          <a:noFill/>
        </p:spPr>
      </p:pic>
      <p:pic>
        <p:nvPicPr>
          <p:cNvPr id="687107" name="Picture 3"/>
          <p:cNvPicPr>
            <a:picLocks noChangeAspect="1" noChangeArrowheads="1"/>
          </p:cNvPicPr>
          <p:nvPr/>
        </p:nvPicPr>
        <mc:AlternateContent xmlns:ma="http://schemas.microsoft.com/office/mac/drawingml/2008/main">
          <mc:Choice Requires="ma">
            <p:blipFill>
              <a:blip r:embed="rId5"/>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6"/>
              <a:srcRect/>
              <a:stretch>
                <a:fillRect/>
              </a:stretch>
            </p:blipFill>
          </mc:Fallback>
        </mc:AlternateContent>
        <p:spPr bwMode="auto">
          <a:xfrm>
            <a:off x="0" y="2236788"/>
            <a:ext cx="3509963" cy="2595562"/>
          </a:xfrm>
          <a:prstGeom prst="rect">
            <a:avLst/>
          </a:prstGeom>
          <a:noFill/>
        </p:spPr>
      </p:pic>
      <p:pic>
        <p:nvPicPr>
          <p:cNvPr id="687108" name="Picture 4" descr="NortonAntiVirus2004OEM"/>
          <p:cNvPicPr>
            <a:picLocks noChangeAspect="1" noChangeArrowheads="1"/>
          </p:cNvPicPr>
          <p:nvPr/>
        </p:nvPicPr>
        <p:blipFill>
          <a:blip r:embed="rId7"/>
          <a:srcRect/>
          <a:stretch>
            <a:fillRect/>
          </a:stretch>
        </p:blipFill>
        <p:spPr bwMode="auto">
          <a:xfrm>
            <a:off x="887413" y="4818063"/>
            <a:ext cx="2101850" cy="2039937"/>
          </a:xfrm>
          <a:prstGeom prst="rect">
            <a:avLst/>
          </a:prstGeom>
          <a:noFill/>
        </p:spPr>
      </p:pic>
      <p:pic>
        <p:nvPicPr>
          <p:cNvPr id="687109" name="Picture 5" descr="firewall"/>
          <p:cNvPicPr>
            <a:picLocks noChangeAspect="1" noChangeArrowheads="1"/>
          </p:cNvPicPr>
          <p:nvPr/>
        </p:nvPicPr>
        <p:blipFill>
          <a:blip r:embed="rId8"/>
          <a:srcRect/>
          <a:stretch>
            <a:fillRect/>
          </a:stretch>
        </p:blipFill>
        <p:spPr bwMode="auto">
          <a:xfrm>
            <a:off x="6602413" y="0"/>
            <a:ext cx="2541587" cy="2809875"/>
          </a:xfrm>
          <a:prstGeom prst="rect">
            <a:avLst/>
          </a:prstGeom>
          <a:noFill/>
        </p:spPr>
      </p:pic>
      <p:pic>
        <p:nvPicPr>
          <p:cNvPr id="687110" name="Picture 6" descr="SpywareRmvr_BoxShots"/>
          <p:cNvPicPr>
            <a:picLocks noChangeAspect="1" noChangeArrowheads="1"/>
          </p:cNvPicPr>
          <p:nvPr/>
        </p:nvPicPr>
        <p:blipFill>
          <a:blip r:embed="rId9"/>
          <a:srcRect/>
          <a:stretch>
            <a:fillRect/>
          </a:stretch>
        </p:blipFill>
        <p:spPr bwMode="auto">
          <a:xfrm>
            <a:off x="1046163" y="0"/>
            <a:ext cx="3290887" cy="1833563"/>
          </a:xfrm>
          <a:prstGeom prst="rect">
            <a:avLst/>
          </a:prstGeom>
          <a:noFill/>
        </p:spPr>
      </p:pic>
      <p:grpSp>
        <p:nvGrpSpPr>
          <p:cNvPr id="2" name="Group 7"/>
          <p:cNvGrpSpPr>
            <a:grpSpLocks noChangeAspect="1"/>
          </p:cNvGrpSpPr>
          <p:nvPr/>
        </p:nvGrpSpPr>
        <p:grpSpPr bwMode="auto">
          <a:xfrm>
            <a:off x="5973763" y="2587625"/>
            <a:ext cx="2541587" cy="2279650"/>
            <a:chOff x="1207" y="1380"/>
            <a:chExt cx="2033" cy="1824"/>
          </a:xfrm>
        </p:grpSpPr>
        <p:pic>
          <p:nvPicPr>
            <p:cNvPr id="687112" name="Picture 8" descr="collander"/>
            <p:cNvPicPr>
              <a:picLocks noChangeAspect="1" noChangeArrowheads="1"/>
            </p:cNvPicPr>
            <p:nvPr/>
          </p:nvPicPr>
          <p:blipFill>
            <a:blip r:embed="rId10"/>
            <a:srcRect/>
            <a:stretch>
              <a:fillRect/>
            </a:stretch>
          </p:blipFill>
          <p:spPr bwMode="auto">
            <a:xfrm>
              <a:off x="1207" y="1380"/>
              <a:ext cx="2033" cy="1824"/>
            </a:xfrm>
            <a:prstGeom prst="rect">
              <a:avLst/>
            </a:prstGeom>
            <a:noFill/>
          </p:spPr>
        </p:pic>
        <p:pic>
          <p:nvPicPr>
            <p:cNvPr id="687113" name="Picture 9" descr="spam">
              <a:hlinkClick r:id="rId11"/>
            </p:cNvPr>
            <p:cNvPicPr>
              <a:picLocks noChangeAspect="1" noChangeArrowheads="1"/>
            </p:cNvPicPr>
            <p:nvPr/>
          </p:nvPicPr>
          <p:blipFill>
            <a:blip r:embed="rId12"/>
            <a:srcRect/>
            <a:stretch>
              <a:fillRect/>
            </a:stretch>
          </p:blipFill>
          <p:spPr bwMode="auto">
            <a:xfrm>
              <a:off x="1662" y="1612"/>
              <a:ext cx="1071" cy="1152"/>
            </a:xfrm>
            <a:prstGeom prst="rect">
              <a:avLst/>
            </a:prstGeom>
            <a:noFill/>
          </p:spPr>
        </p:pic>
      </p:grpSp>
      <p:pic>
        <p:nvPicPr>
          <p:cNvPr id="687114" name="Picture 10" descr="pgp-book-cover"/>
          <p:cNvPicPr>
            <a:picLocks noChangeAspect="1" noChangeArrowheads="1"/>
          </p:cNvPicPr>
          <p:nvPr/>
        </p:nvPicPr>
        <p:blipFill>
          <a:blip r:embed="rId13"/>
          <a:srcRect/>
          <a:stretch>
            <a:fillRect/>
          </a:stretch>
        </p:blipFill>
        <p:spPr bwMode="auto">
          <a:xfrm rot="-471888">
            <a:off x="7164388" y="4384675"/>
            <a:ext cx="1736725" cy="2284413"/>
          </a:xfrm>
          <a:prstGeom prst="rect">
            <a:avLst/>
          </a:prstGeom>
          <a:noFill/>
          <a:ln w="9525">
            <a:solidFill>
              <a:srgbClr val="000000"/>
            </a:solidFill>
            <a:miter lim="800000"/>
            <a:headEnd/>
            <a:tailEnd/>
          </a:ln>
        </p:spPr>
      </p:pic>
      <p:pic>
        <p:nvPicPr>
          <p:cNvPr id="687115" name="Picture 11" descr="net-nanny-box"/>
          <p:cNvPicPr>
            <a:picLocks noChangeAspect="1" noChangeArrowheads="1"/>
          </p:cNvPicPr>
          <p:nvPr/>
        </p:nvPicPr>
        <p:blipFill>
          <a:blip r:embed="rId14"/>
          <a:srcRect/>
          <a:stretch>
            <a:fillRect/>
          </a:stretch>
        </p:blipFill>
        <p:spPr bwMode="auto">
          <a:xfrm>
            <a:off x="4238625" y="4886325"/>
            <a:ext cx="1971675" cy="1971675"/>
          </a:xfrm>
          <a:prstGeom prst="rect">
            <a:avLst/>
          </a:prstGeom>
          <a:noFill/>
        </p:spPr>
      </p:pic>
      <p:pic>
        <p:nvPicPr>
          <p:cNvPr id="687116" name="Picture 12" descr="anonymous-surfing"/>
          <p:cNvPicPr>
            <a:picLocks noChangeAspect="1" noChangeArrowheads="1"/>
          </p:cNvPicPr>
          <p:nvPr/>
        </p:nvPicPr>
        <p:blipFill>
          <a:blip r:embed="rId15"/>
          <a:srcRect/>
          <a:stretch>
            <a:fillRect/>
          </a:stretch>
        </p:blipFill>
        <p:spPr bwMode="auto">
          <a:xfrm>
            <a:off x="4819650" y="0"/>
            <a:ext cx="1755775" cy="2195513"/>
          </a:xfrm>
          <a:prstGeom prst="rect">
            <a:avLst/>
          </a:prstGeom>
          <a:noFill/>
        </p:spPr>
      </p:pic>
      <p:grpSp>
        <p:nvGrpSpPr>
          <p:cNvPr id="3" name="Group 13"/>
          <p:cNvGrpSpPr>
            <a:grpSpLocks/>
          </p:cNvGrpSpPr>
          <p:nvPr/>
        </p:nvGrpSpPr>
        <p:grpSpPr bwMode="auto">
          <a:xfrm>
            <a:off x="2330450" y="2236788"/>
            <a:ext cx="2554288" cy="3649662"/>
            <a:chOff x="1468" y="1409"/>
            <a:chExt cx="1609" cy="2299"/>
          </a:xfrm>
        </p:grpSpPr>
        <p:pic>
          <p:nvPicPr>
            <p:cNvPr id="687118" name="Picture 14"/>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1929" y="1409"/>
              <a:ext cx="1123" cy="2299"/>
            </a:xfrm>
            <a:prstGeom prst="rect">
              <a:avLst/>
            </a:prstGeom>
            <a:noFill/>
          </p:spPr>
        </p:pic>
        <p:sp>
          <p:nvSpPr>
            <p:cNvPr id="687119" name="Line 15"/>
            <p:cNvSpPr>
              <a:spLocks noChangeShapeType="1"/>
            </p:cNvSpPr>
            <p:nvPr/>
          </p:nvSpPr>
          <p:spPr bwMode="auto">
            <a:xfrm>
              <a:off x="1564" y="1743"/>
              <a:ext cx="816" cy="192"/>
            </a:xfrm>
            <a:prstGeom prst="line">
              <a:avLst/>
            </a:prstGeom>
            <a:noFill/>
            <a:ln w="25400">
              <a:solidFill>
                <a:srgbClr val="3B434D"/>
              </a:solidFill>
              <a:round/>
              <a:headEnd/>
              <a:tailEnd/>
            </a:ln>
          </p:spPr>
          <p:txBody>
            <a:bodyPr wrap="none" anchor="ctr">
              <a:prstTxWarp prst="textNoShape">
                <a:avLst/>
              </a:prstTxWarp>
            </a:bodyPr>
            <a:lstStyle/>
            <a:p>
              <a:endParaRPr lang="en-US"/>
            </a:p>
          </p:txBody>
        </p:sp>
        <p:sp>
          <p:nvSpPr>
            <p:cNvPr id="687120" name="Oval 16"/>
            <p:cNvSpPr>
              <a:spLocks noChangeArrowheads="1"/>
            </p:cNvSpPr>
            <p:nvPr/>
          </p:nvSpPr>
          <p:spPr bwMode="auto">
            <a:xfrm>
              <a:off x="1468" y="1655"/>
              <a:ext cx="144" cy="144"/>
            </a:xfrm>
            <a:prstGeom prst="ellipse">
              <a:avLst/>
            </a:prstGeom>
            <a:gradFill rotWithShape="0">
              <a:gsLst>
                <a:gs pos="0">
                  <a:srgbClr val="FF6666"/>
                </a:gs>
                <a:gs pos="100000">
                  <a:schemeClr val="hlink"/>
                </a:gs>
              </a:gsLst>
              <a:path path="rect">
                <a:fillToRect r="100000" b="100000"/>
              </a:path>
            </a:gradFill>
            <a:ln w="9525">
              <a:noFill/>
              <a:round/>
              <a:headEnd/>
              <a:tailEnd/>
            </a:ln>
          </p:spPr>
          <p:txBody>
            <a:bodyPr wrap="none" anchor="ctr">
              <a:prstTxWarp prst="textNoShape">
                <a:avLst/>
              </a:prstTxWarp>
            </a:bodyPr>
            <a:lstStyle/>
            <a:p>
              <a:pPr algn="ctr"/>
              <a:endParaRPr lang="en-US">
                <a:solidFill>
                  <a:schemeClr val="hlink"/>
                </a:solidFill>
                <a:latin typeface="Arial" charset="0"/>
                <a:ea typeface="ＭＳ Ｐゴシック" charset="-128"/>
                <a:cs typeface="ＭＳ Ｐゴシック" charset="-128"/>
              </a:endParaRPr>
            </a:p>
          </p:txBody>
        </p:sp>
        <p:sp>
          <p:nvSpPr>
            <p:cNvPr id="687121" name="Text Box 17"/>
            <p:cNvSpPr txBox="1">
              <a:spLocks noChangeArrowheads="1"/>
            </p:cNvSpPr>
            <p:nvPr/>
          </p:nvSpPr>
          <p:spPr bwMode="auto">
            <a:xfrm>
              <a:off x="2337" y="1863"/>
              <a:ext cx="740" cy="404"/>
            </a:xfrm>
            <a:prstGeom prst="rect">
              <a:avLst/>
            </a:prstGeom>
            <a:noFill/>
            <a:ln w="9525">
              <a:noFill/>
              <a:miter lim="800000"/>
              <a:headEnd/>
              <a:tailEnd/>
            </a:ln>
            <a:effectLst>
              <a:outerShdw blurRad="63500" dist="38099" dir="2700000" algn="ctr" rotWithShape="0">
                <a:srgbClr val="000000">
                  <a:alpha val="89999"/>
                </a:srgbClr>
              </a:outerShdw>
            </a:effectLst>
          </p:spPr>
          <p:txBody>
            <a:bodyPr wrap="none">
              <a:prstTxWarp prst="textNoShape">
                <a:avLst/>
              </a:prstTxWarp>
              <a:spAutoFit/>
            </a:bodyPr>
            <a:lstStyle/>
            <a:p>
              <a:r>
                <a:rPr lang="en-US" sz="3600">
                  <a:solidFill>
                    <a:schemeClr val="accent1"/>
                  </a:solidFill>
                  <a:latin typeface="Brush Script MT" charset="0"/>
                  <a:ea typeface="ＭＳ Ｐゴシック" charset="-128"/>
                  <a:cs typeface="ＭＳ Ｐゴシック" charset="-128"/>
                </a:rPr>
                <a:t>POP!</a:t>
              </a:r>
              <a:endParaRPr lang="en-US" sz="3600">
                <a:latin typeface="Brush Script MT" charset="0"/>
                <a:ea typeface="ＭＳ Ｐゴシック" charset="-128"/>
                <a:cs typeface="ＭＳ Ｐゴシック" charset="-128"/>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87109"/>
                                        </p:tgtEl>
                                        <p:attrNameLst>
                                          <p:attrName>style.visibility</p:attrName>
                                        </p:attrNameLst>
                                      </p:cBhvr>
                                      <p:to>
                                        <p:strVal val="visible"/>
                                      </p:to>
                                    </p:set>
                                    <p:anim calcmode="lin" valueType="num">
                                      <p:cBhvr>
                                        <p:cTn id="7" dur="1000" fill="hold"/>
                                        <p:tgtEl>
                                          <p:spTgt spid="687109"/>
                                        </p:tgtEl>
                                        <p:attrNameLst>
                                          <p:attrName>ppt_w</p:attrName>
                                        </p:attrNameLst>
                                      </p:cBhvr>
                                      <p:tavLst>
                                        <p:tav tm="0">
                                          <p:val>
                                            <p:fltVal val="0"/>
                                          </p:val>
                                        </p:tav>
                                        <p:tav tm="100000">
                                          <p:val>
                                            <p:strVal val="#ppt_w"/>
                                          </p:val>
                                        </p:tav>
                                      </p:tavLst>
                                    </p:anim>
                                    <p:anim calcmode="lin" valueType="num">
                                      <p:cBhvr>
                                        <p:cTn id="8" dur="1000" fill="hold"/>
                                        <p:tgtEl>
                                          <p:spTgt spid="687109"/>
                                        </p:tgtEl>
                                        <p:attrNameLst>
                                          <p:attrName>ppt_h</p:attrName>
                                        </p:attrNameLst>
                                      </p:cBhvr>
                                      <p:tavLst>
                                        <p:tav tm="0">
                                          <p:val>
                                            <p:fltVal val="0"/>
                                          </p:val>
                                        </p:tav>
                                        <p:tav tm="100000">
                                          <p:val>
                                            <p:strVal val="#ppt_h"/>
                                          </p:val>
                                        </p:tav>
                                      </p:tavLst>
                                    </p:anim>
                                    <p:anim calcmode="lin" valueType="num">
                                      <p:cBhvr>
                                        <p:cTn id="9" dur="1000" fill="hold"/>
                                        <p:tgtEl>
                                          <p:spTgt spid="68710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871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87108"/>
                                        </p:tgtEl>
                                        <p:attrNameLst>
                                          <p:attrName>style.visibility</p:attrName>
                                        </p:attrNameLst>
                                      </p:cBhvr>
                                      <p:to>
                                        <p:strVal val="visible"/>
                                      </p:to>
                                    </p:set>
                                    <p:anim calcmode="lin" valueType="num">
                                      <p:cBhvr>
                                        <p:cTn id="15" dur="1000" fill="hold"/>
                                        <p:tgtEl>
                                          <p:spTgt spid="687108"/>
                                        </p:tgtEl>
                                        <p:attrNameLst>
                                          <p:attrName>ppt_w</p:attrName>
                                        </p:attrNameLst>
                                      </p:cBhvr>
                                      <p:tavLst>
                                        <p:tav tm="0">
                                          <p:val>
                                            <p:fltVal val="0"/>
                                          </p:val>
                                        </p:tav>
                                        <p:tav tm="100000">
                                          <p:val>
                                            <p:strVal val="#ppt_w"/>
                                          </p:val>
                                        </p:tav>
                                      </p:tavLst>
                                    </p:anim>
                                    <p:anim calcmode="lin" valueType="num">
                                      <p:cBhvr>
                                        <p:cTn id="16" dur="1000" fill="hold"/>
                                        <p:tgtEl>
                                          <p:spTgt spid="687108"/>
                                        </p:tgtEl>
                                        <p:attrNameLst>
                                          <p:attrName>ppt_h</p:attrName>
                                        </p:attrNameLst>
                                      </p:cBhvr>
                                      <p:tavLst>
                                        <p:tav tm="0">
                                          <p:val>
                                            <p:fltVal val="0"/>
                                          </p:val>
                                        </p:tav>
                                        <p:tav tm="100000">
                                          <p:val>
                                            <p:strVal val="#ppt_h"/>
                                          </p:val>
                                        </p:tav>
                                      </p:tavLst>
                                    </p:anim>
                                    <p:anim calcmode="lin" valueType="num">
                                      <p:cBhvr>
                                        <p:cTn id="17" dur="1000" fill="hold"/>
                                        <p:tgtEl>
                                          <p:spTgt spid="68710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871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687107"/>
                                        </p:tgtEl>
                                        <p:attrNameLst>
                                          <p:attrName>style.visibility</p:attrName>
                                        </p:attrNameLst>
                                      </p:cBhvr>
                                      <p:to>
                                        <p:strVal val="visible"/>
                                      </p:to>
                                    </p:set>
                                    <p:anim calcmode="lin" valueType="num">
                                      <p:cBhvr>
                                        <p:cTn id="39" dur="1000" fill="hold"/>
                                        <p:tgtEl>
                                          <p:spTgt spid="687107"/>
                                        </p:tgtEl>
                                        <p:attrNameLst>
                                          <p:attrName>ppt_w</p:attrName>
                                        </p:attrNameLst>
                                      </p:cBhvr>
                                      <p:tavLst>
                                        <p:tav tm="0">
                                          <p:val>
                                            <p:fltVal val="0"/>
                                          </p:val>
                                        </p:tav>
                                        <p:tav tm="100000">
                                          <p:val>
                                            <p:strVal val="#ppt_w"/>
                                          </p:val>
                                        </p:tav>
                                      </p:tavLst>
                                    </p:anim>
                                    <p:anim calcmode="lin" valueType="num">
                                      <p:cBhvr>
                                        <p:cTn id="40" dur="1000" fill="hold"/>
                                        <p:tgtEl>
                                          <p:spTgt spid="687107"/>
                                        </p:tgtEl>
                                        <p:attrNameLst>
                                          <p:attrName>ppt_h</p:attrName>
                                        </p:attrNameLst>
                                      </p:cBhvr>
                                      <p:tavLst>
                                        <p:tav tm="0">
                                          <p:val>
                                            <p:fltVal val="0"/>
                                          </p:val>
                                        </p:tav>
                                        <p:tav tm="100000">
                                          <p:val>
                                            <p:strVal val="#ppt_h"/>
                                          </p:val>
                                        </p:tav>
                                      </p:tavLst>
                                    </p:anim>
                                    <p:anim calcmode="lin" valueType="num">
                                      <p:cBhvr>
                                        <p:cTn id="41" dur="1000" fill="hold"/>
                                        <p:tgtEl>
                                          <p:spTgt spid="68710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871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687110"/>
                                        </p:tgtEl>
                                        <p:attrNameLst>
                                          <p:attrName>style.visibility</p:attrName>
                                        </p:attrNameLst>
                                      </p:cBhvr>
                                      <p:to>
                                        <p:strVal val="visible"/>
                                      </p:to>
                                    </p:set>
                                    <p:anim calcmode="lin" valueType="num">
                                      <p:cBhvr>
                                        <p:cTn id="47" dur="1000" fill="hold"/>
                                        <p:tgtEl>
                                          <p:spTgt spid="687110"/>
                                        </p:tgtEl>
                                        <p:attrNameLst>
                                          <p:attrName>ppt_w</p:attrName>
                                        </p:attrNameLst>
                                      </p:cBhvr>
                                      <p:tavLst>
                                        <p:tav tm="0">
                                          <p:val>
                                            <p:fltVal val="0"/>
                                          </p:val>
                                        </p:tav>
                                        <p:tav tm="100000">
                                          <p:val>
                                            <p:strVal val="#ppt_w"/>
                                          </p:val>
                                        </p:tav>
                                      </p:tavLst>
                                    </p:anim>
                                    <p:anim calcmode="lin" valueType="num">
                                      <p:cBhvr>
                                        <p:cTn id="48" dur="1000" fill="hold"/>
                                        <p:tgtEl>
                                          <p:spTgt spid="687110"/>
                                        </p:tgtEl>
                                        <p:attrNameLst>
                                          <p:attrName>ppt_h</p:attrName>
                                        </p:attrNameLst>
                                      </p:cBhvr>
                                      <p:tavLst>
                                        <p:tav tm="0">
                                          <p:val>
                                            <p:fltVal val="0"/>
                                          </p:val>
                                        </p:tav>
                                        <p:tav tm="100000">
                                          <p:val>
                                            <p:strVal val="#ppt_h"/>
                                          </p:val>
                                        </p:tav>
                                      </p:tavLst>
                                    </p:anim>
                                    <p:anim calcmode="lin" valueType="num">
                                      <p:cBhvr>
                                        <p:cTn id="49" dur="1000" fill="hold"/>
                                        <p:tgtEl>
                                          <p:spTgt spid="6871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871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nodeType="clickEffect">
                                  <p:stCondLst>
                                    <p:cond delay="0"/>
                                  </p:stCondLst>
                                  <p:childTnLst>
                                    <p:set>
                                      <p:cBhvr>
                                        <p:cTn id="54" dur="1" fill="hold">
                                          <p:stCondLst>
                                            <p:cond delay="0"/>
                                          </p:stCondLst>
                                        </p:cTn>
                                        <p:tgtEl>
                                          <p:spTgt spid="687114"/>
                                        </p:tgtEl>
                                        <p:attrNameLst>
                                          <p:attrName>style.visibility</p:attrName>
                                        </p:attrNameLst>
                                      </p:cBhvr>
                                      <p:to>
                                        <p:strVal val="visible"/>
                                      </p:to>
                                    </p:set>
                                    <p:anim calcmode="lin" valueType="num">
                                      <p:cBhvr>
                                        <p:cTn id="55" dur="1000" fill="hold"/>
                                        <p:tgtEl>
                                          <p:spTgt spid="687114"/>
                                        </p:tgtEl>
                                        <p:attrNameLst>
                                          <p:attrName>ppt_w</p:attrName>
                                        </p:attrNameLst>
                                      </p:cBhvr>
                                      <p:tavLst>
                                        <p:tav tm="0">
                                          <p:val>
                                            <p:fltVal val="0"/>
                                          </p:val>
                                        </p:tav>
                                        <p:tav tm="100000">
                                          <p:val>
                                            <p:strVal val="#ppt_w"/>
                                          </p:val>
                                        </p:tav>
                                      </p:tavLst>
                                    </p:anim>
                                    <p:anim calcmode="lin" valueType="num">
                                      <p:cBhvr>
                                        <p:cTn id="56" dur="1000" fill="hold"/>
                                        <p:tgtEl>
                                          <p:spTgt spid="687114"/>
                                        </p:tgtEl>
                                        <p:attrNameLst>
                                          <p:attrName>ppt_h</p:attrName>
                                        </p:attrNameLst>
                                      </p:cBhvr>
                                      <p:tavLst>
                                        <p:tav tm="0">
                                          <p:val>
                                            <p:fltVal val="0"/>
                                          </p:val>
                                        </p:tav>
                                        <p:tav tm="100000">
                                          <p:val>
                                            <p:strVal val="#ppt_h"/>
                                          </p:val>
                                        </p:tav>
                                      </p:tavLst>
                                    </p:anim>
                                    <p:anim calcmode="lin" valueType="num">
                                      <p:cBhvr>
                                        <p:cTn id="57" dur="1000" fill="hold"/>
                                        <p:tgtEl>
                                          <p:spTgt spid="68711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6871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nodeType="clickEffect">
                                  <p:stCondLst>
                                    <p:cond delay="0"/>
                                  </p:stCondLst>
                                  <p:childTnLst>
                                    <p:set>
                                      <p:cBhvr>
                                        <p:cTn id="62" dur="1" fill="hold">
                                          <p:stCondLst>
                                            <p:cond delay="0"/>
                                          </p:stCondLst>
                                        </p:cTn>
                                        <p:tgtEl>
                                          <p:spTgt spid="687115"/>
                                        </p:tgtEl>
                                        <p:attrNameLst>
                                          <p:attrName>style.visibility</p:attrName>
                                        </p:attrNameLst>
                                      </p:cBhvr>
                                      <p:to>
                                        <p:strVal val="visible"/>
                                      </p:to>
                                    </p:set>
                                    <p:anim calcmode="lin" valueType="num">
                                      <p:cBhvr>
                                        <p:cTn id="63" dur="1000" fill="hold"/>
                                        <p:tgtEl>
                                          <p:spTgt spid="687115"/>
                                        </p:tgtEl>
                                        <p:attrNameLst>
                                          <p:attrName>ppt_w</p:attrName>
                                        </p:attrNameLst>
                                      </p:cBhvr>
                                      <p:tavLst>
                                        <p:tav tm="0">
                                          <p:val>
                                            <p:fltVal val="0"/>
                                          </p:val>
                                        </p:tav>
                                        <p:tav tm="100000">
                                          <p:val>
                                            <p:strVal val="#ppt_w"/>
                                          </p:val>
                                        </p:tav>
                                      </p:tavLst>
                                    </p:anim>
                                    <p:anim calcmode="lin" valueType="num">
                                      <p:cBhvr>
                                        <p:cTn id="64" dur="1000" fill="hold"/>
                                        <p:tgtEl>
                                          <p:spTgt spid="687115"/>
                                        </p:tgtEl>
                                        <p:attrNameLst>
                                          <p:attrName>ppt_h</p:attrName>
                                        </p:attrNameLst>
                                      </p:cBhvr>
                                      <p:tavLst>
                                        <p:tav tm="0">
                                          <p:val>
                                            <p:fltVal val="0"/>
                                          </p:val>
                                        </p:tav>
                                        <p:tav tm="100000">
                                          <p:val>
                                            <p:strVal val="#ppt_h"/>
                                          </p:val>
                                        </p:tav>
                                      </p:tavLst>
                                    </p:anim>
                                    <p:anim calcmode="lin" valueType="num">
                                      <p:cBhvr>
                                        <p:cTn id="65" dur="1000" fill="hold"/>
                                        <p:tgtEl>
                                          <p:spTgt spid="687115"/>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6871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nodeType="clickEffect">
                                  <p:stCondLst>
                                    <p:cond delay="0"/>
                                  </p:stCondLst>
                                  <p:childTnLst>
                                    <p:set>
                                      <p:cBhvr>
                                        <p:cTn id="70" dur="1" fill="hold">
                                          <p:stCondLst>
                                            <p:cond delay="0"/>
                                          </p:stCondLst>
                                        </p:cTn>
                                        <p:tgtEl>
                                          <p:spTgt spid="687116"/>
                                        </p:tgtEl>
                                        <p:attrNameLst>
                                          <p:attrName>style.visibility</p:attrName>
                                        </p:attrNameLst>
                                      </p:cBhvr>
                                      <p:to>
                                        <p:strVal val="visible"/>
                                      </p:to>
                                    </p:set>
                                    <p:anim calcmode="lin" valueType="num">
                                      <p:cBhvr>
                                        <p:cTn id="71" dur="1000" fill="hold"/>
                                        <p:tgtEl>
                                          <p:spTgt spid="687116"/>
                                        </p:tgtEl>
                                        <p:attrNameLst>
                                          <p:attrName>ppt_w</p:attrName>
                                        </p:attrNameLst>
                                      </p:cBhvr>
                                      <p:tavLst>
                                        <p:tav tm="0">
                                          <p:val>
                                            <p:fltVal val="0"/>
                                          </p:val>
                                        </p:tav>
                                        <p:tav tm="100000">
                                          <p:val>
                                            <p:strVal val="#ppt_w"/>
                                          </p:val>
                                        </p:tav>
                                      </p:tavLst>
                                    </p:anim>
                                    <p:anim calcmode="lin" valueType="num">
                                      <p:cBhvr>
                                        <p:cTn id="72" dur="1000" fill="hold"/>
                                        <p:tgtEl>
                                          <p:spTgt spid="687116"/>
                                        </p:tgtEl>
                                        <p:attrNameLst>
                                          <p:attrName>ppt_h</p:attrName>
                                        </p:attrNameLst>
                                      </p:cBhvr>
                                      <p:tavLst>
                                        <p:tav tm="0">
                                          <p:val>
                                            <p:fltVal val="0"/>
                                          </p:val>
                                        </p:tav>
                                        <p:tav tm="100000">
                                          <p:val>
                                            <p:strVal val="#ppt_h"/>
                                          </p:val>
                                        </p:tav>
                                      </p:tavLst>
                                    </p:anim>
                                    <p:anim calcmode="lin" valueType="num">
                                      <p:cBhvr>
                                        <p:cTn id="73" dur="1000" fill="hold"/>
                                        <p:tgtEl>
                                          <p:spTgt spid="687116"/>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871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9" presetClass="exit" presetSubtype="0" fill="hold" nodeType="clickEffect">
                                  <p:stCondLst>
                                    <p:cond delay="0"/>
                                  </p:stCondLst>
                                  <p:childTnLst>
                                    <p:animEffect transition="out" filter="dissolve">
                                      <p:cBhvr>
                                        <p:cTn id="78" dur="2000"/>
                                        <p:tgtEl>
                                          <p:spTgt spid="687106"/>
                                        </p:tgtEl>
                                      </p:cBhvr>
                                    </p:animEffect>
                                    <p:set>
                                      <p:cBhvr>
                                        <p:cTn id="79" dur="1" fill="hold">
                                          <p:stCondLst>
                                            <p:cond delay="1999"/>
                                          </p:stCondLst>
                                        </p:cTn>
                                        <p:tgtEl>
                                          <p:spTgt spid="687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Applying threat identification and mitigation process to warnings</a:t>
            </a:r>
            <a:endParaRPr lang="en-US" dirty="0"/>
          </a:p>
        </p:txBody>
      </p:sp>
      <p:sp>
        <p:nvSpPr>
          <p:cNvPr id="4" name="Content Placeholder 3"/>
          <p:cNvSpPr>
            <a:spLocks noGrp="1"/>
          </p:cNvSpPr>
          <p:nvPr>
            <p:ph idx="1"/>
          </p:nvPr>
        </p:nvSpPr>
        <p:spPr/>
        <p:txBody>
          <a:bodyPr/>
          <a:lstStyle/>
          <a:p>
            <a:r>
              <a:rPr lang="en-US" dirty="0" smtClean="0">
                <a:solidFill>
                  <a:schemeClr val="accent4"/>
                </a:solidFill>
              </a:rPr>
              <a:t>Task identification</a:t>
            </a:r>
          </a:p>
          <a:p>
            <a:pPr lvl="1"/>
            <a:r>
              <a:rPr lang="en-US" dirty="0" smtClean="0">
                <a:solidFill>
                  <a:schemeClr val="accent4"/>
                </a:solidFill>
              </a:rPr>
              <a:t>Determine whether the task I am trying to complete is sufficiently risky that I should stop</a:t>
            </a:r>
          </a:p>
          <a:p>
            <a:r>
              <a:rPr lang="en-US" dirty="0" smtClean="0">
                <a:solidFill>
                  <a:schemeClr val="accent4"/>
                </a:solidFill>
              </a:rPr>
              <a:t>Often, software asks the user and provides little or no information to help user make this decision</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security warnings</a:t>
            </a:r>
            <a:endParaRPr lang="en-US" dirty="0"/>
          </a:p>
        </p:txBody>
      </p:sp>
      <p:sp>
        <p:nvSpPr>
          <p:cNvPr id="3" name="Content Placeholder 2"/>
          <p:cNvSpPr>
            <a:spLocks noGrp="1"/>
          </p:cNvSpPr>
          <p:nvPr>
            <p:ph idx="1"/>
          </p:nvPr>
        </p:nvSpPr>
        <p:spPr/>
        <p:txBody>
          <a:bodyPr/>
          <a:lstStyle/>
          <a:p>
            <a:r>
              <a:rPr lang="en-US" dirty="0" smtClean="0"/>
              <a:t>All too often, when software detects a possible security hazard, it warns the user about it</a:t>
            </a:r>
          </a:p>
          <a:p>
            <a:r>
              <a:rPr lang="en-US" dirty="0" smtClean="0"/>
              <a:t>Often, it turns out not to be a hazard</a:t>
            </a:r>
          </a:p>
          <a:p>
            <a:r>
              <a:rPr lang="en-US" dirty="0" smtClean="0"/>
              <a:t>But sometimes it really is a hazard and users ignore the warning anyway</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whitehouse.png"/>
          <p:cNvPicPr>
            <a:picLocks noChangeAspect="1"/>
          </p:cNvPicPr>
          <p:nvPr/>
        </p:nvPicPr>
        <p:blipFill>
          <a:blip r:embed="rId2"/>
          <a:stretch>
            <a:fillRect/>
          </a:stretch>
        </p:blipFill>
        <p:spPr>
          <a:xfrm>
            <a:off x="2273300" y="1638309"/>
            <a:ext cx="4597400" cy="2667000"/>
          </a:xfrm>
          <a:prstGeom prst="rect">
            <a:avLst/>
          </a:prstGeom>
        </p:spPr>
      </p:pic>
      <p:pic>
        <p:nvPicPr>
          <p:cNvPr id="3" name="Picture 2" descr="snotweasel.png"/>
          <p:cNvPicPr>
            <a:picLocks noChangeAspect="1"/>
          </p:cNvPicPr>
          <p:nvPr/>
        </p:nvPicPr>
        <p:blipFill>
          <a:blip r:embed="rId3"/>
          <a:srcRect l="4324" r="4324"/>
          <a:stretch>
            <a:fillRect/>
          </a:stretch>
        </p:blipFill>
        <p:spPr>
          <a:xfrm>
            <a:off x="2269067" y="1638309"/>
            <a:ext cx="4605866" cy="2667000"/>
          </a:xfrm>
          <a:prstGeom prst="rect">
            <a:avLst/>
          </a:prstGeom>
        </p:spPr>
      </p:pic>
      <p:sp>
        <p:nvSpPr>
          <p:cNvPr id="4" name="TextBox 3"/>
          <p:cNvSpPr txBox="1"/>
          <p:nvPr/>
        </p:nvSpPr>
        <p:spPr>
          <a:xfrm>
            <a:off x="228332" y="6385353"/>
            <a:ext cx="4572000" cy="307777"/>
          </a:xfrm>
          <a:prstGeom prst="rect">
            <a:avLst/>
          </a:prstGeom>
          <a:noFill/>
        </p:spPr>
        <p:txBody>
          <a:bodyPr wrap="square" rtlCol="0">
            <a:spAutoFit/>
          </a:bodyPr>
          <a:lstStyle/>
          <a:p>
            <a:r>
              <a:rPr lang="en-US" sz="1400" dirty="0" smtClean="0">
                <a:latin typeface="+mn-lt"/>
              </a:rPr>
              <a:t>Image courtesy of </a:t>
            </a:r>
            <a:r>
              <a:rPr lang="en-US" sz="1400" dirty="0" err="1" smtClean="0">
                <a:latin typeface="+mn-lt"/>
              </a:rPr>
              <a:t>Johnathan</a:t>
            </a:r>
            <a:r>
              <a:rPr lang="en-US" sz="1400" dirty="0" smtClean="0">
                <a:latin typeface="+mn-lt"/>
              </a:rPr>
              <a:t> Nightingale</a:t>
            </a:r>
            <a:endParaRPr lang="en-US" sz="1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Automate and change tasks to reduce need for user involvement</a:t>
            </a:r>
            <a:endParaRPr lang="en-US" dirty="0"/>
          </a:p>
        </p:txBody>
      </p:sp>
      <p:sp>
        <p:nvSpPr>
          <p:cNvPr id="3" name="Rectangle 2"/>
          <p:cNvSpPr/>
          <p:nvPr/>
        </p:nvSpPr>
        <p:spPr>
          <a:xfrm>
            <a:off x="3657600" y="1905000"/>
            <a:ext cx="1828800" cy="1905000"/>
          </a:xfrm>
          <a:prstGeom prst="rect">
            <a:avLst/>
          </a:prstGeom>
          <a:solidFill>
            <a:schemeClr val="bg1">
              <a:lumMod val="85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Might be dangerous</a:t>
            </a:r>
          </a:p>
          <a:p>
            <a:pPr algn="ctr"/>
            <a:endParaRPr lang="en-US" dirty="0" smtClean="0"/>
          </a:p>
          <a:p>
            <a:pPr algn="ctr"/>
            <a:r>
              <a:rPr lang="en-US" b="1" dirty="0" smtClean="0"/>
              <a:t>User must decide</a:t>
            </a:r>
          </a:p>
        </p:txBody>
      </p:sp>
      <p:sp>
        <p:nvSpPr>
          <p:cNvPr id="4" name="Rectangle 3"/>
          <p:cNvSpPr/>
          <p:nvPr/>
        </p:nvSpPr>
        <p:spPr>
          <a:xfrm>
            <a:off x="5486400" y="1905000"/>
            <a:ext cx="1828800" cy="1905000"/>
          </a:xfrm>
          <a:prstGeom prst="rect">
            <a:avLst/>
          </a:prstGeom>
          <a:solidFill>
            <a:schemeClr val="accent5">
              <a:lumMod val="40000"/>
              <a:lumOff val="6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Very low probability of danger</a:t>
            </a:r>
          </a:p>
          <a:p>
            <a:pPr algn="ctr"/>
            <a:endParaRPr lang="en-US" dirty="0" smtClean="0"/>
          </a:p>
          <a:p>
            <a:pPr algn="ctr"/>
            <a:r>
              <a:rPr lang="en-US" b="1" dirty="0" smtClean="0"/>
              <a:t>Don’t bother user</a:t>
            </a:r>
            <a:endParaRPr lang="en-US" b="1" dirty="0"/>
          </a:p>
        </p:txBody>
      </p:sp>
      <p:sp>
        <p:nvSpPr>
          <p:cNvPr id="5" name="Rectangle 4"/>
          <p:cNvSpPr/>
          <p:nvPr/>
        </p:nvSpPr>
        <p:spPr>
          <a:xfrm>
            <a:off x="1828800" y="1905000"/>
            <a:ext cx="1828800" cy="1905000"/>
          </a:xfrm>
          <a:prstGeom prst="rect">
            <a:avLst/>
          </a:prstGeom>
          <a:solidFill>
            <a:schemeClr val="accent3">
              <a:lumMod val="40000"/>
              <a:lumOff val="6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High probability of danger</a:t>
            </a:r>
          </a:p>
          <a:p>
            <a:pPr algn="ctr"/>
            <a:endParaRPr lang="en-US" dirty="0" smtClean="0"/>
          </a:p>
          <a:p>
            <a:pPr algn="ctr"/>
            <a:r>
              <a:rPr lang="en-US" b="1" dirty="0" smtClean="0"/>
              <a:t>Block</a:t>
            </a:r>
            <a:endParaRPr lang="en-US" b="1" dirty="0"/>
          </a:p>
        </p:txBody>
      </p:sp>
      <p:sp>
        <p:nvSpPr>
          <p:cNvPr id="7" name="Rectangle 6"/>
          <p:cNvSpPr/>
          <p:nvPr/>
        </p:nvSpPr>
        <p:spPr>
          <a:xfrm>
            <a:off x="1828800" y="1905000"/>
            <a:ext cx="5486400" cy="1905000"/>
          </a:xfrm>
          <a:prstGeom prst="rect">
            <a:avLst/>
          </a:prstGeom>
          <a:solidFill>
            <a:schemeClr val="bg1">
              <a:lumMod val="85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smtClean="0"/>
              <a:t>Might be dangerous</a:t>
            </a:r>
          </a:p>
          <a:p>
            <a:pPr algn="ctr"/>
            <a:endParaRPr lang="en-US" sz="2800" dirty="0" smtClean="0"/>
          </a:p>
          <a:p>
            <a:pPr algn="ctr"/>
            <a:r>
              <a:rPr lang="en-US" sz="2800" b="1" dirty="0" smtClean="0"/>
              <a:t>User must decide</a:t>
            </a:r>
            <a:endParaRPr lang="en-US" sz="2800" b="1" dirty="0"/>
          </a:p>
        </p:txBody>
      </p:sp>
      <p:grpSp>
        <p:nvGrpSpPr>
          <p:cNvPr id="6" name="Group 14"/>
          <p:cNvGrpSpPr/>
          <p:nvPr/>
        </p:nvGrpSpPr>
        <p:grpSpPr>
          <a:xfrm>
            <a:off x="228600" y="2514599"/>
            <a:ext cx="2590800" cy="2514601"/>
            <a:chOff x="228600" y="2514599"/>
            <a:chExt cx="2590800" cy="2514601"/>
          </a:xfrm>
        </p:grpSpPr>
        <p:sp>
          <p:nvSpPr>
            <p:cNvPr id="13" name="Rectangle 12"/>
            <p:cNvSpPr/>
            <p:nvPr/>
          </p:nvSpPr>
          <p:spPr>
            <a:xfrm>
              <a:off x="228600" y="4013537"/>
              <a:ext cx="2590800" cy="1015663"/>
            </a:xfrm>
            <a:prstGeom prst="rect">
              <a:avLst/>
            </a:prstGeom>
          </p:spPr>
          <p:txBody>
            <a:bodyPr wrap="square">
              <a:spAutoFit/>
            </a:bodyPr>
            <a:lstStyle/>
            <a:p>
              <a:pPr algn="ctr"/>
              <a:r>
                <a:rPr lang="en-US" sz="2000" dirty="0" smtClean="0"/>
                <a:t>Use automated analysis to determine probability of danger</a:t>
              </a:r>
            </a:p>
          </p:txBody>
        </p:sp>
        <p:sp>
          <p:nvSpPr>
            <p:cNvPr id="14" name="Bent Arrow 13"/>
            <p:cNvSpPr/>
            <p:nvPr/>
          </p:nvSpPr>
          <p:spPr>
            <a:xfrm>
              <a:off x="1066800" y="2514599"/>
              <a:ext cx="609600" cy="1498937"/>
            </a:xfrm>
            <a:prstGeom prst="ben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xit" presetSubtype="10" fill="hold" grpId="0" nodeType="clickEffect">
                                  <p:stCondLst>
                                    <p:cond delay="0"/>
                                  </p:stCondLst>
                                  <p:childTnLst>
                                    <p:anim calcmode="lin" valueType="num">
                                      <p:cBhvr>
                                        <p:cTn id="10" dur="500"/>
                                        <p:tgtEl>
                                          <p:spTgt spid="7"/>
                                        </p:tgtEl>
                                        <p:attrNameLst>
                                          <p:attrName>ppt_w</p:attrName>
                                        </p:attrNameLst>
                                      </p:cBhvr>
                                      <p:tavLst>
                                        <p:tav tm="0">
                                          <p:val>
                                            <p:strVal val="ppt_w"/>
                                          </p:val>
                                        </p:tav>
                                        <p:tav tm="100000">
                                          <p:val>
                                            <p:fltVal val="0"/>
                                          </p:val>
                                        </p:tav>
                                      </p:tavLst>
                                    </p:anim>
                                    <p:anim calcmode="lin" valueType="num">
                                      <p:cBhvr>
                                        <p:cTn id="11" dur="500"/>
                                        <p:tgtEl>
                                          <p:spTgt spid="7"/>
                                        </p:tgtEl>
                                        <p:attrNameLst>
                                          <p:attrName>ppt_h</p:attrName>
                                        </p:attrNameLst>
                                      </p:cBhvr>
                                      <p:tavLst>
                                        <p:tav tm="0">
                                          <p:val>
                                            <p:strVal val="ppt_h"/>
                                          </p:val>
                                        </p:tav>
                                        <p:tav tm="100000">
                                          <p:val>
                                            <p:strVal val="ppt_h"/>
                                          </p:val>
                                        </p:tav>
                                      </p:tavLst>
                                    </p:anim>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user decision</a:t>
            </a:r>
            <a:endParaRPr lang="en-US" dirty="0"/>
          </a:p>
        </p:txBody>
      </p:sp>
      <p:sp>
        <p:nvSpPr>
          <p:cNvPr id="3" name="Rectangle 2"/>
          <p:cNvSpPr/>
          <p:nvPr/>
        </p:nvSpPr>
        <p:spPr>
          <a:xfrm>
            <a:off x="3657600" y="1905000"/>
            <a:ext cx="1828800" cy="1905000"/>
          </a:xfrm>
          <a:prstGeom prst="rect">
            <a:avLst/>
          </a:prstGeom>
          <a:solidFill>
            <a:schemeClr val="bg1">
              <a:lumMod val="85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Might be dangerous</a:t>
            </a:r>
          </a:p>
          <a:p>
            <a:pPr algn="ctr"/>
            <a:endParaRPr lang="en-US" dirty="0" smtClean="0"/>
          </a:p>
          <a:p>
            <a:pPr algn="ctr"/>
            <a:r>
              <a:rPr lang="en-US" b="1" dirty="0" smtClean="0"/>
              <a:t>User must decide</a:t>
            </a:r>
          </a:p>
        </p:txBody>
      </p:sp>
      <p:sp>
        <p:nvSpPr>
          <p:cNvPr id="4" name="Rectangle 3"/>
          <p:cNvSpPr/>
          <p:nvPr/>
        </p:nvSpPr>
        <p:spPr>
          <a:xfrm>
            <a:off x="5486400" y="1905000"/>
            <a:ext cx="1828800" cy="1905000"/>
          </a:xfrm>
          <a:prstGeom prst="rect">
            <a:avLst/>
          </a:prstGeom>
          <a:solidFill>
            <a:schemeClr val="accent5">
              <a:lumMod val="40000"/>
              <a:lumOff val="6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Very low probability of danger</a:t>
            </a:r>
          </a:p>
          <a:p>
            <a:pPr algn="ctr"/>
            <a:endParaRPr lang="en-US" dirty="0" smtClean="0"/>
          </a:p>
          <a:p>
            <a:pPr algn="ctr"/>
            <a:r>
              <a:rPr lang="en-US" b="1" dirty="0" smtClean="0"/>
              <a:t>Don’t bother user</a:t>
            </a:r>
            <a:endParaRPr lang="en-US" b="1" dirty="0"/>
          </a:p>
        </p:txBody>
      </p:sp>
      <p:sp>
        <p:nvSpPr>
          <p:cNvPr id="5" name="Rectangle 4"/>
          <p:cNvSpPr/>
          <p:nvPr/>
        </p:nvSpPr>
        <p:spPr>
          <a:xfrm>
            <a:off x="1828800" y="1905000"/>
            <a:ext cx="1828800" cy="1905000"/>
          </a:xfrm>
          <a:prstGeom prst="rect">
            <a:avLst/>
          </a:prstGeom>
          <a:solidFill>
            <a:schemeClr val="accent3">
              <a:lumMod val="40000"/>
              <a:lumOff val="6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High probability of danger</a:t>
            </a:r>
          </a:p>
          <a:p>
            <a:pPr algn="ctr"/>
            <a:endParaRPr lang="en-US" dirty="0" smtClean="0"/>
          </a:p>
          <a:p>
            <a:pPr algn="ctr"/>
            <a:r>
              <a:rPr lang="en-US" b="1" dirty="0" smtClean="0"/>
              <a:t>Block</a:t>
            </a:r>
            <a:endParaRPr lang="en-US" b="1" dirty="0"/>
          </a:p>
        </p:txBody>
      </p:sp>
      <p:grpSp>
        <p:nvGrpSpPr>
          <p:cNvPr id="6" name="Group 8"/>
          <p:cNvGrpSpPr/>
          <p:nvPr/>
        </p:nvGrpSpPr>
        <p:grpSpPr>
          <a:xfrm>
            <a:off x="2286000" y="3962400"/>
            <a:ext cx="4572000" cy="2390239"/>
            <a:chOff x="2286000" y="3962400"/>
            <a:chExt cx="4572000" cy="2390239"/>
          </a:xfrm>
        </p:grpSpPr>
        <p:sp>
          <p:nvSpPr>
            <p:cNvPr id="7" name="Rectangle 6"/>
            <p:cNvSpPr/>
            <p:nvPr/>
          </p:nvSpPr>
          <p:spPr>
            <a:xfrm>
              <a:off x="2286000" y="5029200"/>
              <a:ext cx="4572000" cy="1323439"/>
            </a:xfrm>
            <a:prstGeom prst="rect">
              <a:avLst/>
            </a:prstGeom>
          </p:spPr>
          <p:txBody>
            <a:bodyPr>
              <a:spAutoFit/>
            </a:bodyPr>
            <a:lstStyle/>
            <a:p>
              <a:pPr algn="ctr"/>
              <a:r>
                <a:rPr lang="en-US" sz="2000" dirty="0" smtClean="0"/>
                <a:t>Improve warnings</a:t>
              </a:r>
            </a:p>
            <a:p>
              <a:pPr algn="ctr"/>
              <a:endParaRPr lang="en-US" sz="2000" dirty="0" smtClean="0"/>
            </a:p>
            <a:p>
              <a:pPr algn="ctr"/>
              <a:r>
                <a:rPr lang="en-US" sz="2000" dirty="0" smtClean="0"/>
                <a:t>Help user decide by asking question user is qualified to answer</a:t>
              </a:r>
            </a:p>
          </p:txBody>
        </p:sp>
        <p:sp>
          <p:nvSpPr>
            <p:cNvPr id="8" name="Up Arrow 7"/>
            <p:cNvSpPr/>
            <p:nvPr/>
          </p:nvSpPr>
          <p:spPr>
            <a:xfrm>
              <a:off x="4419600" y="3962400"/>
              <a:ext cx="304800" cy="106680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IMG_3956.jpg"/>
          <p:cNvPicPr>
            <a:picLocks noChangeAspect="1"/>
          </p:cNvPicPr>
          <p:nvPr/>
        </p:nvPicPr>
        <p:blipFill>
          <a:blip r:embed="rId2"/>
          <a:srcRect l="6640" t="8757" r="18359" b="4687"/>
          <a:stretch>
            <a:fillRect/>
          </a:stretch>
        </p:blipFill>
        <p:spPr>
          <a:xfrm>
            <a:off x="5365122" y="3626707"/>
            <a:ext cx="3169278" cy="2743200"/>
          </a:xfrm>
          <a:prstGeom prst="rect">
            <a:avLst/>
          </a:prstGeom>
          <a:solidFill>
            <a:schemeClr val="accent1">
              <a:lumMod val="40000"/>
              <a:lumOff val="60000"/>
            </a:schemeClr>
          </a:solidFill>
        </p:spPr>
      </p:pic>
      <p:sp>
        <p:nvSpPr>
          <p:cNvPr id="2" name="Title 1"/>
          <p:cNvSpPr>
            <a:spLocks noGrp="1"/>
          </p:cNvSpPr>
          <p:nvPr>
            <p:ph type="title"/>
          </p:nvPr>
        </p:nvSpPr>
        <p:spPr/>
        <p:txBody>
          <a:bodyPr>
            <a:normAutofit/>
          </a:bodyPr>
          <a:lstStyle/>
          <a:p>
            <a:r>
              <a:rPr lang="en-US" dirty="0" smtClean="0"/>
              <a:t>Bad question</a:t>
            </a:r>
            <a:endParaRPr lang="en-US" dirty="0"/>
          </a:p>
        </p:txBody>
      </p:sp>
      <p:sp>
        <p:nvSpPr>
          <p:cNvPr id="4" name="Rectangle 3"/>
          <p:cNvSpPr/>
          <p:nvPr/>
        </p:nvSpPr>
        <p:spPr>
          <a:xfrm>
            <a:off x="457200" y="1645507"/>
            <a:ext cx="7924800" cy="1905000"/>
          </a:xfrm>
          <a:prstGeom prst="rect">
            <a:avLst/>
          </a:prstGeom>
          <a:solidFill>
            <a:schemeClr val="accent2">
              <a:lumMod val="20000"/>
              <a:lumOff val="80000"/>
            </a:schemeClr>
          </a:solidFill>
          <a:ln w="28575" cap="flat" cmpd="sng" algn="ctr">
            <a:solidFill>
              <a:schemeClr val="accent4">
                <a:shade val="95000"/>
                <a:satMod val="105000"/>
              </a:schemeClr>
            </a:solidFill>
            <a:prstDash val="solid"/>
            <a:round/>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274320" tIns="182880" rIns="274320" bIns="182880" rtlCol="0" anchor="t"/>
          <a:lstStyle/>
          <a:p>
            <a:r>
              <a:rPr lang="en-US" sz="2000" dirty="0" smtClean="0"/>
              <a:t>Your web browser thinks this is a phishing web site. Do you want to go there anyway?</a:t>
            </a:r>
          </a:p>
        </p:txBody>
      </p:sp>
      <p:sp>
        <p:nvSpPr>
          <p:cNvPr id="6" name="Rounded Rectangle 5"/>
          <p:cNvSpPr/>
          <p:nvPr/>
        </p:nvSpPr>
        <p:spPr>
          <a:xfrm>
            <a:off x="4876800" y="2788507"/>
            <a:ext cx="2057400" cy="533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Go there anyway</a:t>
            </a:r>
            <a:endParaRPr lang="en-US" dirty="0"/>
          </a:p>
        </p:txBody>
      </p:sp>
      <p:sp>
        <p:nvSpPr>
          <p:cNvPr id="7" name="Rounded Rectangle 6"/>
          <p:cNvSpPr/>
          <p:nvPr/>
        </p:nvSpPr>
        <p:spPr>
          <a:xfrm>
            <a:off x="2209800" y="2788507"/>
            <a:ext cx="2057400" cy="533400"/>
          </a:xfrm>
          <a:prstGeom prst="roundRect">
            <a:avLst/>
          </a:prstGeom>
          <a:ln w="57150" cap="flat" cmpd="thinThick" algn="ctr">
            <a:solidFill>
              <a:schemeClr val="accent4">
                <a:shade val="95000"/>
                <a:satMod val="105000"/>
              </a:schemeClr>
            </a:solidFill>
            <a:prstDash val="solid"/>
            <a:round/>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Don’t go there</a:t>
            </a:r>
            <a:endParaRPr lang="en-US" dirty="0"/>
          </a:p>
        </p:txBody>
      </p:sp>
      <p:sp>
        <p:nvSpPr>
          <p:cNvPr id="12" name="Rounded Rectangle 11"/>
          <p:cNvSpPr/>
          <p:nvPr/>
        </p:nvSpPr>
        <p:spPr>
          <a:xfrm>
            <a:off x="457200" y="4388707"/>
            <a:ext cx="4419600" cy="1828800"/>
          </a:xfrm>
          <a:prstGeom prst="roundRect">
            <a:avLst>
              <a:gd name="adj" fmla="val 43961"/>
            </a:avLst>
          </a:prstGeom>
          <a:solidFill>
            <a:schemeClr val="accent1">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i="1" dirty="0" smtClean="0"/>
              <a:t>I don’t know what a phishing site is.</a:t>
            </a:r>
          </a:p>
          <a:p>
            <a:pPr algn="ctr"/>
            <a:endParaRPr lang="en-US" i="1" dirty="0" smtClean="0"/>
          </a:p>
          <a:p>
            <a:pPr algn="ctr"/>
            <a:r>
              <a:rPr lang="en-US" i="1" dirty="0" smtClean="0"/>
              <a:t>I really want to go to this site.</a:t>
            </a:r>
          </a:p>
          <a:p>
            <a:pPr algn="ctr"/>
            <a:endParaRPr lang="en-US" i="1" dirty="0" smtClean="0"/>
          </a:p>
          <a:p>
            <a:pPr algn="ctr"/>
            <a:r>
              <a:rPr lang="en-US" i="1" dirty="0" smtClean="0"/>
              <a:t>Of course I will go there anyway!</a:t>
            </a:r>
          </a:p>
        </p:txBody>
      </p:sp>
      <p:sp>
        <p:nvSpPr>
          <p:cNvPr id="14" name="Oval 13"/>
          <p:cNvSpPr/>
          <p:nvPr/>
        </p:nvSpPr>
        <p:spPr>
          <a:xfrm>
            <a:off x="4953000" y="4541107"/>
            <a:ext cx="304800" cy="304800"/>
          </a:xfrm>
          <a:prstGeom prst="ellipse">
            <a:avLst/>
          </a:prstGeom>
          <a:solidFill>
            <a:schemeClr val="accent1">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Oval 14"/>
          <p:cNvSpPr/>
          <p:nvPr/>
        </p:nvSpPr>
        <p:spPr>
          <a:xfrm>
            <a:off x="5334000" y="4312507"/>
            <a:ext cx="228600" cy="228600"/>
          </a:xfrm>
          <a:prstGeom prst="ellipse">
            <a:avLst/>
          </a:prstGeom>
          <a:solidFill>
            <a:schemeClr val="accent1">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Oval 15"/>
          <p:cNvSpPr>
            <a:spLocks noChangeAspect="1"/>
          </p:cNvSpPr>
          <p:nvPr/>
        </p:nvSpPr>
        <p:spPr>
          <a:xfrm>
            <a:off x="5654040" y="4236307"/>
            <a:ext cx="137160" cy="137160"/>
          </a:xfrm>
          <a:prstGeom prst="ellipse">
            <a:avLst/>
          </a:prstGeom>
          <a:solidFill>
            <a:schemeClr val="accent1">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descr="IMG_3960.jpg"/>
          <p:cNvPicPr>
            <a:picLocks noChangeAspect="1"/>
          </p:cNvPicPr>
          <p:nvPr/>
        </p:nvPicPr>
        <p:blipFill>
          <a:blip r:embed="rId2"/>
          <a:srcRect l="4688" t="18359" r="14062" b="14323"/>
          <a:stretch>
            <a:fillRect/>
          </a:stretch>
        </p:blipFill>
        <p:spPr>
          <a:xfrm>
            <a:off x="5181600" y="3702907"/>
            <a:ext cx="2483206" cy="2743200"/>
          </a:xfrm>
          <a:prstGeom prst="rect">
            <a:avLst/>
          </a:prstGeom>
        </p:spPr>
      </p:pic>
      <p:sp>
        <p:nvSpPr>
          <p:cNvPr id="8" name="Rectangle 7"/>
          <p:cNvSpPr/>
          <p:nvPr/>
        </p:nvSpPr>
        <p:spPr>
          <a:xfrm>
            <a:off x="457200" y="1645507"/>
            <a:ext cx="7924800" cy="1905000"/>
          </a:xfrm>
          <a:prstGeom prst="rect">
            <a:avLst/>
          </a:prstGeom>
          <a:solidFill>
            <a:srgbClr val="CCE6FF"/>
          </a:solidFill>
          <a:ln w="28575" cap="flat" cmpd="sng" algn="ctr">
            <a:solidFill>
              <a:schemeClr val="accent4">
                <a:shade val="95000"/>
                <a:satMod val="105000"/>
              </a:schemeClr>
            </a:solidFill>
            <a:prstDash val="solid"/>
            <a:round/>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274320" tIns="182880" rIns="274320" bIns="182880" rtlCol="0" anchor="t"/>
          <a:lstStyle/>
          <a:p>
            <a:r>
              <a:rPr lang="en-US" sz="2000" dirty="0" smtClean="0"/>
              <a:t>You are trying to go to </a:t>
            </a:r>
            <a:r>
              <a:rPr lang="en-US" sz="2000" dirty="0" err="1" smtClean="0"/>
              <a:t>evilsite.com</a:t>
            </a:r>
            <a:r>
              <a:rPr lang="en-US" sz="2000" dirty="0" smtClean="0"/>
              <a:t>. Do you really want to go there or would you rather go to </a:t>
            </a:r>
            <a:r>
              <a:rPr lang="en-US" sz="2000" dirty="0" err="1" smtClean="0"/>
              <a:t>yourbank.com</a:t>
            </a:r>
            <a:r>
              <a:rPr lang="en-US" sz="2000" dirty="0" smtClean="0"/>
              <a:t>?</a:t>
            </a:r>
          </a:p>
        </p:txBody>
      </p:sp>
      <p:sp>
        <p:nvSpPr>
          <p:cNvPr id="9" name="Rounded Rectangle 8"/>
          <p:cNvSpPr/>
          <p:nvPr/>
        </p:nvSpPr>
        <p:spPr>
          <a:xfrm>
            <a:off x="4876800" y="2788507"/>
            <a:ext cx="2057400" cy="533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Go to </a:t>
            </a:r>
            <a:r>
              <a:rPr lang="en-US" dirty="0" err="1" smtClean="0"/>
              <a:t>evilsite.com</a:t>
            </a:r>
            <a:endParaRPr lang="en-US" dirty="0"/>
          </a:p>
        </p:txBody>
      </p:sp>
      <p:sp>
        <p:nvSpPr>
          <p:cNvPr id="10" name="Rounded Rectangle 9"/>
          <p:cNvSpPr/>
          <p:nvPr/>
        </p:nvSpPr>
        <p:spPr>
          <a:xfrm>
            <a:off x="1828800" y="2788507"/>
            <a:ext cx="2438400" cy="533400"/>
          </a:xfrm>
          <a:prstGeom prst="roundRect">
            <a:avLst/>
          </a:prstGeom>
          <a:ln w="57150" cap="flat" cmpd="thinThick" algn="ctr">
            <a:solidFill>
              <a:schemeClr val="accent4">
                <a:shade val="95000"/>
                <a:satMod val="105000"/>
              </a:schemeClr>
            </a:solidFill>
            <a:prstDash val="solid"/>
            <a:round/>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Go to </a:t>
            </a:r>
            <a:r>
              <a:rPr lang="en-US" dirty="0" err="1" smtClean="0"/>
              <a:t>yourbank.com</a:t>
            </a:r>
            <a:endParaRPr lang="en-US" dirty="0"/>
          </a:p>
        </p:txBody>
      </p:sp>
      <p:sp>
        <p:nvSpPr>
          <p:cNvPr id="2" name="Title 1"/>
          <p:cNvSpPr>
            <a:spLocks noGrp="1"/>
          </p:cNvSpPr>
          <p:nvPr>
            <p:ph type="title"/>
          </p:nvPr>
        </p:nvSpPr>
        <p:spPr/>
        <p:txBody>
          <a:bodyPr>
            <a:normAutofit/>
          </a:bodyPr>
          <a:lstStyle/>
          <a:p>
            <a:r>
              <a:rPr lang="en-US" dirty="0" smtClean="0"/>
              <a:t>Better question</a:t>
            </a:r>
            <a:endParaRPr lang="en-US" dirty="0"/>
          </a:p>
        </p:txBody>
      </p:sp>
      <p:sp>
        <p:nvSpPr>
          <p:cNvPr id="14" name="Rounded Rectangle 13"/>
          <p:cNvSpPr/>
          <p:nvPr/>
        </p:nvSpPr>
        <p:spPr>
          <a:xfrm>
            <a:off x="457200" y="4388707"/>
            <a:ext cx="4419600" cy="1828800"/>
          </a:xfrm>
          <a:prstGeom prst="roundRect">
            <a:avLst>
              <a:gd name="adj" fmla="val 43961"/>
            </a:avLst>
          </a:prstGeom>
          <a:solidFill>
            <a:schemeClr val="accent1">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i="1" dirty="0" smtClean="0"/>
              <a:t>Of course I want to go to </a:t>
            </a:r>
            <a:r>
              <a:rPr lang="en-US" sz="2400" i="1" dirty="0" err="1" smtClean="0"/>
              <a:t>yourbank.com</a:t>
            </a:r>
            <a:r>
              <a:rPr lang="en-US" sz="2400" i="1" dirty="0" smtClean="0"/>
              <a:t>!</a:t>
            </a:r>
          </a:p>
        </p:txBody>
      </p:sp>
      <p:sp>
        <p:nvSpPr>
          <p:cNvPr id="15" name="Oval 14"/>
          <p:cNvSpPr/>
          <p:nvPr/>
        </p:nvSpPr>
        <p:spPr>
          <a:xfrm>
            <a:off x="4953000" y="4541107"/>
            <a:ext cx="304800" cy="304800"/>
          </a:xfrm>
          <a:prstGeom prst="ellipse">
            <a:avLst/>
          </a:prstGeom>
          <a:solidFill>
            <a:schemeClr val="accent1">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Oval 15"/>
          <p:cNvSpPr/>
          <p:nvPr/>
        </p:nvSpPr>
        <p:spPr>
          <a:xfrm>
            <a:off x="5334000" y="4312507"/>
            <a:ext cx="228600" cy="228600"/>
          </a:xfrm>
          <a:prstGeom prst="ellipse">
            <a:avLst/>
          </a:prstGeom>
          <a:solidFill>
            <a:schemeClr val="accent1">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7" name="Oval 16"/>
          <p:cNvSpPr>
            <a:spLocks noChangeAspect="1"/>
          </p:cNvSpPr>
          <p:nvPr/>
        </p:nvSpPr>
        <p:spPr>
          <a:xfrm>
            <a:off x="5654040" y="4236307"/>
            <a:ext cx="137160" cy="137160"/>
          </a:xfrm>
          <a:prstGeom prst="ellipse">
            <a:avLst/>
          </a:prstGeom>
          <a:solidFill>
            <a:schemeClr val="accent1">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whitehouse.png"/>
          <p:cNvPicPr>
            <a:picLocks noChangeAspect="1"/>
          </p:cNvPicPr>
          <p:nvPr/>
        </p:nvPicPr>
        <p:blipFill>
          <a:blip r:embed="rId2"/>
          <a:stretch>
            <a:fillRect/>
          </a:stretch>
        </p:blipFill>
        <p:spPr>
          <a:xfrm>
            <a:off x="1120775" y="1359359"/>
            <a:ext cx="6896100" cy="4000500"/>
          </a:xfrm>
          <a:prstGeom prst="rect">
            <a:avLst/>
          </a:prstGeom>
        </p:spPr>
      </p:pic>
      <p:pic>
        <p:nvPicPr>
          <p:cNvPr id="3" name="Picture 2" descr="snotweasel.png"/>
          <p:cNvPicPr>
            <a:picLocks noChangeAspect="1"/>
          </p:cNvPicPr>
          <p:nvPr/>
        </p:nvPicPr>
        <p:blipFill>
          <a:blip r:embed="rId3"/>
          <a:srcRect l="4324" r="4324"/>
          <a:stretch>
            <a:fillRect/>
          </a:stretch>
        </p:blipFill>
        <p:spPr>
          <a:xfrm>
            <a:off x="1114418" y="1359359"/>
            <a:ext cx="6908814" cy="4000500"/>
          </a:xfrm>
          <a:prstGeom prst="rect">
            <a:avLst/>
          </a:prstGeom>
        </p:spPr>
      </p:pic>
      <p:sp>
        <p:nvSpPr>
          <p:cNvPr id="4" name="TextBox 3"/>
          <p:cNvSpPr txBox="1"/>
          <p:nvPr/>
        </p:nvSpPr>
        <p:spPr>
          <a:xfrm>
            <a:off x="228332" y="6385353"/>
            <a:ext cx="4572000" cy="307777"/>
          </a:xfrm>
          <a:prstGeom prst="rect">
            <a:avLst/>
          </a:prstGeom>
          <a:noFill/>
        </p:spPr>
        <p:txBody>
          <a:bodyPr wrap="square" rtlCol="0">
            <a:spAutoFit/>
          </a:bodyPr>
          <a:lstStyle/>
          <a:p>
            <a:r>
              <a:rPr lang="en-US" sz="1400" dirty="0" smtClean="0">
                <a:latin typeface="+mn-lt"/>
              </a:rPr>
              <a:t>Image courtesy of </a:t>
            </a:r>
            <a:r>
              <a:rPr lang="en-US" sz="1400" dirty="0" err="1" smtClean="0">
                <a:latin typeface="+mn-lt"/>
              </a:rPr>
              <a:t>Johnathan</a:t>
            </a:r>
            <a:r>
              <a:rPr lang="en-US" sz="1400" dirty="0" smtClean="0">
                <a:latin typeface="+mn-lt"/>
              </a:rPr>
              <a:t> Nightingale</a:t>
            </a:r>
            <a:endParaRPr lang="en-US" sz="1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IMG_5319.jpg"/>
          <p:cNvPicPr>
            <a:picLocks noGrp="1" noChangeAspect="1"/>
          </p:cNvPicPr>
          <p:nvPr>
            <p:ph idx="4294967295"/>
          </p:nvPr>
        </p:nvPicPr>
        <p:blipFill>
          <a:blip r:embed="rId2"/>
          <a:srcRect l="-71221" t="21115" r="-71221"/>
          <a:stretch>
            <a:fillRect/>
          </a:stretch>
        </p:blipFill>
        <p:spPr>
          <a:xfrm>
            <a:off x="-3335338" y="0"/>
            <a:ext cx="15808325" cy="6858000"/>
          </a:xfrm>
        </p:spPr>
      </p:pic>
      <p:sp>
        <p:nvSpPr>
          <p:cNvPr id="12" name="TextBox 11"/>
          <p:cNvSpPr txBox="1"/>
          <p:nvPr/>
        </p:nvSpPr>
        <p:spPr>
          <a:xfrm>
            <a:off x="1671643" y="5960844"/>
            <a:ext cx="5794364" cy="646331"/>
          </a:xfrm>
          <a:prstGeom prst="rect">
            <a:avLst/>
          </a:prstGeom>
          <a:noFill/>
        </p:spPr>
        <p:txBody>
          <a:bodyPr wrap="none" rtlCol="0">
            <a:spAutoFit/>
          </a:bodyPr>
          <a:lstStyle/>
          <a:p>
            <a:r>
              <a:rPr lang="en-US" sz="3600" dirty="0" smtClean="0">
                <a:solidFill>
                  <a:schemeClr val="bg1"/>
                </a:solidFill>
                <a:latin typeface="Helvetica Neue"/>
                <a:cs typeface="Helvetica Neue"/>
              </a:rPr>
              <a:t>What to do about hazards?</a:t>
            </a:r>
            <a:endParaRPr lang="en-US" sz="3600" dirty="0">
              <a:solidFill>
                <a:schemeClr val="bg1"/>
              </a:solidFill>
              <a:latin typeface="Helvetica Neue"/>
              <a:cs typeface="Helvetica Neue"/>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 name="Content Placeholder 3" descr="IMG_5415.jpg"/>
          <p:cNvPicPr>
            <a:picLocks noGrp="1" noChangeAspect="1"/>
          </p:cNvPicPr>
          <p:nvPr>
            <p:ph idx="4294967295"/>
          </p:nvPr>
        </p:nvPicPr>
        <p:blipFill>
          <a:blip r:embed="rId3"/>
          <a:srcRect l="-71221" t="21115" r="-71221"/>
          <a:stretch>
            <a:fillRect/>
          </a:stretch>
        </p:blipFill>
        <p:spPr>
          <a:xfrm>
            <a:off x="-3335338" y="0"/>
            <a:ext cx="15808325" cy="6858000"/>
          </a:xfrm>
        </p:spPr>
      </p:pic>
      <p:sp>
        <p:nvSpPr>
          <p:cNvPr id="5" name="TextBox 4"/>
          <p:cNvSpPr txBox="1"/>
          <p:nvPr/>
        </p:nvSpPr>
        <p:spPr>
          <a:xfrm>
            <a:off x="1486941" y="5948633"/>
            <a:ext cx="6163767" cy="646331"/>
          </a:xfrm>
          <a:prstGeom prst="rect">
            <a:avLst/>
          </a:prstGeom>
          <a:noFill/>
        </p:spPr>
        <p:txBody>
          <a:bodyPr wrap="none" rtlCol="0">
            <a:spAutoFit/>
          </a:bodyPr>
          <a:lstStyle/>
          <a:p>
            <a:r>
              <a:rPr lang="en-US" sz="3600" dirty="0" smtClean="0">
                <a:solidFill>
                  <a:schemeClr val="bg1"/>
                </a:solidFill>
                <a:latin typeface="Helvetica"/>
                <a:cs typeface="Helvetica"/>
              </a:rPr>
              <a:t>Best solution: remove hazard</a:t>
            </a:r>
            <a:endParaRPr lang="en-US" sz="3600" dirty="0">
              <a:solidFill>
                <a:schemeClr val="bg1"/>
              </a:solidFill>
              <a:latin typeface="Helvetica"/>
              <a:cs typeface="Helvetic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ps-slides-june2009">
  <a:themeElements>
    <a:clrScheme name="Custom 5">
      <a:dk1>
        <a:srgbClr val="000000"/>
      </a:dk1>
      <a:lt1>
        <a:srgbClr val="FFFFFF"/>
      </a:lt1>
      <a:dk2>
        <a:srgbClr val="6600CC"/>
      </a:dk2>
      <a:lt2>
        <a:srgbClr val="CCCCCC"/>
      </a:lt2>
      <a:accent1>
        <a:srgbClr val="FFCC00"/>
      </a:accent1>
      <a:accent2>
        <a:srgbClr val="0080FF"/>
      </a:accent2>
      <a:accent3>
        <a:srgbClr val="FF0000"/>
      </a:accent3>
      <a:accent4>
        <a:srgbClr val="000000"/>
      </a:accent4>
      <a:accent5>
        <a:srgbClr val="00FF00"/>
      </a:accent5>
      <a:accent6>
        <a:srgbClr val="FF8000"/>
      </a:accent6>
      <a:hlink>
        <a:srgbClr val="0080FF"/>
      </a:hlink>
      <a:folHlink>
        <a:srgbClr val="008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ps-slides-feb2009">
  <a:themeElements>
    <a:clrScheme name="Custom 5">
      <a:dk1>
        <a:srgbClr val="000000"/>
      </a:dk1>
      <a:lt1>
        <a:srgbClr val="FFFFFF"/>
      </a:lt1>
      <a:dk2>
        <a:srgbClr val="6600CC"/>
      </a:dk2>
      <a:lt2>
        <a:srgbClr val="CCCCCC"/>
      </a:lt2>
      <a:accent1>
        <a:srgbClr val="FFCC00"/>
      </a:accent1>
      <a:accent2>
        <a:srgbClr val="0080FF"/>
      </a:accent2>
      <a:accent3>
        <a:srgbClr val="FF0000"/>
      </a:accent3>
      <a:accent4>
        <a:srgbClr val="000000"/>
      </a:accent4>
      <a:accent5>
        <a:srgbClr val="00FF00"/>
      </a:accent5>
      <a:accent6>
        <a:srgbClr val="FF8000"/>
      </a:accent6>
      <a:hlink>
        <a:srgbClr val="0080FF"/>
      </a:hlink>
      <a:folHlink>
        <a:srgbClr val="008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ps-slides-feb2009">
  <a:themeElements>
    <a:clrScheme name="Custom 5">
      <a:dk1>
        <a:srgbClr val="000000"/>
      </a:dk1>
      <a:lt1>
        <a:srgbClr val="FFFFFF"/>
      </a:lt1>
      <a:dk2>
        <a:srgbClr val="6600CC"/>
      </a:dk2>
      <a:lt2>
        <a:srgbClr val="CCCCCC"/>
      </a:lt2>
      <a:accent1>
        <a:srgbClr val="FFCC00"/>
      </a:accent1>
      <a:accent2>
        <a:srgbClr val="0080FF"/>
      </a:accent2>
      <a:accent3>
        <a:srgbClr val="FF0000"/>
      </a:accent3>
      <a:accent4>
        <a:srgbClr val="000000"/>
      </a:accent4>
      <a:accent5>
        <a:srgbClr val="00FF00"/>
      </a:accent5>
      <a:accent6>
        <a:srgbClr val="FF8000"/>
      </a:accent6>
      <a:hlink>
        <a:srgbClr val="0080FF"/>
      </a:hlink>
      <a:folHlink>
        <a:srgbClr val="008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cups-slides-june2009.potx</Template>
  <TotalTime>1799</TotalTime>
  <Words>4267</Words>
  <Application>Microsoft Macintosh PowerPoint</Application>
  <PresentationFormat>On-screen Show (4:3)</PresentationFormat>
  <Paragraphs>670</Paragraphs>
  <Slides>104</Slides>
  <Notes>76</Notes>
  <HiddenSlides>0</HiddenSlides>
  <MMClips>0</MMClips>
  <ScaleCrop>false</ScaleCrop>
  <HeadingPairs>
    <vt:vector size="4" baseType="variant">
      <vt:variant>
        <vt:lpstr>Design Template</vt:lpstr>
      </vt:variant>
      <vt:variant>
        <vt:i4>3</vt:i4>
      </vt:variant>
      <vt:variant>
        <vt:lpstr>Slide Titles</vt:lpstr>
      </vt:variant>
      <vt:variant>
        <vt:i4>104</vt:i4>
      </vt:variant>
    </vt:vector>
  </HeadingPairs>
  <TitlesOfParts>
    <vt:vector size="107" baseType="lpstr">
      <vt:lpstr>cups-slides-june2009</vt:lpstr>
      <vt:lpstr>1_cups-slides-feb2009</vt:lpstr>
      <vt:lpstr>2_cups-slides-feb2009</vt:lpstr>
      <vt:lpstr>Introduction to Usable Security  Reasoning About the Human in the Loop</vt:lpstr>
      <vt:lpstr>Outline</vt:lpstr>
      <vt:lpstr>Why should we make secure systems more usable?</vt:lpstr>
      <vt:lpstr>Unusable security &amp; privacy</vt:lpstr>
      <vt:lpstr>Grand Challenge</vt:lpstr>
      <vt:lpstr>Slide 6</vt:lpstr>
      <vt:lpstr> The user experience</vt:lpstr>
      <vt:lpstr>How do users stay safe online?</vt:lpstr>
      <vt:lpstr>Slide 9</vt:lpstr>
      <vt:lpstr>After installing all that security and privacy software do you have any time left to get any work done?</vt:lpstr>
      <vt:lpstr>Security is a secondary task</vt:lpstr>
      <vt:lpstr>“Users do not want to be responsible for, nor concern themselves with, their own security.”</vt:lpstr>
      <vt:lpstr>Concerns may not be aligned</vt:lpstr>
      <vt:lpstr>Grey</vt:lpstr>
      <vt:lpstr>Data collection</vt:lpstr>
      <vt:lpstr>Users complained about speed</vt:lpstr>
      <vt:lpstr>Average access times</vt:lpstr>
      <vt:lpstr>Slide 18</vt:lpstr>
      <vt:lpstr>Nobody wants to have to reboot their door</vt:lpstr>
      <vt:lpstr>Unanticipated uses can bolster acceptance</vt:lpstr>
      <vt:lpstr>Convenience  always wins</vt:lpstr>
      <vt:lpstr>Secure, but usable?</vt:lpstr>
      <vt:lpstr>Unusable security frustrates users</vt:lpstr>
      <vt:lpstr>Slide 24</vt:lpstr>
      <vt:lpstr>Typical password advice</vt:lpstr>
      <vt:lpstr>  What do users do when every web site wants a password?</vt:lpstr>
      <vt:lpstr>Slide 27</vt:lpstr>
      <vt:lpstr>Slide 28</vt:lpstr>
      <vt:lpstr>How can we make secure systems more usable?</vt:lpstr>
      <vt:lpstr>How can we make secure systems more usable?</vt:lpstr>
      <vt:lpstr>Make it “just work”</vt:lpstr>
      <vt:lpstr>This makes users very happy</vt:lpstr>
      <vt:lpstr>One way to make it work: make decisions</vt:lpstr>
      <vt:lpstr>Make security understandable</vt:lpstr>
      <vt:lpstr>“Present choices, not dilemmas”</vt:lpstr>
      <vt:lpstr>Slide 36</vt:lpstr>
      <vt:lpstr>Also not so easy</vt:lpstr>
      <vt:lpstr>Train the user</vt:lpstr>
      <vt:lpstr>Why do humans fall for phish?</vt:lpstr>
      <vt:lpstr>How do we get people trained?</vt:lpstr>
      <vt:lpstr>PhishGuru embedded training</vt:lpstr>
      <vt:lpstr>School of phish</vt:lpstr>
      <vt:lpstr>Simulated spear phishing message</vt:lpstr>
      <vt:lpstr>Simulated phishing website</vt:lpstr>
      <vt:lpstr>Simulated phishing website</vt:lpstr>
      <vt:lpstr>Slide 46</vt:lpstr>
      <vt:lpstr>Results</vt:lpstr>
      <vt:lpstr>Training games: Anti-phishing Phil</vt:lpstr>
      <vt:lpstr>From research to reality</vt:lpstr>
      <vt:lpstr>The human in the loop</vt:lpstr>
      <vt:lpstr>Humans</vt:lpstr>
      <vt:lpstr>Humans are weakest link</vt:lpstr>
      <vt:lpstr>Why are humans in the loop at all?</vt:lpstr>
      <vt:lpstr>The human threat</vt:lpstr>
      <vt:lpstr>Need to better understand humans in the loop</vt:lpstr>
      <vt:lpstr>C-HIP Model</vt:lpstr>
      <vt:lpstr>Human-in-the-loop security framework </vt:lpstr>
      <vt:lpstr>Human-in-the-loop framework</vt:lpstr>
      <vt:lpstr>Communication processing model</vt:lpstr>
      <vt:lpstr>Communication</vt:lpstr>
      <vt:lpstr>Types of security communications</vt:lpstr>
      <vt:lpstr>Active versus passive communications</vt:lpstr>
      <vt:lpstr>Communication impediments</vt:lpstr>
      <vt:lpstr>Environmental stimuli</vt:lpstr>
      <vt:lpstr>Slide 65</vt:lpstr>
      <vt:lpstr>Interference</vt:lpstr>
      <vt:lpstr>Human receiver – The human in the loop</vt:lpstr>
      <vt:lpstr>Communication delivery</vt:lpstr>
      <vt:lpstr>“What lock icon?”</vt:lpstr>
      <vt:lpstr>Slide 70</vt:lpstr>
      <vt:lpstr>Communication processing</vt:lpstr>
      <vt:lpstr>Slide 72</vt:lpstr>
      <vt:lpstr>Slide 73</vt:lpstr>
      <vt:lpstr>Slide 74</vt:lpstr>
      <vt:lpstr>Slide 75</vt:lpstr>
      <vt:lpstr>Application</vt:lpstr>
      <vt:lpstr>Personal variables</vt:lpstr>
      <vt:lpstr>Intentions</vt:lpstr>
      <vt:lpstr>Capabilities</vt:lpstr>
      <vt:lpstr>Slide 80</vt:lpstr>
      <vt:lpstr>Behavior</vt:lpstr>
      <vt:lpstr>Behavior</vt:lpstr>
      <vt:lpstr>Slide 83</vt:lpstr>
      <vt:lpstr>Gulfs</vt:lpstr>
      <vt:lpstr>Generic Error-Modeling System</vt:lpstr>
      <vt:lpstr>Handy table</vt:lpstr>
      <vt:lpstr>Human threat identification  and mitigation process</vt:lpstr>
      <vt:lpstr>Guidelines for automating appropriately</vt:lpstr>
      <vt:lpstr>Applying the framework</vt:lpstr>
      <vt:lpstr>Applying threat identification and mitigation process to warnings</vt:lpstr>
      <vt:lpstr>Computer security warnings</vt:lpstr>
      <vt:lpstr>Slide 92</vt:lpstr>
      <vt:lpstr>Automate and change tasks to reduce need for user involvement</vt:lpstr>
      <vt:lpstr>Support user decision</vt:lpstr>
      <vt:lpstr>Bad question</vt:lpstr>
      <vt:lpstr>Better question</vt:lpstr>
      <vt:lpstr>Slide 97</vt:lpstr>
      <vt:lpstr>Slide 98</vt:lpstr>
      <vt:lpstr>Slide 99</vt:lpstr>
      <vt:lpstr>Next best: guard against hazard</vt:lpstr>
      <vt:lpstr>Slide 101</vt:lpstr>
      <vt:lpstr>If all else fails: warn</vt:lpstr>
      <vt:lpstr>Slide 103</vt:lpstr>
      <vt:lpstr>Slide 104</vt:lpstr>
    </vt:vector>
  </TitlesOfParts>
  <Company>Carnegie Mellon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Usable Security  Reasoning About the Human in the Loop</dc:title>
  <dc:creator>Lorrie Faith Cranor</dc:creator>
  <cp:lastModifiedBy>Lorrie Faith Cranor</cp:lastModifiedBy>
  <cp:revision>7</cp:revision>
  <cp:lastPrinted>2008-12-10T15:57:26Z</cp:lastPrinted>
  <dcterms:created xsi:type="dcterms:W3CDTF">2011-09-01T13:38:44Z</dcterms:created>
  <dcterms:modified xsi:type="dcterms:W3CDTF">2011-09-01T19:01:05Z</dcterms:modified>
</cp:coreProperties>
</file>