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9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7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5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0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1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3861-CA60-334F-8791-1944562CCC89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0951-1BFE-9C4F-A348-55FF5FE6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5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Towards Optimal Risk Mitigation Through Individualization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Serge Egelman, UC Berkeley</a:t>
            </a:r>
          </a:p>
          <a:p>
            <a:pPr algn="l"/>
            <a:r>
              <a:rPr lang="en-US" dirty="0" err="1" smtClean="0"/>
              <a:t>Eyal</a:t>
            </a:r>
            <a:r>
              <a:rPr lang="en-US" dirty="0" smtClean="0"/>
              <a:t> Peer, CMU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4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Preference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Westin Index</a:t>
            </a:r>
          </a:p>
          <a:p>
            <a:pPr lvl="1"/>
            <a:r>
              <a:rPr lang="en-US" sz="2400" dirty="0" smtClean="0"/>
              <a:t>Classifies people as…</a:t>
            </a:r>
          </a:p>
          <a:p>
            <a:pPr lvl="2"/>
            <a:r>
              <a:rPr lang="en-US" sz="2000" dirty="0" smtClean="0"/>
              <a:t>Privacy fundamentalists</a:t>
            </a:r>
          </a:p>
          <a:p>
            <a:pPr lvl="2"/>
            <a:r>
              <a:rPr lang="en-US" sz="2000" dirty="0" smtClean="0"/>
              <a:t>Privacy pragmatists</a:t>
            </a:r>
          </a:p>
          <a:p>
            <a:pPr lvl="2"/>
            <a:r>
              <a:rPr lang="en-US" sz="2000" dirty="0" smtClean="0"/>
              <a:t>Privacy unconcerned</a:t>
            </a:r>
          </a:p>
          <a:p>
            <a:pPr lvl="1"/>
            <a:r>
              <a:rPr lang="en-US" dirty="0" smtClean="0"/>
              <a:t>4-point </a:t>
            </a:r>
            <a:r>
              <a:rPr lang="en-US" dirty="0" err="1"/>
              <a:t>L</a:t>
            </a:r>
            <a:r>
              <a:rPr lang="en-US" dirty="0" err="1" smtClean="0"/>
              <a:t>ikert</a:t>
            </a:r>
            <a:r>
              <a:rPr lang="en-US" dirty="0" smtClean="0"/>
              <a:t> (agreement)</a:t>
            </a:r>
          </a:p>
          <a:p>
            <a:pPr lvl="2"/>
            <a:r>
              <a:rPr lang="en-US" sz="2000" i="1" dirty="0" smtClean="0"/>
              <a:t>Consumers have lost all control over how personal information is collected and used by companies.</a:t>
            </a:r>
          </a:p>
          <a:p>
            <a:pPr lvl="2"/>
            <a:r>
              <a:rPr lang="en-US" sz="2000" i="1" dirty="0"/>
              <a:t>Most businesses handle the personal information they collect about consumers in a proper and confidential way</a:t>
            </a:r>
            <a:r>
              <a:rPr lang="en-US" sz="2000" i="1" dirty="0" smtClean="0"/>
              <a:t>.</a:t>
            </a:r>
          </a:p>
          <a:p>
            <a:pPr lvl="2"/>
            <a:r>
              <a:rPr lang="en-US" sz="2000" i="1" dirty="0"/>
              <a:t>Existing laws and organizational practices provide a reasonable of protection for consumer privacy today</a:t>
            </a:r>
            <a:r>
              <a:rPr lang="en-US" sz="20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509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Preference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Privacy Concern Scale (Buchanan et al., 2007)</a:t>
            </a:r>
          </a:p>
          <a:p>
            <a:pPr lvl="1"/>
            <a:r>
              <a:rPr lang="en-US" dirty="0" smtClean="0"/>
              <a:t>5-point </a:t>
            </a:r>
            <a:r>
              <a:rPr lang="en-US" dirty="0" err="1" smtClean="0"/>
              <a:t>Likert</a:t>
            </a:r>
            <a:r>
              <a:rPr lang="en-US" dirty="0" smtClean="0"/>
              <a:t> (concern)</a:t>
            </a:r>
          </a:p>
          <a:p>
            <a:pPr lvl="1"/>
            <a:r>
              <a:rPr lang="en-US" dirty="0" smtClean="0"/>
              <a:t>16 statements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 smtClean="0"/>
              <a:t>1. In general, how concerned are you about your privacy while you are using the internet?</a:t>
            </a:r>
          </a:p>
          <a:p>
            <a:pPr marL="0" indent="0">
              <a:buNone/>
            </a:pPr>
            <a:r>
              <a:rPr lang="en-US" i="1" dirty="0" smtClean="0"/>
              <a:t>2. How concerned are you about online organizations not being who they claim they are?</a:t>
            </a:r>
          </a:p>
          <a:p>
            <a:pPr marL="0" indent="0">
              <a:buNone/>
            </a:pPr>
            <a:r>
              <a:rPr lang="en-US" i="1" dirty="0" smtClean="0"/>
              <a:t>…</a:t>
            </a:r>
          </a:p>
          <a:p>
            <a:pPr marL="0" indent="0">
              <a:buNone/>
            </a:pPr>
            <a:r>
              <a:rPr lang="en-US" i="1" dirty="0" smtClean="0"/>
              <a:t>15. How concerned are you about emails you receive not being from whom they say they are?</a:t>
            </a:r>
          </a:p>
          <a:p>
            <a:pPr marL="0" indent="0">
              <a:buNone/>
            </a:pPr>
            <a:r>
              <a:rPr lang="en-US" i="1" dirty="0" smtClean="0"/>
              <a:t>16. How concerned are you that an email containing a seemingly legitimate internet address may be fraudulent?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821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Preference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Internet Users Information Privacy Concerns (</a:t>
            </a:r>
            <a:r>
              <a:rPr lang="en-US" dirty="0" err="1" smtClean="0"/>
              <a:t>Malhotra</a:t>
            </a:r>
            <a:r>
              <a:rPr lang="en-US" dirty="0" smtClean="0"/>
              <a:t> et al., 2004)</a:t>
            </a:r>
          </a:p>
          <a:p>
            <a:pPr lvl="1"/>
            <a:r>
              <a:rPr lang="en-US" dirty="0" smtClean="0"/>
              <a:t>7-point </a:t>
            </a:r>
            <a:r>
              <a:rPr lang="en-US" dirty="0" err="1" smtClean="0"/>
              <a:t>Likert</a:t>
            </a:r>
            <a:r>
              <a:rPr lang="en-US" dirty="0" smtClean="0"/>
              <a:t> (agreement)</a:t>
            </a:r>
          </a:p>
          <a:p>
            <a:pPr lvl="1"/>
            <a:r>
              <a:rPr lang="en-US" dirty="0" smtClean="0"/>
              <a:t>10 statements</a:t>
            </a:r>
          </a:p>
          <a:p>
            <a:pPr lvl="1"/>
            <a:endParaRPr lang="en-US" dirty="0"/>
          </a:p>
          <a:p>
            <a:pPr marL="514350" indent="-514350">
              <a:buFont typeface="Arial"/>
              <a:buAutoNum type="arabicPeriod"/>
            </a:pPr>
            <a:r>
              <a:rPr lang="en-US" i="1" dirty="0" smtClean="0"/>
              <a:t>A good consumer online privacy policy should have a clear and conspicuous disclosure.</a:t>
            </a:r>
          </a:p>
          <a:p>
            <a:pPr marL="514350" indent="-514350">
              <a:buFont typeface="Arial"/>
              <a:buAutoNum type="arabicPeriod"/>
            </a:pPr>
            <a:r>
              <a:rPr lang="en-US" i="1" dirty="0" smtClean="0"/>
              <a:t>It usually bothers me when online companies ask me for personal information.</a:t>
            </a:r>
          </a:p>
          <a:p>
            <a:pPr marL="514350" indent="-514350">
              <a:buFont typeface="Arial"/>
              <a:buAutoNum type="arabicPeriod"/>
            </a:pPr>
            <a:r>
              <a:rPr lang="en-US" i="1" dirty="0" smtClean="0"/>
              <a:t>I’m concerned that online companies are collecting too much personal information about me.</a:t>
            </a:r>
          </a:p>
          <a:p>
            <a:pPr marL="514350" indent="-514350">
              <a:buFont typeface="Arial"/>
              <a:buAutoNum type="arabicPeriod"/>
            </a:pPr>
            <a:r>
              <a:rPr lang="en-US" i="1" dirty="0" smtClean="0"/>
              <a:t>Companies seeking information online should disclose the way the data are collected, processed, and used.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64985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Behavior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562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Social Desirability Scale (</a:t>
            </a:r>
            <a:r>
              <a:rPr lang="en-US" dirty="0" err="1" smtClean="0"/>
              <a:t>Crowne</a:t>
            </a:r>
            <a:r>
              <a:rPr lang="en-US" dirty="0" smtClean="0"/>
              <a:t> &amp; Marlowe, 1960)</a:t>
            </a:r>
          </a:p>
          <a:p>
            <a:pPr lvl="1"/>
            <a:r>
              <a:rPr lang="en-US" dirty="0" smtClean="0"/>
              <a:t>33* true/false statements</a:t>
            </a:r>
          </a:p>
          <a:p>
            <a:pPr lvl="1"/>
            <a:r>
              <a:rPr lang="en-US" dirty="0" smtClean="0"/>
              <a:t>Measures willingness to disclose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 smtClean="0"/>
              <a:t>1. </a:t>
            </a:r>
            <a:r>
              <a:rPr lang="en-US" i="1" dirty="0"/>
              <a:t>Before voting I thoroughly investigate the qualifications of all the candidates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2. </a:t>
            </a:r>
            <a:r>
              <a:rPr lang="en-US" i="1" dirty="0"/>
              <a:t>I never hesitate to go out of my way to help someone in trouble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3. </a:t>
            </a:r>
            <a:r>
              <a:rPr lang="en-US" i="1" dirty="0"/>
              <a:t>It is sometimes hard for me to go on with my work, if I am not encouraged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...</a:t>
            </a:r>
          </a:p>
          <a:p>
            <a:pPr marL="0" indent="0">
              <a:buNone/>
            </a:pPr>
            <a:r>
              <a:rPr lang="en-US" i="1" dirty="0" smtClean="0"/>
              <a:t>5. </a:t>
            </a:r>
            <a:r>
              <a:rPr lang="en-US" i="1" dirty="0"/>
              <a:t>I sometimes think when people have a misfortune they only got what they </a:t>
            </a:r>
            <a:r>
              <a:rPr lang="en-US" i="1" dirty="0" smtClean="0"/>
              <a:t>deserved.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6. I have never deliberately said something that hurt someone's feelings.</a:t>
            </a:r>
          </a:p>
        </p:txBody>
      </p:sp>
    </p:spTree>
    <p:extLst>
      <p:ext uri="{BB962C8B-B14F-4D97-AF65-F5344CB8AC3E}">
        <p14:creationId xmlns:p14="http://schemas.microsoft.com/office/powerpoint/2010/main" val="418248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Behavior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1671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Moon et al., 2000</a:t>
            </a:r>
          </a:p>
          <a:p>
            <a:pPr lvl="1"/>
            <a:r>
              <a:rPr lang="en-US" dirty="0" smtClean="0"/>
              <a:t>6 open-ended questions</a:t>
            </a:r>
          </a:p>
          <a:p>
            <a:pPr lvl="1"/>
            <a:r>
              <a:rPr lang="en-US" dirty="0" smtClean="0"/>
              <a:t>Coders measure verbosity</a:t>
            </a:r>
          </a:p>
          <a:p>
            <a:pPr lvl="1"/>
            <a:endParaRPr lang="en-US" dirty="0"/>
          </a:p>
          <a:p>
            <a:pPr marL="0" lvl="0" indent="0">
              <a:buNone/>
            </a:pPr>
            <a:r>
              <a:rPr lang="en-US" sz="3100" dirty="0" smtClean="0"/>
              <a:t>1. What </a:t>
            </a:r>
            <a:r>
              <a:rPr lang="en-US" sz="3100" dirty="0"/>
              <a:t>are some of the things you like to do in your free time</a:t>
            </a:r>
            <a:r>
              <a:rPr lang="en-US" sz="3100" dirty="0" smtClean="0"/>
              <a:t>?</a:t>
            </a:r>
          </a:p>
          <a:p>
            <a:pPr marL="0" lvl="0" indent="0">
              <a:buNone/>
            </a:pPr>
            <a:r>
              <a:rPr lang="en-US" sz="3100" dirty="0" smtClean="0"/>
              <a:t>2. What </a:t>
            </a:r>
            <a:r>
              <a:rPr lang="en-US" sz="3100" dirty="0"/>
              <a:t>has been the biggest disappointment in your life?	</a:t>
            </a:r>
          </a:p>
          <a:p>
            <a:pPr marL="0" lvl="0" indent="0">
              <a:buNone/>
            </a:pPr>
            <a:r>
              <a:rPr lang="en-US" sz="3100" dirty="0" smtClean="0"/>
              <a:t>3. What </a:t>
            </a:r>
            <a:r>
              <a:rPr lang="en-US" sz="3100" dirty="0"/>
              <a:t>is your most common sexual fantasy?	</a:t>
            </a:r>
            <a:endParaRPr lang="en-US" sz="3100" dirty="0" smtClean="0"/>
          </a:p>
          <a:p>
            <a:pPr marL="0" lvl="0" indent="0">
              <a:buNone/>
            </a:pPr>
            <a:r>
              <a:rPr lang="en-US" sz="3100" dirty="0" smtClean="0"/>
              <a:t>4. What </a:t>
            </a:r>
            <a:r>
              <a:rPr lang="en-US" sz="3100" dirty="0"/>
              <a:t>characteristics of yourself are you most proud of?	</a:t>
            </a:r>
          </a:p>
          <a:p>
            <a:pPr marL="0" lvl="0" indent="0">
              <a:buNone/>
            </a:pPr>
            <a:r>
              <a:rPr lang="en-US" sz="3100" dirty="0" smtClean="0"/>
              <a:t>5. What </a:t>
            </a:r>
            <a:r>
              <a:rPr lang="en-US" sz="3100" dirty="0"/>
              <a:t>have you done in your life that you feel most guilty about</a:t>
            </a:r>
            <a:r>
              <a:rPr lang="en-US" sz="3100" dirty="0" smtClean="0"/>
              <a:t>?</a:t>
            </a:r>
            <a:endParaRPr lang="en-US" sz="3100" dirty="0"/>
          </a:p>
          <a:p>
            <a:pPr marL="0" lvl="0" indent="0">
              <a:buNone/>
            </a:pPr>
            <a:r>
              <a:rPr lang="en-US" sz="3100" dirty="0" smtClean="0"/>
              <a:t>6. Describe </a:t>
            </a:r>
            <a:r>
              <a:rPr lang="en-US" sz="3100" dirty="0"/>
              <a:t>the last time you were sexually aroused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909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Behavior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et al., 2011</a:t>
            </a:r>
          </a:p>
          <a:p>
            <a:pPr lvl="1"/>
            <a:r>
              <a:rPr lang="en-US" dirty="0" smtClean="0"/>
              <a:t>14 yes/no questions to measure disclosure willingness</a:t>
            </a:r>
          </a:p>
          <a:p>
            <a:pPr lvl="1"/>
            <a:endParaRPr lang="en-US" dirty="0"/>
          </a:p>
          <a:p>
            <a:pPr marL="514350" lvl="0" indent="-514350">
              <a:buAutoNum type="arabicPeriod"/>
            </a:pPr>
            <a:r>
              <a:rPr lang="en-US" sz="2800" i="1" dirty="0" smtClean="0"/>
              <a:t>Do </a:t>
            </a:r>
            <a:r>
              <a:rPr lang="en-US" sz="2800" i="1" dirty="0"/>
              <a:t>you own a life insurance policy</a:t>
            </a:r>
            <a:r>
              <a:rPr lang="en-US" sz="2800" i="1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2800" i="1" dirty="0"/>
              <a:t>Did you reach orgasm the last time you had sex</a:t>
            </a:r>
            <a:r>
              <a:rPr lang="en-US" sz="2800" i="1" dirty="0" smtClean="0"/>
              <a:t>?</a:t>
            </a:r>
          </a:p>
          <a:p>
            <a:pPr marL="514350" indent="-514350">
              <a:buFont typeface="Arial"/>
              <a:buAutoNum type="arabicPeriod"/>
            </a:pPr>
            <a:r>
              <a:rPr lang="en-US" sz="2800" i="1" dirty="0" smtClean="0"/>
              <a:t>Have you ever been diagnosed with a sexually transmitted disease?</a:t>
            </a:r>
            <a:endParaRPr lang="en-US" sz="2800" i="1" dirty="0"/>
          </a:p>
          <a:p>
            <a:pPr marL="514350" lvl="0" indent="-514350">
              <a:buAutoNum type="arabicPeriod"/>
            </a:pPr>
            <a:r>
              <a:rPr lang="en-US" sz="2800" i="1" dirty="0"/>
              <a:t>Have you smoked marijuana in the past 12 months</a:t>
            </a:r>
            <a:r>
              <a:rPr lang="en-US" sz="2800" i="1" dirty="0" smtClean="0"/>
              <a:t>?</a:t>
            </a:r>
            <a:endParaRPr lang="en-US" sz="2800" i="1" dirty="0"/>
          </a:p>
          <a:p>
            <a:pPr marL="514350" indent="-514350">
              <a:buFont typeface="Arial"/>
              <a:buAutoNum type="arabicPeriod"/>
            </a:pPr>
            <a:r>
              <a:rPr lang="en-US" sz="2800" i="1" dirty="0"/>
              <a:t>Have you ever had a creditor or collection agency come after you?	</a:t>
            </a:r>
          </a:p>
          <a:p>
            <a:pPr marL="514350" lvl="0" indent="-514350">
              <a:buAutoNum type="arabicPeriod"/>
            </a:pPr>
            <a:r>
              <a:rPr lang="en-US" sz="2800" i="1" dirty="0"/>
              <a:t>Have you ever, while watching TV, had a fatal heart attack</a:t>
            </a:r>
            <a:r>
              <a:rPr lang="en-US" sz="2800" i="1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4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inferring privacy settings</a:t>
            </a:r>
          </a:p>
          <a:p>
            <a:pPr lvl="1"/>
            <a:r>
              <a:rPr lang="en-US" dirty="0" smtClean="0"/>
              <a:t>Social networking websites</a:t>
            </a:r>
          </a:p>
          <a:p>
            <a:pPr lvl="1"/>
            <a:r>
              <a:rPr lang="en-US" dirty="0" smtClean="0"/>
              <a:t>Photo sharing</a:t>
            </a:r>
          </a:p>
          <a:p>
            <a:pPr lvl="1"/>
            <a:r>
              <a:rPr lang="en-US" dirty="0" smtClean="0"/>
              <a:t>Location sharing</a:t>
            </a:r>
          </a:p>
          <a:p>
            <a:pPr lvl="1"/>
            <a:endParaRPr lang="en-US" dirty="0"/>
          </a:p>
          <a:p>
            <a:r>
              <a:rPr lang="en-US" dirty="0" smtClean="0"/>
              <a:t>Nudges for security mitigations</a:t>
            </a:r>
          </a:p>
          <a:p>
            <a:pPr lvl="1"/>
            <a:r>
              <a:rPr lang="en-US" dirty="0" smtClean="0"/>
              <a:t>Warning designs</a:t>
            </a:r>
          </a:p>
          <a:p>
            <a:pPr lvl="1"/>
            <a:r>
              <a:rPr lang="en-US" dirty="0" smtClean="0"/>
              <a:t>Software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55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there other/better privacy metrics?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about security behavior indexes?</a:t>
            </a:r>
          </a:p>
          <a:p>
            <a:pPr marL="0" indent="0">
              <a:buNone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Are there better </a:t>
            </a:r>
            <a:r>
              <a:rPr lang="en-US" sz="3200" dirty="0" smtClean="0"/>
              <a:t>[measurable] individual differences?</a:t>
            </a: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Next steps involve behavior observations</a:t>
            </a:r>
          </a:p>
        </p:txBody>
      </p:sp>
    </p:spTree>
    <p:extLst>
      <p:ext uri="{BB962C8B-B14F-4D97-AF65-F5344CB8AC3E}">
        <p14:creationId xmlns:p14="http://schemas.microsoft.com/office/powerpoint/2010/main" val="388313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mitigations were never designed with the user in mind</a:t>
            </a:r>
          </a:p>
          <a:p>
            <a:pPr lvl="1"/>
            <a:r>
              <a:rPr lang="en-US" dirty="0" smtClean="0"/>
              <a:t>Very low compliance</a:t>
            </a:r>
          </a:p>
          <a:p>
            <a:pPr lvl="1"/>
            <a:r>
              <a:rPr lang="en-US" dirty="0" smtClean="0"/>
              <a:t>Expensive training regimens</a:t>
            </a:r>
          </a:p>
          <a:p>
            <a:pPr lvl="1"/>
            <a:r>
              <a:rPr lang="en-US" dirty="0" smtClean="0"/>
              <a:t>Security was seen as a separate chore</a:t>
            </a:r>
          </a:p>
          <a:p>
            <a:r>
              <a:rPr lang="en-US" dirty="0" smtClean="0"/>
              <a:t>For instance,  </a:t>
            </a:r>
            <a:r>
              <a:rPr lang="en-US" i="1" dirty="0" smtClean="0"/>
              <a:t>Why Johnny Can’t Encrypt</a:t>
            </a:r>
            <a:r>
              <a:rPr lang="en-US" dirty="0" smtClean="0"/>
              <a:t> (Whitten &amp; </a:t>
            </a:r>
            <a:r>
              <a:rPr lang="en-US" dirty="0" err="1" smtClean="0"/>
              <a:t>Tygar</a:t>
            </a:r>
            <a:r>
              <a:rPr lang="en-US" dirty="0" smtClean="0"/>
              <a:t>, 1999) showed us how bad the PGP experience was</a:t>
            </a:r>
          </a:p>
        </p:txBody>
      </p:sp>
    </p:spTree>
    <p:extLst>
      <p:ext uri="{BB962C8B-B14F-4D97-AF65-F5344CB8AC3E}">
        <p14:creationId xmlns:p14="http://schemas.microsoft.com/office/powerpoint/2010/main" val="16037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43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It Gets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pioneering works over the past ten years showed how improving the user experience improves overall security</a:t>
            </a:r>
          </a:p>
          <a:p>
            <a:pPr lvl="1"/>
            <a:r>
              <a:rPr lang="en-US" i="1" dirty="0" smtClean="0"/>
              <a:t>User-Centered Security</a:t>
            </a:r>
            <a:r>
              <a:rPr lang="en-US" dirty="0" smtClean="0"/>
              <a:t> (</a:t>
            </a:r>
            <a:r>
              <a:rPr lang="en-US" dirty="0" err="1" smtClean="0"/>
              <a:t>Zurko</a:t>
            </a:r>
            <a:r>
              <a:rPr lang="en-US" dirty="0" smtClean="0"/>
              <a:t> &amp; Simon, 1996)</a:t>
            </a:r>
          </a:p>
          <a:p>
            <a:pPr lvl="1"/>
            <a:r>
              <a:rPr lang="en-US" i="1" dirty="0" smtClean="0"/>
              <a:t>Users Are Not The Enemy</a:t>
            </a:r>
            <a:r>
              <a:rPr lang="en-US" dirty="0" smtClean="0"/>
              <a:t> (Adams &amp; </a:t>
            </a:r>
            <a:r>
              <a:rPr lang="en-US" dirty="0" err="1" smtClean="0"/>
              <a:t>Sasse</a:t>
            </a:r>
            <a:r>
              <a:rPr lang="en-US" dirty="0" smtClean="0"/>
              <a:t>, 1999)</a:t>
            </a:r>
          </a:p>
          <a:p>
            <a:pPr lvl="1"/>
            <a:r>
              <a:rPr lang="en-US" i="1" dirty="0" smtClean="0"/>
              <a:t>Security and Usability </a:t>
            </a:r>
            <a:r>
              <a:rPr lang="en-US" dirty="0" smtClean="0"/>
              <a:t>(</a:t>
            </a:r>
            <a:r>
              <a:rPr lang="en-US" dirty="0" err="1" smtClean="0"/>
              <a:t>Cranor</a:t>
            </a:r>
            <a:r>
              <a:rPr lang="en-US" dirty="0" smtClean="0"/>
              <a:t> &amp; </a:t>
            </a:r>
            <a:r>
              <a:rPr lang="en-US" dirty="0" err="1" smtClean="0"/>
              <a:t>Garfinkel</a:t>
            </a:r>
            <a:r>
              <a:rPr lang="en-US" dirty="0" smtClean="0"/>
              <a:t>, 2005)</a:t>
            </a:r>
            <a:endParaRPr lang="en-US" i="1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160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Remain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Redesigned SSL warnings reduced click-through rates from 90% to 50% (Sunshine et al., 2009)</a:t>
            </a:r>
          </a:p>
          <a:p>
            <a:r>
              <a:rPr lang="en-US" sz="2800" dirty="0" smtClean="0"/>
              <a:t>Redesigned file permission interfaces increased accuracy from 57% to 84% (Reeder et al., 2008)</a:t>
            </a:r>
          </a:p>
        </p:txBody>
      </p:sp>
      <p:pic>
        <p:nvPicPr>
          <p:cNvPr id="4" name="Picture 3" descr="Condition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868" y="4048125"/>
            <a:ext cx="63436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5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Current usable security solutions will only yield local maxima when they only consider human behavior in the aggregate; no individual perfectly matches the “average user.”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078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We can optimize security mitigations (rather than satisfice) by tailoring them to the individual, rather than the average user.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92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certain individual differences correlate with certain privacy/security behaviors?</a:t>
            </a:r>
          </a:p>
          <a:p>
            <a:endParaRPr lang="en-US" dirty="0"/>
          </a:p>
          <a:p>
            <a:r>
              <a:rPr lang="en-US" dirty="0" smtClean="0"/>
              <a:t>Which differences are most predictive of privacy/security behaviors?</a:t>
            </a:r>
          </a:p>
          <a:p>
            <a:endParaRPr lang="en-US" dirty="0"/>
          </a:p>
          <a:p>
            <a:r>
              <a:rPr lang="en-US" dirty="0" smtClean="0"/>
              <a:t>How can these differences be automatically inferred by systems?</a:t>
            </a:r>
          </a:p>
          <a:p>
            <a:endParaRPr lang="en-US" dirty="0"/>
          </a:p>
          <a:p>
            <a:r>
              <a:rPr lang="en-US" dirty="0" smtClean="0"/>
              <a:t>Which privacy/security mitigations are most likely to benefit from individualization?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4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privacy behaviors/preferences correlate with personality traits?</a:t>
            </a:r>
          </a:p>
          <a:p>
            <a:pPr lvl="1"/>
            <a:r>
              <a:rPr lang="en-US" dirty="0" smtClean="0"/>
              <a:t>The “Big 5” </a:t>
            </a:r>
          </a:p>
          <a:p>
            <a:pPr lvl="2"/>
            <a:r>
              <a:rPr lang="en-US" dirty="0" smtClean="0"/>
              <a:t>Openness to new experiences</a:t>
            </a:r>
          </a:p>
          <a:p>
            <a:pPr lvl="2"/>
            <a:r>
              <a:rPr lang="en-US" dirty="0" smtClean="0"/>
              <a:t>Conscientiousness</a:t>
            </a:r>
          </a:p>
          <a:p>
            <a:pPr lvl="2"/>
            <a:r>
              <a:rPr lang="en-US" dirty="0" smtClean="0"/>
              <a:t>Extraversion</a:t>
            </a:r>
          </a:p>
          <a:p>
            <a:pPr lvl="2"/>
            <a:r>
              <a:rPr lang="en-US" dirty="0" smtClean="0"/>
              <a:t>Agreeableness</a:t>
            </a:r>
          </a:p>
          <a:p>
            <a:pPr lvl="2"/>
            <a:r>
              <a:rPr lang="en-US" dirty="0" smtClean="0"/>
              <a:t>Neuroticism</a:t>
            </a:r>
            <a:endParaRPr lang="en-US" dirty="0"/>
          </a:p>
        </p:txBody>
      </p:sp>
      <p:pic>
        <p:nvPicPr>
          <p:cNvPr id="4" name="Picture 3" descr="thebig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23" y="3923338"/>
            <a:ext cx="4754199" cy="25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Ten Item Personality Inventory</a:t>
            </a:r>
          </a:p>
          <a:p>
            <a:r>
              <a:rPr lang="en-US" dirty="0" smtClean="0"/>
              <a:t>“I see myself as:”</a:t>
            </a:r>
          </a:p>
          <a:p>
            <a:pPr lvl="1"/>
            <a:r>
              <a:rPr lang="en-US" dirty="0" smtClean="0"/>
              <a:t>Extraverted, enthusiastic</a:t>
            </a:r>
          </a:p>
          <a:p>
            <a:pPr lvl="1"/>
            <a:r>
              <a:rPr lang="en-US" dirty="0" smtClean="0"/>
              <a:t>Critical, quarrelsome</a:t>
            </a:r>
          </a:p>
          <a:p>
            <a:pPr lvl="1"/>
            <a:r>
              <a:rPr lang="en-US" dirty="0" smtClean="0"/>
              <a:t>Dependable, self-disciplined</a:t>
            </a:r>
          </a:p>
          <a:p>
            <a:pPr lvl="1"/>
            <a:r>
              <a:rPr lang="en-US" dirty="0" smtClean="0"/>
              <a:t>Anxious, easily upset</a:t>
            </a:r>
          </a:p>
          <a:p>
            <a:pPr lvl="1"/>
            <a:r>
              <a:rPr lang="en-US" dirty="0" smtClean="0"/>
              <a:t>Open to new experiences, complex</a:t>
            </a:r>
          </a:p>
          <a:p>
            <a:pPr lvl="1"/>
            <a:r>
              <a:rPr lang="en-US" dirty="0" smtClean="0"/>
              <a:t>Reserved, quiet</a:t>
            </a:r>
          </a:p>
          <a:p>
            <a:pPr lvl="1"/>
            <a:r>
              <a:rPr lang="en-US" dirty="0" smtClean="0"/>
              <a:t>Sympathetic, warm</a:t>
            </a:r>
          </a:p>
          <a:p>
            <a:pPr lvl="1"/>
            <a:r>
              <a:rPr lang="en-US" dirty="0" smtClean="0"/>
              <a:t>Disorganized, careless</a:t>
            </a:r>
          </a:p>
          <a:p>
            <a:pPr lvl="1"/>
            <a:r>
              <a:rPr lang="en-US" dirty="0" smtClean="0"/>
              <a:t>Calm, emotionally stable</a:t>
            </a:r>
          </a:p>
          <a:p>
            <a:pPr lvl="1"/>
            <a:r>
              <a:rPr lang="en-US" dirty="0" smtClean="0"/>
              <a:t>Conventional, uncreative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30866" y="2819264"/>
            <a:ext cx="30315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Disagree strongly</a:t>
            </a:r>
          </a:p>
          <a:p>
            <a:pPr marL="342900" indent="-342900">
              <a:buAutoNum type="arabicParenR"/>
            </a:pPr>
            <a:r>
              <a:rPr lang="en-US" dirty="0" smtClean="0"/>
              <a:t>Disagree moderately</a:t>
            </a:r>
          </a:p>
          <a:p>
            <a:pPr marL="342900" indent="-342900">
              <a:buAutoNum type="arabicParenR"/>
            </a:pPr>
            <a:r>
              <a:rPr lang="en-US" dirty="0" smtClean="0"/>
              <a:t>Disagree a little</a:t>
            </a:r>
          </a:p>
          <a:p>
            <a:pPr marL="342900" indent="-342900">
              <a:buAutoNum type="arabicParenR"/>
            </a:pPr>
            <a:r>
              <a:rPr lang="en-US" dirty="0" smtClean="0"/>
              <a:t>Neither agree nor disagree</a:t>
            </a:r>
          </a:p>
          <a:p>
            <a:pPr marL="342900" indent="-342900">
              <a:buAutoNum type="arabicParenR"/>
            </a:pPr>
            <a:r>
              <a:rPr lang="en-US" dirty="0" smtClean="0"/>
              <a:t>Agree a little</a:t>
            </a:r>
          </a:p>
          <a:p>
            <a:pPr marL="342900" indent="-342900">
              <a:buAutoNum type="arabicParenR"/>
            </a:pPr>
            <a:r>
              <a:rPr lang="en-US" dirty="0" smtClean="0"/>
              <a:t>Agree moderately</a:t>
            </a:r>
          </a:p>
          <a:p>
            <a:pPr marL="342900" indent="-342900">
              <a:buAutoNum type="arabicParenR"/>
            </a:pPr>
            <a:r>
              <a:rPr lang="en-US" dirty="0" smtClean="0"/>
              <a:t>Agree strongly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5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884</Words>
  <Application>Microsoft Macintosh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Towards Optimal Risk Mitigation Through Individualization</vt:lpstr>
      <vt:lpstr>In the beginning…</vt:lpstr>
      <vt:lpstr>It Gets Better</vt:lpstr>
      <vt:lpstr>Problems Remain</vt:lpstr>
      <vt:lpstr>Hypothesis</vt:lpstr>
      <vt:lpstr>Corollary </vt:lpstr>
      <vt:lpstr>Research Agenda</vt:lpstr>
      <vt:lpstr>First steps</vt:lpstr>
      <vt:lpstr>TIPI</vt:lpstr>
      <vt:lpstr>Privacy Preference Metrics</vt:lpstr>
      <vt:lpstr>Privacy Preference Metrics</vt:lpstr>
      <vt:lpstr>Privacy Preference Metrics</vt:lpstr>
      <vt:lpstr>Privacy Behavior Metrics</vt:lpstr>
      <vt:lpstr>Privacy Behavior Metrics</vt:lpstr>
      <vt:lpstr>Privacy Behavior Metrics</vt:lpstr>
      <vt:lpstr>Vision for the future</vt:lpstr>
      <vt:lpstr>Feedback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Optimal Risk Mitigation Through Individualization</dc:title>
  <dc:creator>Serge Egelman</dc:creator>
  <cp:lastModifiedBy>Serge Egelman</cp:lastModifiedBy>
  <cp:revision>16</cp:revision>
  <dcterms:created xsi:type="dcterms:W3CDTF">2013-07-23T14:20:04Z</dcterms:created>
  <dcterms:modified xsi:type="dcterms:W3CDTF">2013-07-24T14:15:29Z</dcterms:modified>
</cp:coreProperties>
</file>