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50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4" r:id="rId9"/>
    <p:sldId id="275" r:id="rId10"/>
    <p:sldId id="271" r:id="rId11"/>
    <p:sldId id="293" r:id="rId12"/>
    <p:sldId id="294" r:id="rId13"/>
    <p:sldId id="295" r:id="rId14"/>
    <p:sldId id="296" r:id="rId15"/>
    <p:sldId id="297" r:id="rId16"/>
    <p:sldId id="272" r:id="rId17"/>
    <p:sldId id="283" r:id="rId18"/>
    <p:sldId id="273" r:id="rId19"/>
    <p:sldId id="266" r:id="rId20"/>
    <p:sldId id="276" r:id="rId21"/>
    <p:sldId id="278" r:id="rId22"/>
    <p:sldId id="285" r:id="rId23"/>
    <p:sldId id="286" r:id="rId24"/>
    <p:sldId id="288" r:id="rId25"/>
    <p:sldId id="280" r:id="rId26"/>
    <p:sldId id="317" r:id="rId27"/>
    <p:sldId id="291" r:id="rId28"/>
    <p:sldId id="292" r:id="rId29"/>
    <p:sldId id="298" r:id="rId30"/>
    <p:sldId id="299" r:id="rId31"/>
    <p:sldId id="284" r:id="rId32"/>
    <p:sldId id="316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AAFE6-D041-48A4-AFA2-970E035A0D26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ADDE-9B8A-454D-A999-4752E482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ADDE-9B8A-454D-A999-4752E48229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6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ADDE-9B8A-454D-A999-4752E48229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10/28/2011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cartoon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BR-xtJVq7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7CDqCrq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YCpiZKY30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2wMVk10X0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rG061_Rm7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advertisin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outads.info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pal.com" TargetMode="External"/><Relationship Id="rId2" Type="http://schemas.openxmlformats.org/officeDocument/2006/relationships/hyperlink" Target="https://www.paypal.co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Sangyong</a:t>
            </a:r>
            <a:endParaRPr lang="en-US" dirty="0"/>
          </a:p>
          <a:p>
            <a:r>
              <a:rPr lang="en-US" dirty="0"/>
              <a:t>Cheng </a:t>
            </a:r>
            <a:r>
              <a:rPr lang="en-US" dirty="0" err="1" smtClean="0"/>
              <a:t>Zeng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about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omic for 20070815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8" y="1698806"/>
            <a:ext cx="638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1582" y="1230868"/>
            <a:ext cx="351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>
                <a:hlinkClick r:id="rId3"/>
              </a:rPr>
              <a:t>http://www.securitycartoon.com/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Look At </a:t>
            </a:r>
            <a:r>
              <a:rPr lang="en-US" dirty="0"/>
              <a:t>C</a:t>
            </a:r>
            <a:r>
              <a:rPr lang="en-US" dirty="0" smtClean="0"/>
              <a:t>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http://www.youtube.com/watch?v=TBR-xtJVq7E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http://www.youtube.com/watch?v=HC7CDqCrqnE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http://www.youtube.com/watch?v=JYCpiZKY30E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They Know Advertising Cookies And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http://www.youtube.com/watch?v=O2wMVk10X0M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do you like?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233817" cy="2381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1763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389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4011114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8960" y="3030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3771" y="304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0517" y="3518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3771" y="3518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2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Clear of Cyber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http://www.youtube.com/watch?v=MrG061_Rm7E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5360" cy="6868394"/>
          </a:xfrm>
        </p:spPr>
      </p:pic>
    </p:spTree>
    <p:extLst>
      <p:ext uri="{BB962C8B-B14F-4D97-AF65-F5344CB8AC3E}">
        <p14:creationId xmlns:p14="http://schemas.microsoft.com/office/powerpoint/2010/main" val="3692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Security </a:t>
            </a:r>
            <a:r>
              <a:rPr lang="en-US" sz="3600" dirty="0" smtClean="0"/>
              <a:t>Reinforcement Applications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Vicarious </a:t>
            </a:r>
            <a:r>
              <a:rPr lang="en-US" sz="3600" dirty="0"/>
              <a:t>Security </a:t>
            </a:r>
            <a:r>
              <a:rPr lang="en-US" sz="3600" dirty="0" smtClean="0"/>
              <a:t>Reinforcement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“Using Reinforcement to Strengthen Users' Secure Behaviors”</a:t>
            </a:r>
          </a:p>
          <a:p>
            <a:r>
              <a:rPr lang="en-US" dirty="0" smtClean="0"/>
              <a:t>Security-Reinforcing Applications (SRA)</a:t>
            </a:r>
          </a:p>
          <a:p>
            <a:pPr lvl="1"/>
            <a:r>
              <a:rPr lang="en-US" dirty="0" smtClean="0"/>
              <a:t>Inspired by Operant </a:t>
            </a:r>
            <a:r>
              <a:rPr lang="en-US" dirty="0"/>
              <a:t>Conditioning </a:t>
            </a:r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 smtClean="0"/>
              <a:t>Reward </a:t>
            </a:r>
            <a:r>
              <a:rPr lang="en-US" dirty="0"/>
              <a:t>users' secure </a:t>
            </a:r>
            <a:r>
              <a:rPr lang="en-US" dirty="0" smtClean="0"/>
              <a:t>behavior</a:t>
            </a:r>
          </a:p>
          <a:p>
            <a:r>
              <a:rPr lang="en-US" dirty="0"/>
              <a:t>Vicarious Security </a:t>
            </a:r>
            <a:r>
              <a:rPr lang="en-US" dirty="0" smtClean="0"/>
              <a:t>Reinforcement (VSR)</a:t>
            </a:r>
          </a:p>
          <a:p>
            <a:pPr lvl="1"/>
            <a:r>
              <a:rPr lang="en-US" dirty="0"/>
              <a:t>Inspired by Social Learning </a:t>
            </a:r>
            <a:r>
              <a:rPr lang="en-US" dirty="0" smtClean="0"/>
              <a:t>Theory</a:t>
            </a:r>
          </a:p>
          <a:p>
            <a:pPr lvl="1"/>
            <a:r>
              <a:rPr lang="en-US" dirty="0"/>
              <a:t>Help accelerate SRA </a:t>
            </a:r>
            <a:r>
              <a:rPr lang="en-US" dirty="0" smtClean="0"/>
              <a:t>benefits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SRA improves </a:t>
            </a:r>
            <a:r>
              <a:rPr lang="en-US" dirty="0"/>
              <a:t>users' secure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Not extinguish</a:t>
            </a:r>
            <a:r>
              <a:rPr lang="en-US" dirty="0"/>
              <a:t> after several </a:t>
            </a:r>
            <a:r>
              <a:rPr lang="en-US" dirty="0" smtClean="0"/>
              <a:t>weeks</a:t>
            </a:r>
          </a:p>
          <a:p>
            <a:pPr lvl="1"/>
            <a:r>
              <a:rPr lang="en-US" dirty="0" smtClean="0"/>
              <a:t>VSR </a:t>
            </a:r>
            <a:r>
              <a:rPr lang="en-US" dirty="0"/>
              <a:t>accelerates learning of desired security behaviors in SRA </a:t>
            </a:r>
            <a:r>
              <a:rPr lang="en-US" dirty="0" smtClean="0"/>
              <a:t>users.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0492" y="1415534"/>
            <a:ext cx="33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Villamarín-Salomón</a:t>
            </a:r>
            <a:r>
              <a:rPr lang="en-US" dirty="0" smtClean="0"/>
              <a:t> et al.,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Need User Education</a:t>
            </a:r>
          </a:p>
          <a:p>
            <a:r>
              <a:rPr lang="en-US" dirty="0" smtClean="0"/>
              <a:t>Examples of User Education </a:t>
            </a:r>
          </a:p>
          <a:p>
            <a:r>
              <a:rPr lang="en-US" dirty="0"/>
              <a:t>Security-Reinforcing </a:t>
            </a:r>
            <a:r>
              <a:rPr lang="en-US" dirty="0" smtClean="0"/>
              <a:t>Application for User Education</a:t>
            </a:r>
          </a:p>
          <a:p>
            <a:r>
              <a:rPr lang="en-US" dirty="0" smtClean="0"/>
              <a:t>Class Activity</a:t>
            </a:r>
          </a:p>
          <a:p>
            <a:r>
              <a:rPr lang="en-US" dirty="0" smtClean="0"/>
              <a:t>Anti-Phishing Phil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Fallacies of User Education</a:t>
            </a:r>
          </a:p>
        </p:txBody>
      </p:sp>
    </p:spTree>
    <p:extLst>
      <p:ext uri="{BB962C8B-B14F-4D97-AF65-F5344CB8AC3E}">
        <p14:creationId xmlns:p14="http://schemas.microsoft.com/office/powerpoint/2010/main" val="22035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Operant </a:t>
            </a:r>
            <a:r>
              <a:rPr lang="en-US" sz="4000" dirty="0" smtClean="0"/>
              <a:t>Conditioning (OC) </a:t>
            </a:r>
            <a:r>
              <a:rPr lang="en-US" sz="4000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Operant C</a:t>
            </a:r>
            <a:r>
              <a:rPr lang="en-US" dirty="0" smtClean="0"/>
              <a:t>onditioning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form of psychological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individual acquires or maintains a behavior </a:t>
            </a:r>
            <a:r>
              <a:rPr lang="en-US" dirty="0" smtClean="0"/>
              <a:t>as </a:t>
            </a:r>
            <a:r>
              <a:rPr lang="en-US" dirty="0"/>
              <a:t>a result of the behavior's consequences to the individual</a:t>
            </a:r>
            <a:endParaRPr lang="en-US" dirty="0" smtClean="0"/>
          </a:p>
          <a:p>
            <a:r>
              <a:rPr lang="en-US" dirty="0" err="1" smtClean="0"/>
              <a:t>Reinforcer</a:t>
            </a:r>
            <a:endParaRPr lang="en-US" dirty="0" smtClean="0"/>
          </a:p>
          <a:p>
            <a:pPr lvl="1"/>
            <a:r>
              <a:rPr lang="en-US" dirty="0" smtClean="0"/>
              <a:t>Consequence </a:t>
            </a:r>
            <a:r>
              <a:rPr lang="en-US" dirty="0"/>
              <a:t>that strengthen a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Positive Reinforcement</a:t>
            </a:r>
          </a:p>
          <a:p>
            <a:pPr lvl="1"/>
            <a:r>
              <a:rPr lang="en-US" dirty="0" smtClean="0"/>
              <a:t>Present something pleasing</a:t>
            </a:r>
          </a:p>
          <a:p>
            <a:r>
              <a:rPr lang="en-US" dirty="0" smtClean="0"/>
              <a:t>Negative Reinforcement</a:t>
            </a:r>
          </a:p>
          <a:p>
            <a:pPr lvl="1"/>
            <a:r>
              <a:rPr lang="en-US" smtClean="0"/>
              <a:t>Remove something </a:t>
            </a:r>
            <a:r>
              <a:rPr lang="en-US" dirty="0" smtClean="0"/>
              <a:t>displeasing</a:t>
            </a:r>
            <a:endParaRPr lang="en-US" dirty="0"/>
          </a:p>
          <a:p>
            <a:r>
              <a:rPr lang="en-US" dirty="0" smtClean="0"/>
              <a:t>Punishment</a:t>
            </a:r>
            <a:endParaRPr lang="en-US" dirty="0"/>
          </a:p>
          <a:p>
            <a:pPr lvl="1"/>
            <a:r>
              <a:rPr lang="en-US" dirty="0" smtClean="0"/>
              <a:t>Consequence </a:t>
            </a:r>
            <a:r>
              <a:rPr lang="en-US" dirty="0"/>
              <a:t>that </a:t>
            </a:r>
            <a:r>
              <a:rPr lang="en-US" dirty="0" smtClean="0"/>
              <a:t>weaken </a:t>
            </a:r>
            <a:r>
              <a:rPr lang="en-US" dirty="0"/>
              <a:t>a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Antecedent</a:t>
            </a:r>
          </a:p>
          <a:p>
            <a:pPr lvl="1"/>
            <a:r>
              <a:rPr lang="en-US" dirty="0"/>
              <a:t>Stimuli present in the environment only immediately before behaviors that are </a:t>
            </a:r>
            <a:r>
              <a:rPr lang="en-US" dirty="0" smtClean="0"/>
              <a:t>reinforced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Security-Reinforcing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Security-Reinforcing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Reinforce users</a:t>
            </a:r>
            <a:r>
              <a:rPr lang="en-US" dirty="0"/>
              <a:t>' secure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Deploy within organizations</a:t>
            </a:r>
          </a:p>
          <a:p>
            <a:r>
              <a:rPr lang="en-US" dirty="0"/>
              <a:t>S</a:t>
            </a:r>
            <a:r>
              <a:rPr lang="en-US" dirty="0" smtClean="0"/>
              <a:t>ecure </a:t>
            </a:r>
            <a:r>
              <a:rPr lang="en-US" dirty="0"/>
              <a:t>B</a:t>
            </a:r>
            <a:r>
              <a:rPr lang="en-US" dirty="0" smtClean="0"/>
              <a:t>ehavior</a:t>
            </a:r>
          </a:p>
          <a:p>
            <a:pPr lvl="1"/>
            <a:r>
              <a:rPr lang="en-US" dirty="0" smtClean="0"/>
              <a:t>Rejection </a:t>
            </a:r>
            <a:r>
              <a:rPr lang="en-US" dirty="0"/>
              <a:t>of unjustified </a:t>
            </a:r>
            <a:r>
              <a:rPr lang="en-US" dirty="0" smtClean="0"/>
              <a:t>risks (UR)</a:t>
            </a:r>
          </a:p>
          <a:p>
            <a:pPr lvl="1"/>
            <a:r>
              <a:rPr lang="en-US" dirty="0" smtClean="0"/>
              <a:t>Acceptance </a:t>
            </a:r>
            <a:r>
              <a:rPr lang="en-US" dirty="0"/>
              <a:t>of justified </a:t>
            </a:r>
            <a:r>
              <a:rPr lang="en-US" dirty="0" smtClean="0"/>
              <a:t>risks (JR)</a:t>
            </a:r>
          </a:p>
          <a:p>
            <a:r>
              <a:rPr lang="en-US" dirty="0"/>
              <a:t>Insecure B</a:t>
            </a:r>
            <a:r>
              <a:rPr lang="en-US" dirty="0" smtClean="0"/>
              <a:t>ehaviors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cceptance </a:t>
            </a:r>
            <a:r>
              <a:rPr lang="en-US" dirty="0"/>
              <a:t>of unjustified </a:t>
            </a:r>
            <a:r>
              <a:rPr lang="en-US" dirty="0" smtClean="0"/>
              <a:t>risks (UR)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ejection </a:t>
            </a:r>
            <a:r>
              <a:rPr lang="en-US" dirty="0"/>
              <a:t>of justified </a:t>
            </a:r>
            <a:r>
              <a:rPr lang="en-US" dirty="0" smtClean="0"/>
              <a:t>risks (JR)</a:t>
            </a:r>
          </a:p>
          <a:p>
            <a:r>
              <a:rPr lang="en-US" dirty="0" smtClean="0"/>
              <a:t>Justified Risks</a:t>
            </a:r>
          </a:p>
          <a:p>
            <a:pPr lvl="1"/>
            <a:r>
              <a:rPr lang="en-US" dirty="0"/>
              <a:t>primary </a:t>
            </a:r>
            <a:r>
              <a:rPr lang="en-US" dirty="0" smtClean="0"/>
              <a:t>tasks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other alternatives </a:t>
            </a:r>
            <a:r>
              <a:rPr lang="en-US" dirty="0"/>
              <a:t>to accomplish such </a:t>
            </a:r>
            <a:r>
              <a:rPr lang="en-US" dirty="0" smtClean="0"/>
              <a:t>tasks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means </a:t>
            </a:r>
            <a:r>
              <a:rPr lang="en-US" dirty="0"/>
              <a:t>to mitigate the </a:t>
            </a:r>
            <a:r>
              <a:rPr lang="en-US" dirty="0" smtClean="0"/>
              <a:t>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UR and JR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 may be an email message containing an attachment that is unexpected, from an unknown sender, unnecessary to the user's job-related tasks, or of a type that may spread infections (e.g., .exe). In this case, the user may mitigate the risk by, e.g., asking the sender to retransmit the attachment in a less risky file format (e.g., .txt). </a:t>
            </a:r>
            <a:endParaRPr lang="en-US" dirty="0" smtClean="0"/>
          </a:p>
          <a:p>
            <a:r>
              <a:rPr lang="en-US" dirty="0" smtClean="0"/>
              <a:t>JR </a:t>
            </a:r>
            <a:r>
              <a:rPr lang="en-US" dirty="0"/>
              <a:t>may be represented by an email that (a) the user was expecting and contains an attachment useful to complete a work-related task, or (b) was sent by a known member of the user's organization, with wording not appearing out of character for such sender, and explaining clearly why the recipient needs the attachment for her work. </a:t>
            </a:r>
          </a:p>
        </p:txBody>
      </p:sp>
    </p:spTree>
    <p:extLst>
      <p:ext uri="{BB962C8B-B14F-4D97-AF65-F5344CB8AC3E}">
        <p14:creationId xmlns:p14="http://schemas.microsoft.com/office/powerpoint/2010/main" val="27117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Security-Reinforcing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0" y="1513465"/>
            <a:ext cx="7674150" cy="218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0" y="3925691"/>
            <a:ext cx="7674150" cy="247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Security-Reinforcing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215"/>
            <a:ext cx="4151176" cy="32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87" y="3661002"/>
            <a:ext cx="4163461" cy="273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Vicarious Security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when using SRA:</a:t>
            </a:r>
          </a:p>
          <a:p>
            <a:pPr lvl="1"/>
            <a:r>
              <a:rPr lang="en-US" dirty="0" smtClean="0"/>
              <a:t>Take time for users to understand </a:t>
            </a:r>
            <a:r>
              <a:rPr lang="en-US" dirty="0"/>
              <a:t>association between secure behavior and </a:t>
            </a:r>
            <a:r>
              <a:rPr lang="en-US" dirty="0" smtClean="0"/>
              <a:t>reward</a:t>
            </a:r>
          </a:p>
          <a:p>
            <a:pPr lvl="1"/>
            <a:r>
              <a:rPr lang="en-US" dirty="0" smtClean="0"/>
              <a:t>Users handle </a:t>
            </a:r>
            <a:r>
              <a:rPr lang="en-US" dirty="0"/>
              <a:t>some of </a:t>
            </a:r>
            <a:r>
              <a:rPr lang="en-US" dirty="0" smtClean="0"/>
              <a:t>risks, </a:t>
            </a:r>
            <a:r>
              <a:rPr lang="en-US" dirty="0"/>
              <a:t>but may miss </a:t>
            </a:r>
            <a:r>
              <a:rPr lang="en-US" dirty="0" smtClean="0"/>
              <a:t>others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Vicarious security reinforcement (VSR) can model secure behaviors and present their desirable consequences without waiting for users to emit fortuitously such behaviors and stumble upon their consequences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Learning </a:t>
            </a:r>
            <a:r>
              <a:rPr lang="en-US" dirty="0" smtClean="0"/>
              <a:t>(SL)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in social context</a:t>
            </a:r>
          </a:p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can also acquire and maintain behaviors by </a:t>
            </a:r>
            <a:r>
              <a:rPr lang="en-US" dirty="0" smtClean="0"/>
              <a:t>observing </a:t>
            </a:r>
            <a:r>
              <a:rPr lang="en-US" dirty="0"/>
              <a:t>their consequences in others </a:t>
            </a:r>
            <a:r>
              <a:rPr lang="en-US" dirty="0" smtClean="0"/>
              <a:t>(models)</a:t>
            </a:r>
          </a:p>
          <a:p>
            <a:r>
              <a:rPr lang="en-US" dirty="0" smtClean="0"/>
              <a:t>Vicarious reinforcement sub process</a:t>
            </a:r>
          </a:p>
          <a:p>
            <a:pPr lvl="1"/>
            <a:r>
              <a:rPr lang="en-US" dirty="0" smtClean="0"/>
              <a:t>Attention</a:t>
            </a:r>
          </a:p>
          <a:p>
            <a:pPr lvl="1"/>
            <a:r>
              <a:rPr lang="en-US" dirty="0" smtClean="0"/>
              <a:t>Retention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Motivation</a:t>
            </a:r>
          </a:p>
          <a:p>
            <a:r>
              <a:rPr lang="en-US" dirty="0" smtClean="0"/>
              <a:t>Difference to Imitation</a:t>
            </a:r>
          </a:p>
          <a:p>
            <a:pPr lvl="1"/>
            <a:r>
              <a:rPr lang="en-US" dirty="0"/>
              <a:t>refrain </a:t>
            </a:r>
            <a:r>
              <a:rPr lang="en-US" dirty="0" smtClean="0"/>
              <a:t>from unwanted </a:t>
            </a:r>
            <a:r>
              <a:rPr lang="en-US" dirty="0"/>
              <a:t>behavior </a:t>
            </a:r>
            <a:r>
              <a:rPr lang="en-US" dirty="0" smtClean="0"/>
              <a:t>by observing </a:t>
            </a:r>
            <a:r>
              <a:rPr lang="en-US" dirty="0"/>
              <a:t>subsequent consequences</a:t>
            </a:r>
          </a:p>
        </p:txBody>
      </p:sp>
    </p:spTree>
    <p:extLst>
      <p:ext uri="{BB962C8B-B14F-4D97-AF65-F5344CB8AC3E}">
        <p14:creationId xmlns:p14="http://schemas.microsoft.com/office/powerpoint/2010/main" val="42224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Vicarious Security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19923" cy="210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82" y="2931302"/>
            <a:ext cx="3676438" cy="227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0" y="4367229"/>
            <a:ext cx="3190770" cy="20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Vicarious Security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9" y="1770017"/>
            <a:ext cx="9154289" cy="46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7" y="1729740"/>
            <a:ext cx="72580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60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User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Education</a:t>
            </a:r>
          </a:p>
          <a:p>
            <a:pPr lvl="1"/>
            <a:r>
              <a:rPr lang="en-US" dirty="0" smtClean="0"/>
              <a:t>Teach users how </a:t>
            </a:r>
            <a:r>
              <a:rPr lang="en-US" dirty="0"/>
              <a:t>to be safe online</a:t>
            </a:r>
            <a:endParaRPr lang="en-US" dirty="0" smtClean="0"/>
          </a:p>
          <a:p>
            <a:pPr lvl="1"/>
            <a:r>
              <a:rPr lang="en-US" dirty="0" smtClean="0"/>
              <a:t>Protect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s</a:t>
            </a:r>
            <a:r>
              <a:rPr lang="en-US" dirty="0" smtClean="0"/>
              <a:t>ecurity and privacy threats</a:t>
            </a:r>
          </a:p>
          <a:p>
            <a:endParaRPr lang="en-US" dirty="0" smtClean="0"/>
          </a:p>
          <a:p>
            <a:r>
              <a:rPr lang="en-US" dirty="0" smtClean="0"/>
              <a:t>“Human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</a:t>
            </a:r>
            <a:r>
              <a:rPr lang="en-US" dirty="0" smtClean="0"/>
              <a:t>oop</a:t>
            </a:r>
            <a:r>
              <a:rPr lang="en-US" dirty="0"/>
              <a:t>” </a:t>
            </a:r>
            <a:r>
              <a:rPr lang="en-US" dirty="0" smtClean="0"/>
              <a:t>Model</a:t>
            </a:r>
            <a:endParaRPr lang="en-US" dirty="0"/>
          </a:p>
          <a:p>
            <a:r>
              <a:rPr lang="en-US" dirty="0" smtClean="0"/>
              <a:t>User </a:t>
            </a:r>
            <a:r>
              <a:rPr lang="en-US" dirty="0"/>
              <a:t>As Weakest </a:t>
            </a:r>
            <a:r>
              <a:rPr lang="en-US" dirty="0" smtClean="0"/>
              <a:t>Link </a:t>
            </a:r>
            <a:r>
              <a:rPr lang="en-US" dirty="0"/>
              <a:t>in S</a:t>
            </a:r>
            <a:r>
              <a:rPr lang="en-US" dirty="0" smtClean="0"/>
              <a:t>ecurity Activities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"Given a choice between dancing pigs and </a:t>
            </a:r>
            <a:r>
              <a:rPr lang="en-US" dirty="0" smtClean="0"/>
              <a:t>security, users </a:t>
            </a:r>
            <a:r>
              <a:rPr lang="en-US" dirty="0"/>
              <a:t>will pick dancing pigs every time</a:t>
            </a:r>
            <a:r>
              <a:rPr lang="en-US" dirty="0" smtClean="0"/>
              <a:t>.“</a:t>
            </a:r>
          </a:p>
          <a:p>
            <a:pPr marL="114300" indent="0" algn="r">
              <a:buNone/>
            </a:pPr>
            <a:r>
              <a:rPr lang="en-US" dirty="0" smtClean="0"/>
              <a:t>--Edward </a:t>
            </a:r>
            <a:r>
              <a:rPr lang="en-US" dirty="0" err="1"/>
              <a:t>Felten</a:t>
            </a:r>
            <a:r>
              <a:rPr lang="en-US" dirty="0"/>
              <a:t> and Gary </a:t>
            </a:r>
            <a:r>
              <a:rPr lang="en-US" dirty="0" smtClean="0"/>
              <a:t>McGraw</a:t>
            </a:r>
          </a:p>
        </p:txBody>
      </p:sp>
    </p:spTree>
    <p:extLst>
      <p:ext uri="{BB962C8B-B14F-4D97-AF65-F5344CB8AC3E}">
        <p14:creationId xmlns:p14="http://schemas.microsoft.com/office/powerpoint/2010/main" val="7222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110740"/>
            <a:ext cx="74961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0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PhishGuru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SRAs </a:t>
            </a:r>
            <a:endParaRPr lang="en-US" dirty="0" smtClean="0"/>
          </a:p>
          <a:p>
            <a:pPr lvl="1"/>
            <a:r>
              <a:rPr lang="en-US" dirty="0" smtClean="0"/>
              <a:t>Embedded rewards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rganization-specific </a:t>
            </a:r>
            <a:r>
              <a:rPr lang="en-US" dirty="0"/>
              <a:t>security </a:t>
            </a:r>
            <a:r>
              <a:rPr lang="en-US" dirty="0" smtClean="0"/>
              <a:t>policies and </a:t>
            </a:r>
            <a:r>
              <a:rPr lang="en-US" dirty="0"/>
              <a:t>targeted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With supervision</a:t>
            </a:r>
          </a:p>
          <a:p>
            <a:pPr lvl="1"/>
            <a:r>
              <a:rPr lang="en-US" dirty="0" smtClean="0"/>
              <a:t>Educate about </a:t>
            </a:r>
            <a:r>
              <a:rPr lang="en-US" dirty="0"/>
              <a:t>complex </a:t>
            </a:r>
            <a:r>
              <a:rPr lang="en-US" dirty="0" smtClean="0"/>
              <a:t>policies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PhishGuru</a:t>
            </a:r>
            <a:endParaRPr lang="en-US" dirty="0" smtClean="0"/>
          </a:p>
          <a:p>
            <a:pPr lvl="1"/>
            <a:r>
              <a:rPr lang="en-US" dirty="0" smtClean="0"/>
              <a:t>Links to websites with educational cartoons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rganization-specific </a:t>
            </a:r>
            <a:r>
              <a:rPr lang="en-US" dirty="0"/>
              <a:t>security policies and targeted attacks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ithout supervision</a:t>
            </a:r>
          </a:p>
          <a:p>
            <a:pPr lvl="1"/>
            <a:r>
              <a:rPr lang="en-US" dirty="0" smtClean="0"/>
              <a:t>quicker apply simpler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Activity: User Education on SNS Phishing</a:t>
            </a:r>
            <a:endParaRPr lang="en-US" dirty="0"/>
          </a:p>
        </p:txBody>
      </p:sp>
      <p:pic>
        <p:nvPicPr>
          <p:cNvPr id="5" name="Content Placeholder 4" descr="facebookphi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5670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are sent simulated phishing emails by the experimenter to test user’s vulnerability regarding phishing attacks</a:t>
            </a:r>
          </a:p>
          <a:p>
            <a:r>
              <a:rPr lang="en-US" dirty="0" smtClean="0"/>
              <a:t>At the end of the study, user is notified about phishing attacks</a:t>
            </a:r>
          </a:p>
          <a:p>
            <a:r>
              <a:rPr lang="en-US" dirty="0" smtClean="0"/>
              <a:t>No immediate feed-back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15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Teaches user about phishing during regular usage of the application, such as email</a:t>
            </a:r>
          </a:p>
        </p:txBody>
      </p:sp>
    </p:spTree>
    <p:extLst>
      <p:ext uri="{BB962C8B-B14F-4D97-AF65-F5344CB8AC3E}">
        <p14:creationId xmlns:p14="http://schemas.microsoft.com/office/powerpoint/2010/main" val="679598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6500" cy="4800600"/>
          </a:xfrm>
        </p:spPr>
        <p:txBody>
          <a:bodyPr/>
          <a:lstStyle/>
          <a:p>
            <a:r>
              <a:rPr lang="en-US" dirty="0" smtClean="0"/>
              <a:t>Reflection is the process by which learners are made to stop and think about what they’re learning</a:t>
            </a:r>
          </a:p>
          <a:p>
            <a:endParaRPr lang="en-US" dirty="0"/>
          </a:p>
        </p:txBody>
      </p:sp>
      <p:pic>
        <p:nvPicPr>
          <p:cNvPr id="4" name="Picture 3" descr="reflec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20" y="1574800"/>
            <a:ext cx="347878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0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Story-based Agent Environment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are characters that help users regarding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526398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Conceptual-Procedural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&amp; Procedural knowledge influence one and another</a:t>
            </a:r>
          </a:p>
          <a:p>
            <a:endParaRPr lang="en-US" dirty="0" smtClean="0"/>
          </a:p>
        </p:txBody>
      </p:sp>
      <p:pic>
        <p:nvPicPr>
          <p:cNvPr id="4" name="Picture 3" descr="conceptpro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6035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3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of Anti-Phishing Phil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wombatsecurity.com</a:t>
            </a:r>
            <a:r>
              <a:rPr lang="en-US" dirty="0"/>
              <a:t>/</a:t>
            </a:r>
            <a:r>
              <a:rPr lang="en-US" dirty="0" err="1"/>
              <a:t>antiphishingphil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5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User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Advertising </a:t>
            </a:r>
            <a:r>
              <a:rPr lang="en-US" dirty="0" smtClean="0"/>
              <a:t>Initiative (NAI) (</a:t>
            </a:r>
            <a:r>
              <a:rPr lang="en-US" dirty="0" smtClean="0">
                <a:hlinkClick r:id="rId3"/>
              </a:rPr>
              <a:t>http://www.networkadvertising.org</a:t>
            </a:r>
            <a:r>
              <a:rPr lang="en-US" dirty="0" smtClean="0"/>
              <a:t>)</a:t>
            </a:r>
          </a:p>
          <a:p>
            <a:r>
              <a:rPr lang="en-US" dirty="0"/>
              <a:t>Digital Advertising Alliance (DAA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hlinkClick r:id="rId4"/>
              </a:rPr>
              <a:t>http://www.aboutads.info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DAA’s Education Principle: The </a:t>
            </a:r>
            <a:r>
              <a:rPr lang="en-US" dirty="0"/>
              <a:t>DAA must maintain a central educational website </a:t>
            </a:r>
            <a:r>
              <a:rPr lang="en-US" dirty="0" smtClean="0"/>
              <a:t>and provide </a:t>
            </a:r>
            <a:r>
              <a:rPr lang="en-US" dirty="0"/>
              <a:t>educational ads.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Form of Phishing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Screen API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3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Ad-Click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www.yahoo.com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86217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Should Reject Security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rejecting security advice is </a:t>
            </a:r>
            <a:r>
              <a:rPr lang="en-US" i="1" dirty="0" smtClean="0"/>
              <a:t>rational</a:t>
            </a:r>
            <a:r>
              <a:rPr lang="en-US" dirty="0" smtClean="0"/>
              <a:t> from an economic perspective</a:t>
            </a:r>
          </a:p>
          <a:p>
            <a:pPr lvl="1"/>
            <a:r>
              <a:rPr lang="en-US" dirty="0" smtClean="0"/>
              <a:t>100% of certificate error warnings appear to be false positive</a:t>
            </a:r>
          </a:p>
          <a:p>
            <a:r>
              <a:rPr lang="en-US" dirty="0" smtClean="0"/>
              <a:t>Most security advices provide poor cost-benefit tradeoff to users and is rejected</a:t>
            </a:r>
          </a:p>
          <a:p>
            <a:pPr lvl="1"/>
            <a:r>
              <a:rPr lang="en-US" dirty="0" smtClean="0"/>
              <a:t>How can we blame users for not adhering to certificate warnings when vast majority of them are false positives?</a:t>
            </a:r>
          </a:p>
        </p:txBody>
      </p:sp>
    </p:spTree>
    <p:extLst>
      <p:ext uri="{BB962C8B-B14F-4D97-AF65-F5344CB8AC3E}">
        <p14:creationId xmlns:p14="http://schemas.microsoft.com/office/powerpoint/2010/main" val="1703408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are the Weakest Link in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7300" cy="4800600"/>
          </a:xfrm>
        </p:spPr>
        <p:txBody>
          <a:bodyPr/>
          <a:lstStyle/>
          <a:p>
            <a:r>
              <a:rPr lang="en-US" dirty="0" smtClean="0"/>
              <a:t>Why attack machines when users are so easy to target?</a:t>
            </a:r>
          </a:p>
          <a:p>
            <a:r>
              <a:rPr lang="en-US" dirty="0" smtClean="0"/>
              <a:t>Most large web-sites offer security tips to users</a:t>
            </a:r>
          </a:p>
          <a:p>
            <a:pPr lvl="1"/>
            <a:r>
              <a:rPr lang="en-US" dirty="0" smtClean="0"/>
              <a:t>Not so effective however</a:t>
            </a:r>
          </a:p>
          <a:p>
            <a:r>
              <a:rPr lang="en-US" dirty="0" smtClean="0"/>
              <a:t>Users are lazy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 descr="weakestlin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159000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8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Users Disregard Security Warnings?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Overwhelmed</a:t>
            </a:r>
          </a:p>
          <a:p>
            <a:r>
              <a:rPr lang="en-US" dirty="0" smtClean="0"/>
              <a:t>Benefits are moot or perceived as moot</a:t>
            </a:r>
          </a:p>
          <a:p>
            <a:pPr lvl="1"/>
            <a:r>
              <a:rPr lang="en-US" dirty="0" smtClean="0"/>
              <a:t>Strong password does nothing in presence of </a:t>
            </a:r>
            <a:r>
              <a:rPr lang="en-US" dirty="0" err="1" smtClean="0"/>
              <a:t>keylogger</a:t>
            </a:r>
            <a:endParaRPr lang="en-US" dirty="0" smtClean="0"/>
          </a:p>
          <a:p>
            <a:r>
              <a:rPr lang="en-US" dirty="0" smtClean="0"/>
              <a:t>How often does user perceive a real attack?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15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Policies	</a:t>
            </a:r>
            <a:endParaRPr lang="en-US" dirty="0"/>
          </a:p>
        </p:txBody>
      </p:sp>
      <p:pic>
        <p:nvPicPr>
          <p:cNvPr id="6" name="Picture 5" descr="law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2" y="1303338"/>
            <a:ext cx="6479694" cy="52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4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Users to Identify Phishing Sites By Reading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Phishers quickly evolve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143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>
                <a:hlinkClick r:id="rId2"/>
              </a:rPr>
              <a:t>https://www.paypal.com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 smtClean="0">
                <a:hlinkClick r:id="rId3"/>
              </a:rPr>
              <a:t>http://www.paypal.com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 err="1" smtClean="0"/>
              <a:t>paypal</a:t>
            </a:r>
            <a:r>
              <a:rPr lang="en-US" dirty="0" smtClean="0"/>
              <a:t> control + enter</a:t>
            </a:r>
          </a:p>
          <a:p>
            <a:r>
              <a:rPr lang="en-US" dirty="0" smtClean="0"/>
              <a:t>Search Google for PayPal and click link</a:t>
            </a:r>
          </a:p>
          <a:p>
            <a:r>
              <a:rPr lang="en-US" dirty="0" smtClean="0"/>
              <a:t>Click bookmarked </a:t>
            </a:r>
            <a:r>
              <a:rPr lang="en-US" dirty="0" smtClean="0">
                <a:hlinkClick r:id="rId2"/>
              </a:rPr>
              <a:t>https://www.paypal.com</a:t>
            </a:r>
            <a:endParaRPr lang="en-US" dirty="0" smtClean="0"/>
          </a:p>
          <a:p>
            <a:r>
              <a:rPr lang="en-US" dirty="0" smtClean="0"/>
              <a:t>Click bookmarked </a:t>
            </a:r>
            <a:r>
              <a:rPr lang="en-US" dirty="0" smtClean="0">
                <a:hlinkClick r:id="rId3"/>
              </a:rPr>
              <a:t>http://www.paypal.com</a:t>
            </a:r>
            <a:endParaRPr lang="en-US" dirty="0" smtClean="0"/>
          </a:p>
          <a:p>
            <a:endParaRPr lang="en-US" dirty="0"/>
          </a:p>
          <a:p>
            <a:r>
              <a:rPr lang="en-US" smtClean="0"/>
              <a:t>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86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9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Advertising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021"/>
            <a:ext cx="9144000" cy="53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Advertising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7" y="209550"/>
            <a:ext cx="61341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944</TotalTime>
  <Words>961</Words>
  <Application>Microsoft Office PowerPoint</Application>
  <PresentationFormat>On-screen Show (4:3)</PresentationFormat>
  <Paragraphs>175</Paragraphs>
  <Slides>48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Adjacency</vt:lpstr>
      <vt:lpstr>User Education</vt:lpstr>
      <vt:lpstr>Agenda</vt:lpstr>
      <vt:lpstr>Why Need User Education</vt:lpstr>
      <vt:lpstr>Examples of User Education </vt:lpstr>
      <vt:lpstr>Network Advertising Initiative</vt:lpstr>
      <vt:lpstr>Digital Advertising Alliance</vt:lpstr>
      <vt:lpstr>Cookie Education</vt:lpstr>
      <vt:lpstr>PowerPoint Presentation</vt:lpstr>
      <vt:lpstr>PowerPoint Presentation</vt:lpstr>
      <vt:lpstr>Cartoon about Spoofing</vt:lpstr>
      <vt:lpstr>A Look At Cookies</vt:lpstr>
      <vt:lpstr>Cookies</vt:lpstr>
      <vt:lpstr>Got Cookies</vt:lpstr>
      <vt:lpstr>What They Know Advertising Cookies And You</vt:lpstr>
      <vt:lpstr>Which one do you like?</vt:lpstr>
      <vt:lpstr>Staying Clear of Cyber Tricks</vt:lpstr>
      <vt:lpstr>PowerPoint Presentation</vt:lpstr>
      <vt:lpstr>PowerPoint Presentation</vt:lpstr>
      <vt:lpstr>Security Reinforcement Applications Vicarious Security Reinforcement</vt:lpstr>
      <vt:lpstr>Operant Conditioning (OC) Model</vt:lpstr>
      <vt:lpstr>Security-Reinforcing Applications</vt:lpstr>
      <vt:lpstr>Example of UR and JR</vt:lpstr>
      <vt:lpstr>Security-Reinforcing Applications</vt:lpstr>
      <vt:lpstr>Security-Reinforcing Applications</vt:lpstr>
      <vt:lpstr>Vicarious Security Reinforcement</vt:lpstr>
      <vt:lpstr>Social Learning (SL) Theory</vt:lpstr>
      <vt:lpstr>Vicarious Security Reinforcement</vt:lpstr>
      <vt:lpstr>Vicarious Security Reinforcement</vt:lpstr>
      <vt:lpstr>Experiment</vt:lpstr>
      <vt:lpstr>Experiment</vt:lpstr>
      <vt:lpstr>Comparison with PhishGuru</vt:lpstr>
      <vt:lpstr>PowerPoint Presentation</vt:lpstr>
      <vt:lpstr>Class Activity: User Education on SNS Phishing</vt:lpstr>
      <vt:lpstr>Contextual Training</vt:lpstr>
      <vt:lpstr>Embedded Training</vt:lpstr>
      <vt:lpstr>Reflection Principle</vt:lpstr>
      <vt:lpstr>Story-based Agent Environment Principle</vt:lpstr>
      <vt:lpstr>Conceptual-Procedural Principle</vt:lpstr>
      <vt:lpstr>Demo of Anti-Phishing Phil</vt:lpstr>
      <vt:lpstr>Another Form of Phishing Attack</vt:lpstr>
      <vt:lpstr>Ad-Click Demo</vt:lpstr>
      <vt:lpstr>User Should Reject Security Advice?</vt:lpstr>
      <vt:lpstr>Users are the Weakest Link in Security </vt:lpstr>
      <vt:lpstr>Why Do Users Disregard Security Warnings?</vt:lpstr>
      <vt:lpstr>Password Policies </vt:lpstr>
      <vt:lpstr>Teaching Users to Identify Phishing Sites By Reading URL</vt:lpstr>
      <vt:lpstr>Certificate Errors</vt:lpstr>
      <vt:lpstr>Discussion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Sangyong Baik</dc:creator>
  <cp:lastModifiedBy>Vanessa</cp:lastModifiedBy>
  <cp:revision>51</cp:revision>
  <dcterms:created xsi:type="dcterms:W3CDTF">2011-10-24T23:56:16Z</dcterms:created>
  <dcterms:modified xsi:type="dcterms:W3CDTF">2011-10-28T23:06:47Z</dcterms:modified>
</cp:coreProperties>
</file>