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2" r:id="rId12"/>
  </p:sldIdLst>
  <p:sldSz cx="9144000" cy="6858000" type="screen4x3"/>
  <p:notesSz cx="707707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56" autoAdjust="0"/>
  </p:normalViewPr>
  <p:slideViewPr>
    <p:cSldViewPr>
      <p:cViewPr varScale="1">
        <p:scale>
          <a:sx n="45" d="100"/>
          <a:sy n="45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/>
          <a:lstStyle>
            <a:lvl1pPr algn="r">
              <a:defRPr sz="1200"/>
            </a:lvl1pPr>
          </a:lstStyle>
          <a:p>
            <a:fld id="{1C3AD6B8-FDCA-418F-92D5-05A398DA3954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36" tIns="46918" rIns="93836" bIns="469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39166"/>
            <a:ext cx="5661660" cy="4205526"/>
          </a:xfrm>
          <a:prstGeom prst="rect">
            <a:avLst/>
          </a:prstGeom>
        </p:spPr>
        <p:txBody>
          <a:bodyPr vert="horz" lIns="93836" tIns="46918" rIns="93836" bIns="469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671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76710"/>
            <a:ext cx="3066733" cy="467281"/>
          </a:xfrm>
          <a:prstGeom prst="rect">
            <a:avLst/>
          </a:prstGeom>
        </p:spPr>
        <p:txBody>
          <a:bodyPr vert="horz" lIns="93836" tIns="46918" rIns="93836" bIns="46918" rtlCol="0" anchor="b"/>
          <a:lstStyle>
            <a:lvl1pPr algn="r">
              <a:defRPr sz="1200"/>
            </a:lvl1pPr>
          </a:lstStyle>
          <a:p>
            <a:fld id="{90CAF453-BE92-41EC-9904-4D6963F265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 Processes: e.g., advice from others, data or facts on what others are doing.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http://www.linkextend.com/help/ for example.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Sourceforge.net for web bugs.</a:t>
            </a:r>
          </a:p>
          <a:p>
            <a:r>
              <a:rPr lang="en-US" dirty="0" smtClean="0"/>
              <a:t>- Even WOT instruction</a:t>
            </a:r>
            <a:r>
              <a:rPr lang="en-US" baseline="0" dirty="0" smtClean="0"/>
              <a:t> page!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Google “mp3 torrent”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CAF453-BE92-41EC-9904-4D6963F26567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10/13/2009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Jeff Salk (08534-F09)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ddons.mozilla.org/en-US/firefox/addon/9609" TargetMode="External"/><Relationship Id="rId2" Type="http://schemas.openxmlformats.org/officeDocument/2006/relationships/hyperlink" Target="https://addons.mozilla.org/en-US/firefox/addon/1149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ddons.mozilla.org/en-US/firefox/addon/14454" TargetMode="External"/><Relationship Id="rId4" Type="http://schemas.openxmlformats.org/officeDocument/2006/relationships/hyperlink" Target="https://addons.mozilla.org/en-US/firefox/addon/1077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08534: Web </a:t>
            </a:r>
            <a:r>
              <a:rPr lang="en-US" dirty="0" smtClean="0"/>
              <a:t>Browser Privacy and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Survey of Firefox Add-</a:t>
            </a:r>
            <a:r>
              <a:rPr lang="en-US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ns that (Could) Leverage Social Processes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000" dirty="0" smtClean="0">
                <a:solidFill>
                  <a:schemeClr val="tx1"/>
                </a:solidFill>
              </a:rPr>
              <a:t>Jeff Salk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tools surveyed do a good job with supporting “awareness and motivation” and “learning and education”, but “decision making” it trickier</a:t>
            </a:r>
          </a:p>
          <a:p>
            <a:r>
              <a:rPr lang="en-US" dirty="0" smtClean="0"/>
              <a:t>For ratings tools, unclear who or how many people are doing the ratings.</a:t>
            </a:r>
          </a:p>
          <a:p>
            <a:r>
              <a:rPr lang="en-US" dirty="0" smtClean="0"/>
              <a:t>Usability:</a:t>
            </a:r>
          </a:p>
          <a:p>
            <a:pPr lvl="1"/>
            <a:r>
              <a:rPr lang="en-US" dirty="0" smtClean="0"/>
              <a:t>Pro: Little setup required for the tools</a:t>
            </a:r>
          </a:p>
          <a:p>
            <a:pPr lvl="1"/>
            <a:r>
              <a:rPr lang="en-US" dirty="0" smtClean="0"/>
              <a:t>Cons: Not clear what decision to make, information overload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 Hacker, </a:t>
            </a:r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addons.mozilla.org/en-US/firefox/addon/11493</a:t>
            </a:r>
            <a:endParaRPr lang="en-US" dirty="0" smtClean="0"/>
          </a:p>
          <a:p>
            <a:r>
              <a:rPr lang="en-US" dirty="0" err="1" smtClean="0"/>
              <a:t>Ghostery</a:t>
            </a:r>
            <a:r>
              <a:rPr lang="en-US" dirty="0" smtClean="0"/>
              <a:t>, </a:t>
            </a:r>
            <a:r>
              <a:rPr lang="en-US" dirty="0" smtClean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addons.mozilla.org/en-US/firefox/addon/9609</a:t>
            </a:r>
            <a:endParaRPr lang="en-US" dirty="0" smtClean="0"/>
          </a:p>
          <a:p>
            <a:r>
              <a:rPr lang="en-US" dirty="0" err="1" smtClean="0"/>
              <a:t>LinkExtend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addons.mozilla.org/en-US/firefox/addon/10777</a:t>
            </a:r>
            <a:endParaRPr lang="en-US" dirty="0" smtClean="0"/>
          </a:p>
          <a:p>
            <a:r>
              <a:rPr lang="en-US" dirty="0" err="1" smtClean="0"/>
              <a:t>TrackerWatcher</a:t>
            </a:r>
            <a:r>
              <a:rPr lang="en-US" dirty="0" smtClean="0"/>
              <a:t>, </a:t>
            </a:r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addons.mozilla.org/en-US/firefox/addon/14454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Privacy Management Activities</a:t>
            </a:r>
            <a:endParaRPr lang="en-US" dirty="0" smtClean="0"/>
          </a:p>
          <a:p>
            <a:r>
              <a:rPr lang="en-US" dirty="0" smtClean="0"/>
              <a:t>Goals of Tools Survey</a:t>
            </a:r>
            <a:endParaRPr lang="en-US" dirty="0" smtClean="0"/>
          </a:p>
          <a:p>
            <a:r>
              <a:rPr lang="en-US" dirty="0" smtClean="0"/>
              <a:t>Tools Surveyed</a:t>
            </a:r>
            <a:endParaRPr lang="en-US" dirty="0" smtClean="0"/>
          </a:p>
          <a:p>
            <a:r>
              <a:rPr lang="en-US" dirty="0" smtClean="0"/>
              <a:t>Analysis</a:t>
            </a:r>
            <a:endParaRPr lang="en-US" dirty="0" smtClean="0"/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Privacy </a:t>
            </a:r>
            <a:r>
              <a:rPr lang="en-US" dirty="0" smtClean="0"/>
              <a:t>Management </a:t>
            </a:r>
            <a:r>
              <a:rPr lang="en-US" dirty="0" smtClean="0"/>
              <a:t>Activities</a:t>
            </a:r>
            <a:r>
              <a:rPr lang="en-US" baseline="30000" dirty="0" smtClean="0"/>
              <a:t>1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Awareness and motivation </a:t>
            </a:r>
            <a:r>
              <a:rPr lang="en-US" dirty="0" smtClean="0"/>
              <a:t>– Users must be made aware of risk if they are going to manage it.</a:t>
            </a:r>
          </a:p>
          <a:p>
            <a:r>
              <a:rPr lang="en-US" b="1" dirty="0" smtClean="0"/>
              <a:t>Learning and education </a:t>
            </a:r>
            <a:r>
              <a:rPr lang="en-US" dirty="0" smtClean="0"/>
              <a:t>– Users must be </a:t>
            </a:r>
            <a:r>
              <a:rPr lang="en-US" dirty="0" smtClean="0"/>
              <a:t>given relevant information about the risk to understand costs vs. benefits.</a:t>
            </a:r>
          </a:p>
          <a:p>
            <a:r>
              <a:rPr lang="en-US" b="1" dirty="0" smtClean="0"/>
              <a:t>Decision Making </a:t>
            </a:r>
            <a:r>
              <a:rPr lang="en-US" dirty="0" smtClean="0"/>
              <a:t>– Effectiveness based on previous 2 activities; can enhance effectiveness via social processes</a:t>
            </a:r>
          </a:p>
          <a:p>
            <a:endParaRPr lang="en-US" dirty="0" smtClean="0"/>
          </a:p>
          <a:p>
            <a:pPr marL="171450" lvl="0" indent="-171450">
              <a:buNone/>
            </a:pPr>
            <a:r>
              <a:rPr lang="en-US" sz="1500" baseline="30000" dirty="0" smtClean="0"/>
              <a:t>1</a:t>
            </a:r>
            <a:r>
              <a:rPr lang="en-US" dirty="0" smtClean="0"/>
              <a:t> </a:t>
            </a:r>
            <a:r>
              <a:rPr lang="en-US" sz="1600" dirty="0" smtClean="0"/>
              <a:t>Chapter 25 Social Approaches to End-User Security </a:t>
            </a:r>
            <a:r>
              <a:rPr lang="en-US" sz="1600" dirty="0" smtClean="0"/>
              <a:t>and Privacy </a:t>
            </a:r>
            <a:r>
              <a:rPr lang="en-US" sz="1600" dirty="0" smtClean="0"/>
              <a:t>Management (J. </a:t>
            </a:r>
            <a:r>
              <a:rPr lang="en-US" sz="1600" dirty="0" err="1" smtClean="0"/>
              <a:t>Goecks</a:t>
            </a:r>
            <a:r>
              <a:rPr lang="en-US" sz="1600" dirty="0" smtClean="0"/>
              <a:t> and E. </a:t>
            </a:r>
            <a:r>
              <a:rPr lang="en-US" sz="1600" dirty="0" err="1" smtClean="0"/>
              <a:t>Mynatt</a:t>
            </a:r>
            <a:r>
              <a:rPr lang="en-US" sz="1600" dirty="0" smtClean="0"/>
              <a:t>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Tools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Determine: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(well) a sample of privacy/security management tools support the 3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Benefits/drawbacks of social(-like) processes used by tools (if any)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Usability of each tool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Surveyed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1752600"/>
          </a:xfrm>
        </p:spPr>
        <p:txBody>
          <a:bodyPr/>
          <a:lstStyle/>
          <a:p>
            <a:r>
              <a:rPr lang="en-US" dirty="0" smtClean="0"/>
              <a:t>Ad Hacker – Shows “who is following you around, how they are doing it, and what they might be thinking about you”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469" r="36492" b="82667"/>
          <a:stretch>
            <a:fillRect/>
          </a:stretch>
        </p:blipFill>
        <p:spPr bwMode="auto">
          <a:xfrm>
            <a:off x="914400" y="2895600"/>
            <a:ext cx="8124092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Straight Arrow Connector 9"/>
          <p:cNvCxnSpPr/>
          <p:nvPr/>
        </p:nvCxnSpPr>
        <p:spPr>
          <a:xfrm>
            <a:off x="152400" y="4267200"/>
            <a:ext cx="762000" cy="38100"/>
          </a:xfrm>
          <a:prstGeom prst="straightConnector1">
            <a:avLst/>
          </a:prstGeom>
          <a:ln w="412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Surveyed –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8199"/>
          </a:xfrm>
        </p:spPr>
        <p:txBody>
          <a:bodyPr/>
          <a:lstStyle/>
          <a:p>
            <a:r>
              <a:rPr lang="en-US" dirty="0" err="1" smtClean="0"/>
              <a:t>Ghostery</a:t>
            </a:r>
            <a:r>
              <a:rPr lang="en-US" dirty="0" smtClean="0"/>
              <a:t> – Displays and blocks web bugs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752600"/>
            <a:ext cx="4800600" cy="461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Surveyed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LinkExtend</a:t>
            </a:r>
            <a:r>
              <a:rPr lang="en-US" dirty="0" smtClean="0"/>
              <a:t> – “provides meta-site-ratings for computer safety, child safety, company ethics, and popularity. Safety results come from eight online services giving you a safer browsing experience. Site links, titles, files and reviews are also included</a:t>
            </a:r>
            <a:r>
              <a:rPr lang="en-US" dirty="0" smtClean="0"/>
              <a:t>.”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l="44583" t="3333" r="12917" b="71334"/>
          <a:stretch>
            <a:fillRect/>
          </a:stretch>
        </p:blipFill>
        <p:spPr bwMode="auto">
          <a:xfrm>
            <a:off x="762000" y="3352800"/>
            <a:ext cx="7772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Surveyed - 4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1143000"/>
          </a:xfrm>
        </p:spPr>
        <p:txBody>
          <a:bodyPr/>
          <a:lstStyle/>
          <a:p>
            <a:r>
              <a:rPr lang="en-US" dirty="0" err="1" smtClean="0"/>
              <a:t>TrackerWatcher</a:t>
            </a:r>
            <a:r>
              <a:rPr lang="en-US" dirty="0" smtClean="0"/>
              <a:t> – Provides a comprehensive privacy report.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12008" t="3333" r="12946" b="40000"/>
          <a:stretch>
            <a:fillRect/>
          </a:stretch>
        </p:blipFill>
        <p:spPr bwMode="auto">
          <a:xfrm>
            <a:off x="990600" y="2286000"/>
            <a:ext cx="5199529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(Demo in Firefox)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10/13/2009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Jeff Salk (08534-F09)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474</Words>
  <Application>Microsoft Office PowerPoint</Application>
  <PresentationFormat>On-screen Show (4:3)</PresentationFormat>
  <Paragraphs>91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08534: Web Browser Privacy and Security</vt:lpstr>
      <vt:lpstr>Outline</vt:lpstr>
      <vt:lpstr>Review: Privacy Management Activities1</vt:lpstr>
      <vt:lpstr>Goals of Tools Survey</vt:lpstr>
      <vt:lpstr>Tools Surveyed - 1</vt:lpstr>
      <vt:lpstr>Tools Surveyed – 2</vt:lpstr>
      <vt:lpstr>Tools Surveyed - 3</vt:lpstr>
      <vt:lpstr>Tools Surveyed - 4</vt:lpstr>
      <vt:lpstr>Analysis</vt:lpstr>
      <vt:lpstr>Conclusions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Browser Privacy and Security</dc:title>
  <dc:creator>Jeff</dc:creator>
  <cp:lastModifiedBy>Jeff</cp:lastModifiedBy>
  <cp:revision>50</cp:revision>
  <dcterms:created xsi:type="dcterms:W3CDTF">2006-08-16T00:00:00Z</dcterms:created>
  <dcterms:modified xsi:type="dcterms:W3CDTF">2009-10-13T20:23:16Z</dcterms:modified>
</cp:coreProperties>
</file>