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29.xml" ContentType="application/vnd.openxmlformats-officedocument.presentationml.slideLayout+xml"/>
  <Default Extension="wmf" ContentType="image/x-wmf"/>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slideLayouts/slideLayout28.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theme/theme5.xml" ContentType="application/vnd.openxmlformats-officedocument.theme+xml"/>
  <Default Extension="vml" ContentType="application/vnd.openxmlformats-officedocument.vmlDrawi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Override PartName="/ppt/slideLayouts/slideLayout27.xml" ContentType="application/vnd.openxmlformats-officedocument.presentationml.slideLayout+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2" r:id="rId1"/>
    <p:sldMasterId id="2147483726" r:id="rId2"/>
    <p:sldMasterId id="2147483739" r:id="rId3"/>
  </p:sldMasterIdLst>
  <p:notesMasterIdLst>
    <p:notesMasterId r:id="rId26"/>
  </p:notesMasterIdLst>
  <p:handoutMasterIdLst>
    <p:handoutMasterId r:id="rId27"/>
  </p:handoutMasterIdLst>
  <p:sldIdLst>
    <p:sldId id="257" r:id="rId4"/>
    <p:sldId id="389" r:id="rId5"/>
    <p:sldId id="375" r:id="rId6"/>
    <p:sldId id="376" r:id="rId7"/>
    <p:sldId id="390" r:id="rId8"/>
    <p:sldId id="391" r:id="rId9"/>
    <p:sldId id="377" r:id="rId10"/>
    <p:sldId id="378" r:id="rId11"/>
    <p:sldId id="392" r:id="rId12"/>
    <p:sldId id="394" r:id="rId13"/>
    <p:sldId id="379" r:id="rId14"/>
    <p:sldId id="381" r:id="rId15"/>
    <p:sldId id="393" r:id="rId16"/>
    <p:sldId id="380" r:id="rId17"/>
    <p:sldId id="382" r:id="rId18"/>
    <p:sldId id="383" r:id="rId19"/>
    <p:sldId id="388" r:id="rId20"/>
    <p:sldId id="384" r:id="rId21"/>
    <p:sldId id="385" r:id="rId22"/>
    <p:sldId id="386" r:id="rId23"/>
    <p:sldId id="387" r:id="rId24"/>
    <p:sldId id="374"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9948" autoAdjust="0"/>
    <p:restoredTop sz="84848" autoAdjust="0"/>
  </p:normalViewPr>
  <p:slideViewPr>
    <p:cSldViewPr snapToGrid="0" snapToObjects="1">
      <p:cViewPr varScale="1">
        <p:scale>
          <a:sx n="66" d="100"/>
          <a:sy n="66" d="100"/>
        </p:scale>
        <p:origin x="-808" y="-104"/>
      </p:cViewPr>
      <p:guideLst>
        <p:guide orient="horz" pos="31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4.xml"/><Relationship Id="rId1" Type="http://schemas.openxmlformats.org/officeDocument/2006/relationships/slideMaster" Target="slideMasters/slideMaster1.xml"/><Relationship Id="rId24" Type="http://schemas.openxmlformats.org/officeDocument/2006/relationships/slide" Target="slides/slide21.xml"/><Relationship Id="rId25" Type="http://schemas.openxmlformats.org/officeDocument/2006/relationships/slide" Target="slides/slide22.xml"/><Relationship Id="rId8" Type="http://schemas.openxmlformats.org/officeDocument/2006/relationships/slide" Target="slides/slide5.xml"/><Relationship Id="rId13" Type="http://schemas.openxmlformats.org/officeDocument/2006/relationships/slide" Target="slides/slide10.xml"/><Relationship Id="rId10" Type="http://schemas.openxmlformats.org/officeDocument/2006/relationships/slide" Target="slides/slide7.xml"/><Relationship Id="rId32"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3" Type="http://schemas.openxmlformats.org/officeDocument/2006/relationships/slideMaster" Target="slideMasters/slideMaster3.xml"/><Relationship Id="rId27" Type="http://schemas.openxmlformats.org/officeDocument/2006/relationships/handoutMaster" Target="handoutMasters/handoutMaster1.xml"/><Relationship Id="rId14" Type="http://schemas.openxmlformats.org/officeDocument/2006/relationships/slide" Target="slides/slide11.xml"/><Relationship Id="rId23" Type="http://schemas.openxmlformats.org/officeDocument/2006/relationships/slide" Target="slides/slide20.xml"/><Relationship Id="rId4" Type="http://schemas.openxmlformats.org/officeDocument/2006/relationships/slide" Target="slides/slide1.xml"/><Relationship Id="rId28" Type="http://schemas.openxmlformats.org/officeDocument/2006/relationships/printerSettings" Target="printerSettings/printerSettings1.bin"/><Relationship Id="rId26" Type="http://schemas.openxmlformats.org/officeDocument/2006/relationships/notesMaster" Target="notesMasters/notesMaster1.xml"/><Relationship Id="rId30" Type="http://schemas.openxmlformats.org/officeDocument/2006/relationships/viewProps" Target="viewProps.xml"/><Relationship Id="rId11" Type="http://schemas.openxmlformats.org/officeDocument/2006/relationships/slide" Target="slides/slide8.xml"/><Relationship Id="rId29" Type="http://schemas.openxmlformats.org/officeDocument/2006/relationships/presProps" Target="presProps.xml"/><Relationship Id="rId6" Type="http://schemas.openxmlformats.org/officeDocument/2006/relationships/slide" Target="slides/slide3.xml"/><Relationship Id="rId16" Type="http://schemas.openxmlformats.org/officeDocument/2006/relationships/slide" Target="slides/slide13.xml"/><Relationship Id="rId5" Type="http://schemas.openxmlformats.org/officeDocument/2006/relationships/slide" Target="slides/slide2.xml"/><Relationship Id="rId15" Type="http://schemas.openxmlformats.org/officeDocument/2006/relationships/slide" Target="slides/slide12.xml"/><Relationship Id="rId19" Type="http://schemas.openxmlformats.org/officeDocument/2006/relationships/slide" Target="slides/slide16.xml"/><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41E4D2-B631-074B-8819-120EECC0E31F}" type="datetimeFigureOut">
              <a:rPr lang="en-US" smtClean="0"/>
              <a:pPr/>
              <a:t>8/29/09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D62BDA-EFE8-0349-8B1E-AA7B2D55522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E841783-6963-A14D-928A-5F418BF13891}" type="datetime1">
              <a:rPr lang="en-US"/>
              <a:pPr>
                <a:defRPr/>
              </a:pPr>
              <a:t>8/29/09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1E241EB-1EF4-684B-989F-AA2B1A51FC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E241EB-1EF4-684B-989F-AA2B1A51FCC8}"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and Vertical Text">
    <p:bg bwMode="blackGray">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6257925"/>
            <a:ext cx="9144000" cy="6000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7" descr="cups-large-square"/>
          <p:cNvPicPr>
            <a:picLocks noChangeAspect="1" noChangeArrowheads="1"/>
          </p:cNvPicPr>
          <p:nvPr/>
        </p:nvPicPr>
        <p:blipFill>
          <a:blip r:embed="rId2"/>
          <a:srcRect l="6383" t="4315" r="6831" b="4405"/>
          <a:stretch>
            <a:fillRect/>
          </a:stretch>
        </p:blipFill>
        <p:spPr bwMode="auto">
          <a:xfrm>
            <a:off x="2841625" y="581025"/>
            <a:ext cx="3473450" cy="3654425"/>
          </a:xfrm>
          <a:prstGeom prst="rect">
            <a:avLst/>
          </a:prstGeom>
          <a:noFill/>
          <a:ln w="9525">
            <a:noFill/>
            <a:miter lim="800000"/>
            <a:headEnd/>
            <a:tailEnd/>
          </a:ln>
        </p:spPr>
      </p:pic>
      <p:sp>
        <p:nvSpPr>
          <p:cNvPr id="4" name="Rectangle 3"/>
          <p:cNvSpPr>
            <a:spLocks noChangeArrowheads="1"/>
          </p:cNvSpPr>
          <p:nvPr/>
        </p:nvSpPr>
        <p:spPr bwMode="white">
          <a:xfrm>
            <a:off x="1703388" y="4379913"/>
            <a:ext cx="5735637" cy="1600200"/>
          </a:xfrm>
          <a:prstGeom prst="rect">
            <a:avLst/>
          </a:prstGeom>
          <a:noFill/>
          <a:ln w="9525">
            <a:noFill/>
            <a:miter lim="800000"/>
            <a:headEnd/>
            <a:tailEnd/>
          </a:ln>
        </p:spPr>
        <p:txBody>
          <a:bodyPr>
            <a:prstTxWarp prst="textNoShape">
              <a:avLst/>
            </a:prstTxWarp>
            <a:spAutoFit/>
          </a:bodyPr>
          <a:lstStyle/>
          <a:p>
            <a:pPr algn="ctr" eaLnBrk="0" hangingPunct="0">
              <a:defRPr/>
            </a:pPr>
            <a:r>
              <a:rPr lang="en-US" sz="2800" dirty="0" err="1" smtClean="0">
                <a:solidFill>
                  <a:schemeClr val="bg1"/>
                </a:solidFill>
                <a:latin typeface="+mj-lt"/>
                <a:ea typeface="ＭＳ Ｐゴシック" pitchFamily="-65" charset="-128"/>
                <a:cs typeface="ＭＳ Ｐゴシック" pitchFamily="-65" charset="-128"/>
              </a:rPr>
              <a:t>C</a:t>
            </a:r>
            <a:r>
              <a:rPr lang="en-US" sz="2800" dirty="0" err="1" smtClean="0">
                <a:solidFill>
                  <a:schemeClr val="accent2"/>
                </a:solidFill>
                <a:latin typeface="+mj-lt"/>
                <a:ea typeface="ＭＳ Ｐゴシック" pitchFamily="-65" charset="-128"/>
                <a:cs typeface="ＭＳ Ｐゴシック" pitchFamily="-65" charset="-128"/>
              </a:rPr>
              <a:t>ylab</a:t>
            </a:r>
            <a:r>
              <a:rPr lang="en-US" sz="2800" dirty="0" smtClean="0">
                <a:solidFill>
                  <a:schemeClr val="accent2"/>
                </a:solidFill>
                <a:latin typeface="+mj-lt"/>
                <a:ea typeface="ＭＳ Ｐゴシック" pitchFamily="-65" charset="-128"/>
                <a:cs typeface="ＭＳ Ｐゴシック" pitchFamily="-65" charset="-128"/>
              </a:rPr>
              <a:t> </a:t>
            </a:r>
            <a:r>
              <a:rPr lang="en-US" sz="2800" dirty="0">
                <a:solidFill>
                  <a:schemeClr val="bg1"/>
                </a:solidFill>
                <a:latin typeface="+mj-lt"/>
                <a:ea typeface="ＭＳ Ｐゴシック" pitchFamily="-65" charset="-128"/>
                <a:cs typeface="ＭＳ Ｐゴシック" pitchFamily="-65" charset="-128"/>
              </a:rPr>
              <a:t>U</a:t>
            </a:r>
            <a:r>
              <a:rPr lang="en-US" sz="2800" dirty="0">
                <a:solidFill>
                  <a:schemeClr val="accent2"/>
                </a:solidFill>
                <a:latin typeface="+mj-lt"/>
                <a:ea typeface="ＭＳ Ｐゴシック" pitchFamily="-65" charset="-128"/>
                <a:cs typeface="ＭＳ Ｐゴシック" pitchFamily="-65" charset="-128"/>
              </a:rPr>
              <a:t>sable </a:t>
            </a:r>
            <a:r>
              <a:rPr lang="en-US" sz="2800" dirty="0">
                <a:solidFill>
                  <a:schemeClr val="bg1"/>
                </a:solidFill>
                <a:latin typeface="+mj-lt"/>
                <a:ea typeface="ＭＳ Ｐゴシック" pitchFamily="-65" charset="-128"/>
                <a:cs typeface="ＭＳ Ｐゴシック" pitchFamily="-65" charset="-128"/>
              </a:rPr>
              <a:t>P</a:t>
            </a:r>
            <a:r>
              <a:rPr lang="en-US" sz="2800" dirty="0">
                <a:solidFill>
                  <a:schemeClr val="accent2"/>
                </a:solidFill>
                <a:latin typeface="+mj-lt"/>
                <a:ea typeface="ＭＳ Ｐゴシック" pitchFamily="-65" charset="-128"/>
                <a:cs typeface="ＭＳ Ｐゴシック" pitchFamily="-65" charset="-128"/>
              </a:rPr>
              <a:t>rivacy and </a:t>
            </a:r>
            <a:r>
              <a:rPr lang="en-US" sz="2800" dirty="0">
                <a:solidFill>
                  <a:schemeClr val="bg1"/>
                </a:solidFill>
                <a:latin typeface="+mj-lt"/>
                <a:ea typeface="ＭＳ Ｐゴシック" pitchFamily="-65" charset="-128"/>
                <a:cs typeface="ＭＳ Ｐゴシック" pitchFamily="-65" charset="-128"/>
              </a:rPr>
              <a:t>S</a:t>
            </a:r>
            <a:r>
              <a:rPr lang="en-US" sz="2800" dirty="0">
                <a:solidFill>
                  <a:schemeClr val="accent2"/>
                </a:solidFill>
                <a:latin typeface="+mj-lt"/>
                <a:ea typeface="ＭＳ Ｐゴシック" pitchFamily="-65" charset="-128"/>
                <a:cs typeface="ＭＳ Ｐゴシック" pitchFamily="-65" charset="-128"/>
              </a:rPr>
              <a:t>ecurity Laboratory</a:t>
            </a:r>
            <a:r>
              <a:rPr lang="en-US" sz="2800" b="1" dirty="0">
                <a:solidFill>
                  <a:schemeClr val="bg1"/>
                </a:solidFill>
                <a:latin typeface="+mj-lt"/>
                <a:ea typeface="ＭＳ Ｐゴシック" pitchFamily="-65" charset="-128"/>
                <a:cs typeface="ＭＳ Ｐゴシック" pitchFamily="-65" charset="-128"/>
              </a:rPr>
              <a:t/>
            </a:r>
            <a:br>
              <a:rPr lang="en-US" sz="2800" b="1" dirty="0">
                <a:solidFill>
                  <a:schemeClr val="bg1"/>
                </a:solidFill>
                <a:latin typeface="+mj-lt"/>
                <a:ea typeface="ＭＳ Ｐゴシック" pitchFamily="-65" charset="-128"/>
                <a:cs typeface="ＭＳ Ｐゴシック" pitchFamily="-65" charset="-128"/>
              </a:rPr>
            </a:br>
            <a:r>
              <a:rPr lang="en-US" sz="1200" b="1" dirty="0">
                <a:solidFill>
                  <a:schemeClr val="bg1"/>
                </a:solidFill>
                <a:latin typeface="+mj-lt"/>
                <a:ea typeface="ＭＳ Ｐゴシック" pitchFamily="-65" charset="-128"/>
                <a:cs typeface="ＭＳ Ｐゴシック" pitchFamily="-65" charset="-128"/>
              </a:rPr>
              <a:t/>
            </a:r>
            <a:br>
              <a:rPr lang="en-US" sz="1200" b="1" dirty="0">
                <a:solidFill>
                  <a:schemeClr val="bg1"/>
                </a:solidFill>
                <a:latin typeface="+mj-lt"/>
                <a:ea typeface="ＭＳ Ｐゴシック" pitchFamily="-65" charset="-128"/>
                <a:cs typeface="ＭＳ Ｐゴシック" pitchFamily="-65" charset="-128"/>
              </a:rPr>
            </a:br>
            <a:r>
              <a:rPr lang="en-US" sz="2800" dirty="0">
                <a:solidFill>
                  <a:schemeClr val="bg1"/>
                </a:solidFill>
                <a:latin typeface="+mj-lt"/>
                <a:ea typeface="ＭＳ Ｐゴシック" pitchFamily="-65" charset="-128"/>
                <a:cs typeface="ＭＳ Ｐゴシック" pitchFamily="-65" charset="-128"/>
              </a:rPr>
              <a:t>http://</a:t>
            </a:r>
            <a:r>
              <a:rPr lang="en-US" sz="2800" dirty="0" err="1">
                <a:solidFill>
                  <a:schemeClr val="bg1"/>
                </a:solidFill>
                <a:latin typeface="+mj-lt"/>
                <a:ea typeface="ＭＳ Ｐゴシック" pitchFamily="-65" charset="-128"/>
                <a:cs typeface="ＭＳ Ｐゴシック" pitchFamily="-65" charset="-128"/>
              </a:rPr>
              <a:t>cups.cs.cmu.edu</a:t>
            </a:r>
            <a:r>
              <a:rPr lang="en-US" sz="2800" dirty="0">
                <a:solidFill>
                  <a:schemeClr val="bg1"/>
                </a:solidFill>
                <a:latin typeface="+mj-lt"/>
                <a:ea typeface="ＭＳ Ｐゴシック" pitchFamily="-65" charset="-128"/>
                <a:cs typeface="ＭＳ Ｐゴシック" pitchFamily="-65" charset="-128"/>
              </a:rPr>
              <a:t>/</a:t>
            </a:r>
          </a:p>
        </p:txBody>
      </p:sp>
      <p:pic>
        <p:nvPicPr>
          <p:cNvPr id="5" name="Picture 9" descr="carnegiemellon-white"/>
          <p:cNvPicPr>
            <a:picLocks noChangeAspect="1" noChangeArrowheads="1"/>
          </p:cNvPicPr>
          <p:nvPr/>
        </p:nvPicPr>
        <p:blipFill>
          <a:blip r:embed="rId3"/>
          <a:srcRect l="545" t="3131" r="818" b="3131"/>
          <a:stretch>
            <a:fillRect/>
          </a:stretch>
        </p:blipFill>
        <p:spPr bwMode="auto">
          <a:xfrm>
            <a:off x="3516313" y="6196013"/>
            <a:ext cx="2101850" cy="34607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0034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43217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10" descr="carnegiemellon-red"/>
          <p:cNvPicPr>
            <a:picLocks noChangeAspect="1" noChangeArrowheads="1"/>
          </p:cNvPicPr>
          <p:nvPr/>
        </p:nvPicPr>
        <p:blipFill>
          <a:blip r:embed="rId2"/>
          <a:srcRect/>
          <a:stretch>
            <a:fillRect/>
          </a:stretch>
        </p:blipFill>
        <p:spPr bwMode="invGray">
          <a:xfrm>
            <a:off x="5670550" y="5410200"/>
            <a:ext cx="1682750" cy="274638"/>
          </a:xfrm>
          <a:prstGeom prst="rect">
            <a:avLst/>
          </a:prstGeom>
          <a:noFill/>
          <a:ln w="9525">
            <a:noFill/>
            <a:miter lim="800000"/>
            <a:headEnd/>
            <a:tailEnd/>
          </a:ln>
        </p:spPr>
      </p:pic>
      <p:sp>
        <p:nvSpPr>
          <p:cNvPr id="7" name="Line 11"/>
          <p:cNvSpPr>
            <a:spLocks noChangeShapeType="1"/>
          </p:cNvSpPr>
          <p:nvPr/>
        </p:nvSpPr>
        <p:spPr bwMode="invGray">
          <a:xfrm>
            <a:off x="5524500" y="5638800"/>
            <a:ext cx="76200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8" name="Line 12"/>
          <p:cNvSpPr>
            <a:spLocks noChangeShapeType="1"/>
          </p:cNvSpPr>
          <p:nvPr/>
        </p:nvSpPr>
        <p:spPr bwMode="invGray">
          <a:xfrm>
            <a:off x="6457950" y="5638800"/>
            <a:ext cx="2087563"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9" name="Line 13"/>
          <p:cNvSpPr>
            <a:spLocks noChangeShapeType="1"/>
          </p:cNvSpPr>
          <p:nvPr/>
        </p:nvSpPr>
        <p:spPr bwMode="invGray">
          <a:xfrm>
            <a:off x="2667000" y="5638800"/>
            <a:ext cx="292735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10" name="Line 14"/>
          <p:cNvSpPr>
            <a:spLocks noChangeShapeType="1"/>
          </p:cNvSpPr>
          <p:nvPr/>
        </p:nvSpPr>
        <p:spPr bwMode="invGray">
          <a:xfrm>
            <a:off x="590550" y="5638800"/>
            <a:ext cx="123825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11" name="Rectangle 10"/>
          <p:cNvSpPr/>
          <p:nvPr/>
        </p:nvSpPr>
        <p:spPr bwMode="invGray">
          <a:xfrm>
            <a:off x="0" y="6257925"/>
            <a:ext cx="9144000" cy="6000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cups-2in"/>
          <p:cNvPicPr>
            <a:picLocks noChangeAspect="1" noChangeArrowheads="1"/>
          </p:cNvPicPr>
          <p:nvPr/>
        </p:nvPicPr>
        <p:blipFill>
          <a:blip r:embed="rId3"/>
          <a:srcRect l="2315" r="1620"/>
          <a:stretch>
            <a:fillRect/>
          </a:stretch>
        </p:blipFill>
        <p:spPr bwMode="invGray">
          <a:xfrm>
            <a:off x="1676400" y="5181600"/>
            <a:ext cx="1317625" cy="1371600"/>
          </a:xfrm>
          <a:prstGeom prst="rect">
            <a:avLst/>
          </a:prstGeom>
          <a:noFill/>
          <a:ln w="9525">
            <a:noFill/>
            <a:miter lim="800000"/>
            <a:headEnd/>
            <a:tailEnd/>
          </a:ln>
        </p:spPr>
      </p:pic>
      <p:sp>
        <p:nvSpPr>
          <p:cNvPr id="5" name="Rectangle 4"/>
          <p:cNvSpPr>
            <a:spLocks noChangeArrowheads="1"/>
          </p:cNvSpPr>
          <p:nvPr/>
        </p:nvSpPr>
        <p:spPr bwMode="invGray">
          <a:xfrm>
            <a:off x="3016250" y="5716588"/>
            <a:ext cx="5791200" cy="707886"/>
          </a:xfrm>
          <a:prstGeom prst="rect">
            <a:avLst/>
          </a:prstGeom>
          <a:noFill/>
          <a:ln w="9525">
            <a:noFill/>
            <a:miter lim="800000"/>
            <a:headEnd/>
            <a:tailEnd/>
          </a:ln>
          <a:effectLst/>
        </p:spPr>
        <p:txBody>
          <a:bodyPr wrap="square">
            <a:prstTxWarp prst="textNoShape">
              <a:avLst/>
            </a:prstTxWarp>
            <a:spAutoFit/>
          </a:bodyPr>
          <a:lstStyle/>
          <a:p>
            <a:pPr eaLnBrk="0" hangingPunct="0">
              <a:defRPr/>
            </a:pPr>
            <a:r>
              <a:rPr lang="en-US" sz="2000" b="1" dirty="0" smtClean="0">
                <a:latin typeface="Arial Black" charset="0"/>
                <a:ea typeface="+mn-ea"/>
                <a:cs typeface="+mn-cs"/>
              </a:rPr>
              <a:t>C</a:t>
            </a:r>
            <a:r>
              <a:rPr lang="en-US" sz="2000" dirty="0" smtClean="0">
                <a:solidFill>
                  <a:srgbClr val="357EFF"/>
                </a:solidFill>
                <a:ea typeface="+mn-ea"/>
                <a:cs typeface="+mn-cs"/>
              </a:rPr>
              <a:t>yLab</a:t>
            </a:r>
            <a:r>
              <a:rPr lang="en-US" sz="2000" dirty="0" smtClean="0">
                <a:solidFill>
                  <a:schemeClr val="accent2"/>
                </a:solidFill>
                <a:latin typeface="Arial Black" charset="0"/>
                <a:ea typeface="+mn-ea"/>
                <a:cs typeface="+mn-cs"/>
              </a:rPr>
              <a:t> </a:t>
            </a:r>
            <a:r>
              <a:rPr lang="en-US" sz="2000" b="1" dirty="0">
                <a:solidFill>
                  <a:srgbClr val="FFFFFF"/>
                </a:solidFill>
                <a:latin typeface="Arial Black" charset="0"/>
                <a:ea typeface="+mn-ea"/>
                <a:cs typeface="+mn-cs"/>
              </a:rPr>
              <a:t>U</a:t>
            </a:r>
            <a:r>
              <a:rPr lang="en-US" sz="2000" dirty="0">
                <a:solidFill>
                  <a:srgbClr val="357EFF"/>
                </a:solidFill>
                <a:ea typeface="+mn-ea"/>
                <a:cs typeface="+mn-cs"/>
              </a:rPr>
              <a:t>sable</a:t>
            </a:r>
            <a:r>
              <a:rPr lang="en-US" sz="2000" dirty="0">
                <a:solidFill>
                  <a:schemeClr val="accent2"/>
                </a:solidFill>
                <a:latin typeface="Arial Black" charset="0"/>
                <a:ea typeface="+mn-ea"/>
                <a:cs typeface="+mn-cs"/>
              </a:rPr>
              <a:t> </a:t>
            </a:r>
            <a:r>
              <a:rPr lang="en-US" sz="2000" b="1" dirty="0">
                <a:solidFill>
                  <a:srgbClr val="FFFFFF"/>
                </a:solidFill>
                <a:latin typeface="Arial Black" charset="0"/>
                <a:ea typeface="+mn-ea"/>
                <a:cs typeface="+mn-cs"/>
              </a:rPr>
              <a:t>P</a:t>
            </a:r>
            <a:r>
              <a:rPr lang="en-US" sz="2000" dirty="0">
                <a:solidFill>
                  <a:srgbClr val="357EFF"/>
                </a:solidFill>
                <a:ea typeface="+mn-ea"/>
                <a:cs typeface="+mn-cs"/>
              </a:rPr>
              <a:t>rivacy</a:t>
            </a:r>
            <a:r>
              <a:rPr lang="en-US" sz="2000" dirty="0">
                <a:solidFill>
                  <a:schemeClr val="accent2"/>
                </a:solidFill>
                <a:ea typeface="+mn-ea"/>
                <a:cs typeface="+mn-cs"/>
              </a:rPr>
              <a:t> </a:t>
            </a:r>
            <a:r>
              <a:rPr lang="en-US" sz="2000" dirty="0">
                <a:solidFill>
                  <a:srgbClr val="357EFF"/>
                </a:solidFill>
                <a:ea typeface="+mn-ea"/>
                <a:cs typeface="+mn-cs"/>
              </a:rPr>
              <a:t>and</a:t>
            </a:r>
            <a:r>
              <a:rPr lang="en-US" sz="2000" dirty="0">
                <a:solidFill>
                  <a:srgbClr val="357EFF"/>
                </a:solidFill>
                <a:latin typeface="Arial Black" charset="0"/>
                <a:ea typeface="+mn-ea"/>
                <a:cs typeface="+mn-cs"/>
              </a:rPr>
              <a:t> </a:t>
            </a:r>
            <a:r>
              <a:rPr lang="en-US" sz="2000" b="1" dirty="0">
                <a:solidFill>
                  <a:srgbClr val="FFFFFF"/>
                </a:solidFill>
                <a:latin typeface="Arial Black" charset="0"/>
                <a:ea typeface="+mn-ea"/>
                <a:cs typeface="+mn-cs"/>
              </a:rPr>
              <a:t>S</a:t>
            </a:r>
            <a:r>
              <a:rPr lang="en-US" sz="2000" dirty="0">
                <a:solidFill>
                  <a:srgbClr val="357EFF"/>
                </a:solidFill>
                <a:ea typeface="+mn-ea"/>
                <a:cs typeface="+mn-cs"/>
              </a:rPr>
              <a:t>ecurity</a:t>
            </a:r>
            <a:r>
              <a:rPr lang="en-US" sz="2000" dirty="0">
                <a:solidFill>
                  <a:schemeClr val="accent2"/>
                </a:solidFill>
                <a:latin typeface="Arial Black" charset="0"/>
                <a:ea typeface="+mn-ea"/>
                <a:cs typeface="+mn-cs"/>
              </a:rPr>
              <a:t> </a:t>
            </a:r>
            <a:r>
              <a:rPr lang="en-US" sz="2000" dirty="0">
                <a:solidFill>
                  <a:srgbClr val="357EFF"/>
                </a:solidFill>
                <a:ea typeface="+mn-ea"/>
                <a:cs typeface="+mn-cs"/>
              </a:rPr>
              <a:t>Laboratory</a:t>
            </a:r>
            <a:r>
              <a:rPr lang="en-US" sz="2000" b="1" dirty="0">
                <a:solidFill>
                  <a:schemeClr val="bg1"/>
                </a:solidFill>
                <a:latin typeface="Trebuchet MS" charset="0"/>
                <a:ea typeface="+mn-ea"/>
                <a:cs typeface="+mn-cs"/>
              </a:rPr>
              <a:t/>
            </a:r>
            <a:br>
              <a:rPr lang="en-US" sz="2000" b="1" dirty="0">
                <a:solidFill>
                  <a:schemeClr val="bg1"/>
                </a:solidFill>
                <a:latin typeface="Trebuchet MS" charset="0"/>
                <a:ea typeface="+mn-ea"/>
                <a:cs typeface="+mn-cs"/>
              </a:rPr>
            </a:br>
            <a:r>
              <a:rPr lang="en-US" sz="2000" dirty="0">
                <a:solidFill>
                  <a:srgbClr val="FFFFFF"/>
                </a:solidFill>
                <a:latin typeface="+mj-lt"/>
                <a:ea typeface="+mn-ea"/>
                <a:cs typeface="+mn-cs"/>
              </a:rPr>
              <a:t>http://</a:t>
            </a:r>
            <a:r>
              <a:rPr lang="en-US" sz="2000" dirty="0" err="1">
                <a:solidFill>
                  <a:srgbClr val="FFFFFF"/>
                </a:solidFill>
                <a:latin typeface="+mj-lt"/>
                <a:ea typeface="+mn-ea"/>
                <a:cs typeface="+mn-cs"/>
              </a:rPr>
              <a:t>cups.cs.cmu.edu</a:t>
            </a:r>
            <a:r>
              <a:rPr lang="en-US" sz="2000" dirty="0">
                <a:solidFill>
                  <a:srgbClr val="FFFFFF"/>
                </a:solidFill>
                <a:latin typeface="+mj-lt"/>
                <a:ea typeface="+mn-ea"/>
                <a:cs typeface="+mn-cs"/>
              </a:rPr>
              <a:t>/</a:t>
            </a:r>
            <a:endParaRPr lang="en-US" sz="2000" b="1" dirty="0">
              <a:solidFill>
                <a:srgbClr val="FFFFFF"/>
              </a:solidFill>
              <a:latin typeface="+mj-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2.jpe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jpe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2.jpeg"/><Relationship Id="rId4" Type="http://schemas.openxmlformats.org/officeDocument/2006/relationships/slideLayout" Target="../slideLayouts/slideLayout17.xml"/><Relationship Id="rId7" Type="http://schemas.openxmlformats.org/officeDocument/2006/relationships/slideLayout" Target="../slideLayouts/slideLayout20.xml"/><Relationship Id="rId11" Type="http://schemas.openxmlformats.org/officeDocument/2006/relationships/slideLayout" Target="../slideLayouts/slideLayout2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8" Type="http://schemas.openxmlformats.org/officeDocument/2006/relationships/slideLayout" Target="../slideLayouts/slideLayout21.xml"/><Relationship Id="rId13" Type="http://schemas.openxmlformats.org/officeDocument/2006/relationships/image" Target="../media/image1.jpeg"/><Relationship Id="rId10" Type="http://schemas.openxmlformats.org/officeDocument/2006/relationships/slideLayout" Target="../slideLayouts/slideLayout23.xml"/><Relationship Id="rId5"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5.xml"/><Relationship Id="rId9" Type="http://schemas.openxmlformats.org/officeDocument/2006/relationships/slideLayout" Target="../slideLayouts/slideLayout22.xml"/><Relationship Id="rId3"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4" Type="http://schemas.openxmlformats.org/officeDocument/2006/relationships/slideLayout" Target="../slideLayouts/slideLayout28.xml"/><Relationship Id="rId10" Type="http://schemas.openxmlformats.org/officeDocument/2006/relationships/slideLayout" Target="../slideLayouts/slideLayout34.xml"/><Relationship Id="rId5" Type="http://schemas.openxmlformats.org/officeDocument/2006/relationships/slideLayout" Target="../slideLayouts/slideLayout29.xml"/><Relationship Id="rId7" Type="http://schemas.openxmlformats.org/officeDocument/2006/relationships/slideLayout" Target="../slideLayouts/slideLayout31.xml"/><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9" Type="http://schemas.openxmlformats.org/officeDocument/2006/relationships/slideLayout" Target="../slideLayouts/slideLayout33.xml"/><Relationship Id="rId3" Type="http://schemas.openxmlformats.org/officeDocument/2006/relationships/slideLayout" Target="../slideLayouts/slideLayout27.xml"/><Relationship Id="rId6"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1" name="Rectangle 24"/>
          <p:cNvSpPr>
            <a:spLocks noChangeArrowheads="1"/>
          </p:cNvSpPr>
          <p:nvPr/>
        </p:nvSpPr>
        <p:spPr bwMode="gray">
          <a:xfrm>
            <a:off x="0" y="6502399"/>
            <a:ext cx="2339975" cy="365760"/>
          </a:xfrm>
          <a:prstGeom prst="rect">
            <a:avLst/>
          </a:prstGeom>
          <a:solidFill>
            <a:schemeClr val="tx1"/>
          </a:solidFill>
          <a:ln w="38100">
            <a:noFill/>
            <a:miter lim="800000"/>
            <a:headEnd/>
            <a:tailEnd/>
          </a:ln>
          <a:effectLst/>
        </p:spPr>
        <p:txBody>
          <a:bodyPr wrap="none" anchor="ctr">
            <a:prstTxWarp prst="textNoShape">
              <a:avLst/>
            </a:prstTxWarp>
          </a:bodyPr>
          <a:lstStyle/>
          <a:p>
            <a:pPr eaLnBrk="0" fontAlgn="auto" hangingPunct="0">
              <a:spcBef>
                <a:spcPts val="0"/>
              </a:spcBef>
              <a:spcAft>
                <a:spcPts val="0"/>
              </a:spcAft>
              <a:defRPr/>
            </a:pPr>
            <a:endParaRPr lang="en-US" sz="1400" b="1" dirty="0">
              <a:latin typeface="+mn-l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4"/>
          <p:cNvSpPr>
            <a:spLocks noChangeArrowheads="1"/>
          </p:cNvSpPr>
          <p:nvPr/>
        </p:nvSpPr>
        <p:spPr bwMode="gray">
          <a:xfrm>
            <a:off x="2339974" y="6502399"/>
            <a:ext cx="6811963" cy="365760"/>
          </a:xfrm>
          <a:prstGeom prst="rect">
            <a:avLst/>
          </a:prstGeom>
          <a:solidFill>
            <a:schemeClr val="accent2"/>
          </a:solidFill>
          <a:ln w="38100">
            <a:noFill/>
            <a:miter lim="800000"/>
            <a:headEnd/>
            <a:tailEnd/>
          </a:ln>
          <a:effectLst/>
        </p:spPr>
        <p:txBody>
          <a:bodyPr wrap="none" anchor="ctr">
            <a:prstTxWarp prst="textNoShape">
              <a:avLst/>
            </a:prstTxWarp>
          </a:bodyPr>
          <a:lstStyle/>
          <a:p>
            <a:pPr eaLnBrk="0" fontAlgn="auto" hangingPunct="0">
              <a:spcBef>
                <a:spcPts val="0"/>
              </a:spcBef>
              <a:spcAft>
                <a:spcPts val="0"/>
              </a:spcAft>
              <a:defRPr/>
            </a:pPr>
            <a:endParaRPr lang="en-US" sz="1400" b="1" dirty="0">
              <a:latin typeface="+mn-lt"/>
              <a:ea typeface="+mn-ea"/>
              <a:cs typeface="+mn-cs"/>
            </a:endParaRPr>
          </a:p>
        </p:txBody>
      </p:sp>
      <p:pic>
        <p:nvPicPr>
          <p:cNvPr id="8" name="Picture 8" descr="carnegiemellon-red"/>
          <p:cNvPicPr>
            <a:picLocks noChangeAspect="1" noChangeArrowheads="1"/>
          </p:cNvPicPr>
          <p:nvPr/>
        </p:nvPicPr>
        <p:blipFill>
          <a:blip r:embed="rId15"/>
          <a:srcRect/>
          <a:stretch>
            <a:fillRect/>
          </a:stretch>
        </p:blipFill>
        <p:spPr bwMode="auto">
          <a:xfrm>
            <a:off x="602188" y="6588122"/>
            <a:ext cx="1514994" cy="246888"/>
          </a:xfrm>
          <a:prstGeom prst="rect">
            <a:avLst/>
          </a:prstGeom>
          <a:noFill/>
          <a:ln w="9525">
            <a:noFill/>
            <a:miter lim="800000"/>
            <a:headEnd/>
            <a:tailEnd/>
          </a:ln>
        </p:spPr>
      </p:pic>
      <p:sp>
        <p:nvSpPr>
          <p:cNvPr id="9" name="Rectangle 6"/>
          <p:cNvSpPr txBox="1">
            <a:spLocks noChangeArrowheads="1"/>
          </p:cNvSpPr>
          <p:nvPr/>
        </p:nvSpPr>
        <p:spPr bwMode="gray">
          <a:xfrm>
            <a:off x="2007111" y="6514039"/>
            <a:ext cx="7026817"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r>
              <a:rPr lang="en-US" sz="1500" b="1" dirty="0" smtClean="0">
                <a:solidFill>
                  <a:schemeClr val="tx1"/>
                </a:solidFill>
                <a:latin typeface="+mn-lt"/>
                <a:ea typeface="ＭＳ Ｐゴシック" pitchFamily="-65" charset="-128"/>
                <a:cs typeface="ＭＳ Ｐゴシック" pitchFamily="-65" charset="-128"/>
              </a:rPr>
              <a:t>CyLab </a:t>
            </a:r>
            <a:r>
              <a:rPr lang="en-US" sz="1500" b="1" dirty="0">
                <a:solidFill>
                  <a:schemeClr val="tx1"/>
                </a:solidFill>
                <a:latin typeface="+mn-lt"/>
                <a:ea typeface="ＭＳ Ｐゴシック" pitchFamily="-65" charset="-128"/>
                <a:cs typeface="ＭＳ Ｐゴシック" pitchFamily="-65" charset="-128"/>
              </a:rPr>
              <a:t>Usable Privacy and Security Laboratory      </a:t>
            </a:r>
            <a:r>
              <a:rPr lang="en-US" sz="1500" b="1" dirty="0" smtClean="0">
                <a:solidFill>
                  <a:schemeClr val="tx1"/>
                </a:solidFill>
                <a:latin typeface="+mn-lt"/>
                <a:ea typeface="ＭＳ Ｐゴシック" pitchFamily="-65" charset="-128"/>
                <a:cs typeface="ＭＳ Ｐゴシック" pitchFamily="-65" charset="-128"/>
              </a:rPr>
              <a:t>    </a:t>
            </a:r>
            <a:r>
              <a:rPr lang="en-US" sz="1500" b="1" dirty="0">
                <a:solidFill>
                  <a:schemeClr val="bg1"/>
                </a:solidFill>
                <a:latin typeface="+mn-lt"/>
                <a:ea typeface="ＭＳ Ｐゴシック" pitchFamily="-65" charset="-128"/>
                <a:cs typeface="ＭＳ Ｐゴシック" pitchFamily="-65" charset="-128"/>
              </a:rPr>
              <a:t>http://</a:t>
            </a:r>
            <a:r>
              <a:rPr lang="en-US" sz="1500" b="1" dirty="0" err="1">
                <a:solidFill>
                  <a:schemeClr val="bg1"/>
                </a:solidFill>
                <a:latin typeface="+mn-lt"/>
                <a:ea typeface="ＭＳ Ｐゴシック" pitchFamily="-65" charset="-128"/>
                <a:cs typeface="ＭＳ Ｐゴシック" pitchFamily="-65" charset="-128"/>
              </a:rPr>
              <a:t>cups.cs.cmu.edu</a:t>
            </a:r>
            <a:r>
              <a:rPr lang="en-US" sz="1500" b="1" dirty="0">
                <a:solidFill>
                  <a:schemeClr val="bg1"/>
                </a:solidFill>
                <a:latin typeface="+mn-lt"/>
                <a:ea typeface="ＭＳ Ｐゴシック" pitchFamily="-65" charset="-128"/>
                <a:cs typeface="ＭＳ Ｐゴシック" pitchFamily="-65" charset="-128"/>
              </a:rPr>
              <a:t>/</a:t>
            </a:r>
            <a:r>
              <a:rPr lang="en-US" sz="1500" b="1" dirty="0">
                <a:solidFill>
                  <a:schemeClr val="tx1"/>
                </a:solidFill>
                <a:latin typeface="+mn-lt"/>
                <a:ea typeface="ＭＳ Ｐゴシック" pitchFamily="-65" charset="-128"/>
                <a:cs typeface="ＭＳ Ｐゴシック" pitchFamily="-65" charset="-128"/>
              </a:rPr>
              <a:t>  </a:t>
            </a:r>
            <a:r>
              <a:rPr lang="en-US" sz="1500" b="1" dirty="0" smtClean="0">
                <a:solidFill>
                  <a:schemeClr val="tx1"/>
                </a:solidFill>
                <a:latin typeface="+mn-lt"/>
                <a:ea typeface="ＭＳ Ｐゴシック" pitchFamily="-65" charset="-128"/>
                <a:cs typeface="ＭＳ Ｐゴシック" pitchFamily="-65" charset="-128"/>
              </a:rPr>
              <a:t>      </a:t>
            </a:r>
            <a:fld id="{FE3E1C1D-FBE2-534C-8A55-A630F1ED105E}" type="slidenum">
              <a:rPr lang="en-US" sz="1500" b="1">
                <a:solidFill>
                  <a:schemeClr val="tx1"/>
                </a:solidFill>
                <a:latin typeface="+mn-lt"/>
                <a:ea typeface="Calibri"/>
                <a:cs typeface="Calibri"/>
              </a:rPr>
              <a:pPr algn="r" eaLnBrk="0" fontAlgn="auto" hangingPunct="0">
                <a:spcBef>
                  <a:spcPts val="0"/>
                </a:spcBef>
                <a:spcAft>
                  <a:spcPts val="0"/>
                </a:spcAft>
                <a:defRPr/>
              </a:pPr>
              <a:t>‹#›</a:t>
            </a:fld>
            <a:endParaRPr lang="en-US" sz="1500" b="1" dirty="0">
              <a:solidFill>
                <a:schemeClr val="tx1"/>
              </a:solidFill>
              <a:latin typeface="+mn-lt"/>
              <a:ea typeface="Calibri"/>
              <a:cs typeface="Calibri"/>
            </a:endParaRPr>
          </a:p>
        </p:txBody>
      </p:sp>
      <p:pic>
        <p:nvPicPr>
          <p:cNvPr id="10" name="Picture 7" descr="cups-2in"/>
          <p:cNvPicPr>
            <a:picLocks noChangeAspect="1" noChangeArrowheads="1"/>
          </p:cNvPicPr>
          <p:nvPr/>
        </p:nvPicPr>
        <p:blipFill>
          <a:blip r:embed="rId16"/>
          <a:srcRect l="2315" r="1620" b="5477"/>
          <a:stretch>
            <a:fillRect/>
          </a:stretch>
        </p:blipFill>
        <p:spPr bwMode="auto">
          <a:xfrm>
            <a:off x="144462" y="6511392"/>
            <a:ext cx="356616" cy="337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8" descr="carnegiemellon-red"/>
          <p:cNvPicPr>
            <a:picLocks noChangeAspect="1" noChangeArrowheads="1"/>
          </p:cNvPicPr>
          <p:nvPr/>
        </p:nvPicPr>
        <p:blipFill>
          <a:blip r:embed="rId13"/>
          <a:srcRect/>
          <a:stretch>
            <a:fillRect/>
          </a:stretch>
        </p:blipFill>
        <p:spPr bwMode="auto">
          <a:xfrm>
            <a:off x="669925" y="6621990"/>
            <a:ext cx="1285875" cy="209550"/>
          </a:xfrm>
          <a:prstGeom prst="rect">
            <a:avLst/>
          </a:prstGeom>
          <a:noFill/>
          <a:ln w="9525">
            <a:noFill/>
            <a:miter lim="800000"/>
            <a:headEnd/>
            <a:tailEnd/>
          </a:ln>
        </p:spPr>
      </p:pic>
      <p:sp>
        <p:nvSpPr>
          <p:cNvPr id="9" name="Rectangle 6"/>
          <p:cNvSpPr txBox="1">
            <a:spLocks noChangeArrowheads="1"/>
          </p:cNvSpPr>
          <p:nvPr/>
        </p:nvSpPr>
        <p:spPr bwMode="gray">
          <a:xfrm>
            <a:off x="2339975" y="6539440"/>
            <a:ext cx="6705600"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r>
              <a:rPr lang="en-US" sz="1400" b="1" dirty="0" smtClean="0">
                <a:solidFill>
                  <a:schemeClr val="tx1"/>
                </a:solidFill>
                <a:latin typeface="+mn-lt"/>
                <a:ea typeface="ＭＳ Ｐゴシック" pitchFamily="-65" charset="-128"/>
                <a:cs typeface="ＭＳ Ｐゴシック" pitchFamily="-65" charset="-128"/>
              </a:rPr>
              <a:t>CyLab </a:t>
            </a:r>
            <a:r>
              <a:rPr lang="en-US" sz="1400" b="1" dirty="0">
                <a:solidFill>
                  <a:schemeClr val="tx1"/>
                </a:solidFill>
                <a:latin typeface="+mn-lt"/>
                <a:ea typeface="ＭＳ Ｐゴシック" pitchFamily="-65" charset="-128"/>
                <a:cs typeface="ＭＳ Ｐゴシック" pitchFamily="-65" charset="-128"/>
              </a:rPr>
              <a:t>Usable Privacy and Security Laboratory     </a:t>
            </a:r>
            <a:r>
              <a:rPr lang="en-US" sz="1400" b="1" dirty="0" smtClean="0">
                <a:solidFill>
                  <a:schemeClr val="tx1"/>
                </a:solidFill>
                <a:latin typeface="+mn-lt"/>
                <a:ea typeface="ＭＳ Ｐゴシック" pitchFamily="-65" charset="-128"/>
                <a:cs typeface="ＭＳ Ｐゴシック" pitchFamily="-65" charset="-128"/>
              </a:rPr>
              <a:t>         </a:t>
            </a:r>
            <a:r>
              <a:rPr lang="en-US" sz="1400" b="1" dirty="0">
                <a:solidFill>
                  <a:schemeClr val="accent2"/>
                </a:solidFill>
                <a:latin typeface="+mn-lt"/>
                <a:ea typeface="ＭＳ Ｐゴシック" pitchFamily="-65" charset="-128"/>
                <a:cs typeface="ＭＳ Ｐゴシック" pitchFamily="-65" charset="-128"/>
              </a:rPr>
              <a:t>http://</a:t>
            </a:r>
            <a:r>
              <a:rPr lang="en-US" sz="1400" b="1" dirty="0" err="1">
                <a:solidFill>
                  <a:schemeClr val="accent2"/>
                </a:solidFill>
                <a:latin typeface="+mn-lt"/>
                <a:ea typeface="ＭＳ Ｐゴシック" pitchFamily="-65" charset="-128"/>
                <a:cs typeface="ＭＳ Ｐゴシック" pitchFamily="-65" charset="-128"/>
              </a:rPr>
              <a:t>cups.cs.cmu.edu</a:t>
            </a:r>
            <a:r>
              <a:rPr lang="en-US" sz="1400" b="1" dirty="0">
                <a:solidFill>
                  <a:schemeClr val="bg1"/>
                </a:solidFill>
                <a:latin typeface="+mn-lt"/>
                <a:ea typeface="ＭＳ Ｐゴシック" pitchFamily="-65" charset="-128"/>
                <a:cs typeface="ＭＳ Ｐゴシック" pitchFamily="-65" charset="-128"/>
              </a:rPr>
              <a:t>/</a:t>
            </a:r>
            <a:r>
              <a:rPr lang="en-US" sz="1400" b="1" dirty="0">
                <a:solidFill>
                  <a:schemeClr val="tx1"/>
                </a:solidFill>
                <a:latin typeface="+mn-lt"/>
                <a:ea typeface="ＭＳ Ｐゴシック" pitchFamily="-65" charset="-128"/>
                <a:cs typeface="ＭＳ Ｐゴシック" pitchFamily="-65" charset="-128"/>
              </a:rPr>
              <a:t>        </a:t>
            </a:r>
            <a:fld id="{FE3E1C1D-FBE2-534C-8A55-A630F1ED105E}" type="slidenum">
              <a:rPr lang="en-US" sz="1400" b="1">
                <a:solidFill>
                  <a:schemeClr val="tx1"/>
                </a:solidFill>
                <a:latin typeface="+mn-lt"/>
                <a:ea typeface="Calibri"/>
                <a:cs typeface="Calibri"/>
              </a:rPr>
              <a:pPr algn="r" eaLnBrk="0" fontAlgn="auto" hangingPunct="0">
                <a:spcBef>
                  <a:spcPts val="0"/>
                </a:spcBef>
                <a:spcAft>
                  <a:spcPts val="0"/>
                </a:spcAft>
                <a:defRPr/>
              </a:pPr>
              <a:t>‹#›</a:t>
            </a:fld>
            <a:endParaRPr lang="en-US" sz="1400" b="1" dirty="0">
              <a:solidFill>
                <a:schemeClr val="tx1"/>
              </a:solidFill>
              <a:latin typeface="+mn-lt"/>
              <a:ea typeface="Calibri"/>
              <a:cs typeface="Calibri"/>
            </a:endParaRPr>
          </a:p>
        </p:txBody>
      </p:sp>
      <p:pic>
        <p:nvPicPr>
          <p:cNvPr id="10" name="Picture 7" descr="cups-2in"/>
          <p:cNvPicPr>
            <a:picLocks noChangeAspect="1" noChangeArrowheads="1"/>
          </p:cNvPicPr>
          <p:nvPr/>
        </p:nvPicPr>
        <p:blipFill>
          <a:blip r:embed="rId14"/>
          <a:srcRect l="2315" r="1620"/>
          <a:stretch>
            <a:fillRect/>
          </a:stretch>
        </p:blipFill>
        <p:spPr bwMode="auto">
          <a:xfrm>
            <a:off x="144462" y="6550022"/>
            <a:ext cx="310896" cy="31089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27"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6"/>
          <p:cNvSpPr txBox="1">
            <a:spLocks noChangeArrowheads="1"/>
          </p:cNvSpPr>
          <p:nvPr/>
        </p:nvSpPr>
        <p:spPr bwMode="gray">
          <a:xfrm>
            <a:off x="2339975" y="6539440"/>
            <a:ext cx="6705600"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fld id="{FE3E1C1D-FBE2-534C-8A55-A630F1ED105E}" type="slidenum">
              <a:rPr lang="en-US" sz="1400" b="1" smtClean="0">
                <a:solidFill>
                  <a:schemeClr val="tx1"/>
                </a:solidFill>
                <a:latin typeface="+mn-lt"/>
                <a:ea typeface="Calibri"/>
                <a:cs typeface="Calibri"/>
              </a:rPr>
              <a:pPr algn="r" eaLnBrk="0" fontAlgn="auto" hangingPunct="0">
                <a:spcBef>
                  <a:spcPts val="0"/>
                </a:spcBef>
                <a:spcAft>
                  <a:spcPts val="0"/>
                </a:spcAft>
                <a:defRPr/>
              </a:pPr>
              <a:t>‹#›</a:t>
            </a:fld>
            <a:endParaRPr lang="en-US" sz="1400" b="1" dirty="0">
              <a:solidFill>
                <a:schemeClr val="tx1"/>
              </a:solidFill>
              <a:latin typeface="+mn-lt"/>
              <a:ea typeface="Calibri"/>
              <a:cs typeface="Calibri"/>
            </a:endParaRPr>
          </a:p>
        </p:txBody>
      </p:sp>
    </p:spTree>
  </p:cSld>
  <p:clrMap bg1="lt1" tx1="dk1" bg2="lt2" tx2="dk2" accent1="accent1" accent2="accent2" accent3="accent3" accent4="accent4" accent5="accent5" accent6="accent6" hlink="hlink" folHlink="folHlink"/>
  <p:sldLayoutIdLst>
    <p:sldLayoutId id="2147483740"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cmu.edu/osp/regulatory-compliance/human-subjects.htm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solidFill>
                  <a:schemeClr val="tx1"/>
                </a:solidFill>
              </a:rPr>
              <a:t>Designing Experiments</a:t>
            </a:r>
            <a:endParaRPr lang="en-US" dirty="0" smtClean="0"/>
          </a:p>
        </p:txBody>
      </p:sp>
      <p:sp>
        <p:nvSpPr>
          <p:cNvPr id="41987" name="Subtitle 4"/>
          <p:cNvSpPr>
            <a:spLocks noGrp="1"/>
          </p:cNvSpPr>
          <p:nvPr>
            <p:ph type="subTitle" idx="1"/>
          </p:nvPr>
        </p:nvSpPr>
        <p:spPr/>
        <p:txBody>
          <a:bodyPr/>
          <a:lstStyle/>
          <a:p>
            <a:r>
              <a:rPr lang="en-US" dirty="0" smtClean="0"/>
              <a:t>Lorrie Faith Cranor</a:t>
            </a:r>
          </a:p>
          <a:p>
            <a:r>
              <a:rPr lang="en-US" dirty="0" smtClean="0"/>
              <a:t>September 2009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for task order and learning effects</a:t>
            </a:r>
            <a:endParaRPr lang="en-US" dirty="0"/>
          </a:p>
        </p:txBody>
      </p:sp>
      <p:sp>
        <p:nvSpPr>
          <p:cNvPr id="3" name="Content Placeholder 2"/>
          <p:cNvSpPr>
            <a:spLocks noGrp="1"/>
          </p:cNvSpPr>
          <p:nvPr>
            <p:ph idx="1"/>
          </p:nvPr>
        </p:nvSpPr>
        <p:spPr/>
        <p:txBody>
          <a:bodyPr/>
          <a:lstStyle/>
          <a:p>
            <a:r>
              <a:rPr lang="en-US" dirty="0" smtClean="0"/>
              <a:t>Present tasks in random order</a:t>
            </a:r>
          </a:p>
          <a:p>
            <a:r>
              <a:rPr lang="en-US" dirty="0" smtClean="0"/>
              <a:t>Use Latin squares design</a:t>
            </a:r>
          </a:p>
          <a:p>
            <a:pPr lvl="1"/>
            <a:r>
              <a:rPr lang="en-US" dirty="0" err="1" smtClean="0"/>
              <a:t>n</a:t>
            </a:r>
            <a:r>
              <a:rPr lang="en-US" dirty="0" smtClean="0"/>
              <a:t> </a:t>
            </a:r>
            <a:r>
              <a:rPr lang="en-US" dirty="0" err="1" smtClean="0"/>
              <a:t>x</a:t>
            </a:r>
            <a:r>
              <a:rPr lang="en-US" dirty="0" smtClean="0"/>
              <a:t> </a:t>
            </a:r>
            <a:r>
              <a:rPr lang="en-US" dirty="0" err="1" smtClean="0"/>
              <a:t>n</a:t>
            </a:r>
            <a:r>
              <a:rPr lang="en-US" dirty="0" smtClean="0"/>
              <a:t> table filled with </a:t>
            </a:r>
            <a:r>
              <a:rPr lang="en-US" dirty="0" err="1" smtClean="0"/>
              <a:t>n</a:t>
            </a:r>
            <a:r>
              <a:rPr lang="en-US" dirty="0" smtClean="0"/>
              <a:t> different symbols such that each appears exactly once in each row and each column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p:txBody>
          <a:bodyPr/>
          <a:lstStyle/>
          <a:p>
            <a:r>
              <a:rPr lang="en-US" smtClean="0"/>
              <a:t>Detailed plan</a:t>
            </a:r>
            <a:endParaRPr lang="en-US"/>
          </a:p>
        </p:txBody>
      </p:sp>
      <p:sp>
        <p:nvSpPr>
          <p:cNvPr id="923651" name="Rectangle 3"/>
          <p:cNvSpPr>
            <a:spLocks noGrp="1" noChangeArrowheads="1"/>
          </p:cNvSpPr>
          <p:nvPr>
            <p:ph type="body" idx="1"/>
          </p:nvPr>
        </p:nvSpPr>
        <p:spPr/>
        <p:txBody>
          <a:bodyPr>
            <a:normAutofit fontScale="77500" lnSpcReduction="20000"/>
          </a:bodyPr>
          <a:lstStyle/>
          <a:p>
            <a:r>
              <a:rPr lang="en-US" smtClean="0"/>
              <a:t>Develop artifacts</a:t>
            </a:r>
          </a:p>
          <a:p>
            <a:pPr lvl="1"/>
            <a:r>
              <a:rPr lang="en-US" smtClean="0"/>
              <a:t>Prototypes, questionnaires, screening tools, measuring tools, etc.</a:t>
            </a:r>
          </a:p>
          <a:p>
            <a:r>
              <a:rPr lang="en-US" smtClean="0"/>
              <a:t>Protocol and scripts</a:t>
            </a:r>
          </a:p>
          <a:p>
            <a:pPr lvl="1"/>
            <a:r>
              <a:rPr lang="en-US" smtClean="0"/>
              <a:t>Exactly what will participants do?</a:t>
            </a:r>
          </a:p>
          <a:p>
            <a:pPr lvl="1"/>
            <a:r>
              <a:rPr lang="en-US" smtClean="0"/>
              <a:t>Will you ask participants to think aloud?</a:t>
            </a:r>
          </a:p>
          <a:p>
            <a:pPr lvl="1"/>
            <a:r>
              <a:rPr lang="en-US" smtClean="0"/>
              <a:t>What will experimenter(s) do and say?</a:t>
            </a:r>
          </a:p>
          <a:p>
            <a:pPr lvl="1"/>
            <a:r>
              <a:rPr lang="en-US" smtClean="0"/>
              <a:t>Do you need to train participants?</a:t>
            </a:r>
          </a:p>
          <a:p>
            <a:pPr lvl="1"/>
            <a:r>
              <a:rPr lang="en-US" smtClean="0"/>
              <a:t>Are warm-up or distracter tasks needed?</a:t>
            </a:r>
          </a:p>
          <a:p>
            <a:pPr lvl="1"/>
            <a:r>
              <a:rPr lang="en-US" smtClean="0"/>
              <a:t>Will you make audio or video recordings or do screen captures?</a:t>
            </a:r>
          </a:p>
          <a:p>
            <a:pPr lvl="1"/>
            <a:r>
              <a:rPr lang="en-US" smtClean="0"/>
              <a:t>Will the experimenter record specific information? Is there a form or template to facilitate this?</a:t>
            </a:r>
          </a:p>
          <a:p>
            <a:r>
              <a:rPr lang="en-US" smtClean="0"/>
              <a:t>Figure out how you will analyze your data</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p:txBody>
          <a:bodyPr/>
          <a:lstStyle/>
          <a:p>
            <a:r>
              <a:rPr lang="en-US" smtClean="0"/>
              <a:t>IRB approval</a:t>
            </a:r>
            <a:endParaRPr lang="en-US"/>
          </a:p>
        </p:txBody>
      </p:sp>
      <p:sp>
        <p:nvSpPr>
          <p:cNvPr id="925699" name="Rectangle 3"/>
          <p:cNvSpPr>
            <a:spLocks noGrp="1" noChangeArrowheads="1"/>
          </p:cNvSpPr>
          <p:nvPr>
            <p:ph type="body" idx="1"/>
          </p:nvPr>
        </p:nvSpPr>
        <p:spPr/>
        <p:txBody>
          <a:bodyPr>
            <a:normAutofit fontScale="62500" lnSpcReduction="20000"/>
          </a:bodyPr>
          <a:lstStyle/>
          <a:p>
            <a:r>
              <a:rPr lang="en-US" smtClean="0"/>
              <a:t>All published research studies involving human subjects must have CMU IRB approval</a:t>
            </a:r>
          </a:p>
          <a:p>
            <a:r>
              <a:rPr lang="en-US" smtClean="0"/>
              <a:t>Surveys are exempt, but you must still fill out form and ask IRB to give you exemption</a:t>
            </a:r>
          </a:p>
          <a:p>
            <a:r>
              <a:rPr lang="en-US" smtClean="0"/>
              <a:t>Exempt and low-risk IRB approval usually happens within 2 weeks</a:t>
            </a:r>
          </a:p>
          <a:p>
            <a:r>
              <a:rPr lang="en-US" smtClean="0"/>
              <a:t>High risk usually takes about a month, but may be longer if you have to iterate with IRB</a:t>
            </a:r>
          </a:p>
          <a:p>
            <a:r>
              <a:rPr lang="en-US" smtClean="0"/>
              <a:t>Whenever possible, design study so participants sign informed consent form up front</a:t>
            </a:r>
          </a:p>
          <a:p>
            <a:pPr lvl="1"/>
            <a:r>
              <a:rPr lang="en-US" smtClean="0"/>
              <a:t>You will have to convince IRB that there is a good reason not to</a:t>
            </a:r>
          </a:p>
          <a:p>
            <a:r>
              <a:rPr lang="en-US" smtClean="0"/>
              <a:t>Submit your IRB form as early as possible, even if not all your study details are worked out</a:t>
            </a:r>
          </a:p>
          <a:p>
            <a:pPr lvl="1"/>
            <a:r>
              <a:rPr lang="en-US" smtClean="0"/>
              <a:t>You can submit an amendment later</a:t>
            </a:r>
          </a:p>
          <a:p>
            <a:pPr lvl="1"/>
            <a:r>
              <a:rPr lang="en-US" smtClean="0"/>
              <a:t>Label all recruitment forms and questionnaires as “Example” for more flexibility</a:t>
            </a:r>
          </a:p>
          <a:p>
            <a:r>
              <a:rPr lang="en-US" smtClean="0">
                <a:hlinkClick r:id="rId2"/>
              </a:rPr>
              <a:t>http://www.cmu.edu/osp/regulatory-compliance/human-subjects.html</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a:t>
            </a:r>
            <a:endParaRPr lang="en-US" dirty="0"/>
          </a:p>
        </p:txBody>
      </p:sp>
      <p:sp>
        <p:nvSpPr>
          <p:cNvPr id="3" name="Content Placeholder 2"/>
          <p:cNvSpPr>
            <a:spLocks noGrp="1"/>
          </p:cNvSpPr>
          <p:nvPr>
            <p:ph idx="1"/>
          </p:nvPr>
        </p:nvSpPr>
        <p:spPr/>
        <p:txBody>
          <a:bodyPr/>
          <a:lstStyle/>
          <a:p>
            <a:r>
              <a:rPr lang="en-US" smtClean="0"/>
              <a:t>Sometimes tests can be distressing</a:t>
            </a:r>
          </a:p>
          <a:p>
            <a:pPr lvl="1"/>
            <a:r>
              <a:rPr lang="en-US" smtClean="0"/>
              <a:t>users have left in tears</a:t>
            </a:r>
          </a:p>
          <a:p>
            <a:r>
              <a:rPr lang="en-US" smtClean="0"/>
              <a:t>You have a responsibility to alleviate</a:t>
            </a:r>
          </a:p>
          <a:p>
            <a:pPr lvl="1"/>
            <a:r>
              <a:rPr lang="en-US" smtClean="0"/>
              <a:t>make voluntary with informed consent</a:t>
            </a:r>
          </a:p>
          <a:p>
            <a:pPr lvl="1"/>
            <a:r>
              <a:rPr lang="en-US" smtClean="0"/>
              <a:t>avoid pressure to participate</a:t>
            </a:r>
          </a:p>
          <a:p>
            <a:pPr lvl="1"/>
            <a:r>
              <a:rPr lang="en-US" smtClean="0"/>
              <a:t>let them know they can stop at any time</a:t>
            </a:r>
          </a:p>
          <a:p>
            <a:pPr lvl="1"/>
            <a:r>
              <a:rPr lang="en-US" smtClean="0"/>
              <a:t>stress that you are testing the system, not them</a:t>
            </a:r>
          </a:p>
          <a:p>
            <a:pPr lvl="1"/>
            <a:r>
              <a:rPr lang="en-US" smtClean="0"/>
              <a:t>make collected data as anonymous as possible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p:txBody>
          <a:bodyPr/>
          <a:lstStyle/>
          <a:p>
            <a:r>
              <a:rPr lang="en-US" smtClean="0"/>
              <a:t>Pilot test and revise</a:t>
            </a:r>
            <a:endParaRPr lang="en-US"/>
          </a:p>
        </p:txBody>
      </p:sp>
      <p:sp>
        <p:nvSpPr>
          <p:cNvPr id="924675" name="Rectangle 3"/>
          <p:cNvSpPr>
            <a:spLocks noGrp="1" noChangeArrowheads="1"/>
          </p:cNvSpPr>
          <p:nvPr>
            <p:ph type="body" idx="1"/>
          </p:nvPr>
        </p:nvSpPr>
        <p:spPr/>
        <p:txBody>
          <a:bodyPr>
            <a:normAutofit fontScale="85000" lnSpcReduction="20000"/>
          </a:bodyPr>
          <a:lstStyle/>
          <a:p>
            <a:r>
              <a:rPr lang="en-US" smtClean="0"/>
              <a:t>Run through the whole protocol with members of your team to work out all the details</a:t>
            </a:r>
          </a:p>
          <a:p>
            <a:r>
              <a:rPr lang="en-US" smtClean="0"/>
              <a:t>Run through it with your friends or people you recruit to debug the protocol and find out how long it will take</a:t>
            </a:r>
          </a:p>
          <a:p>
            <a:r>
              <a:rPr lang="en-US" smtClean="0"/>
              <a:t>Do some preliminary data analysis</a:t>
            </a:r>
          </a:p>
          <a:p>
            <a:r>
              <a:rPr lang="en-US" smtClean="0"/>
              <a:t>Revise</a:t>
            </a:r>
          </a:p>
          <a:p>
            <a:pPr lvl="1"/>
            <a:r>
              <a:rPr lang="en-US" smtClean="0"/>
              <a:t>Make sure tasks and questions aren’t confusing </a:t>
            </a:r>
          </a:p>
          <a:p>
            <a:pPr lvl="1"/>
            <a:r>
              <a:rPr lang="en-US" smtClean="0"/>
              <a:t>Make sure the study can be done in a reasonable amount of time</a:t>
            </a:r>
          </a:p>
          <a:p>
            <a:pPr lvl="1"/>
            <a:r>
              <a:rPr lang="en-US" smtClean="0"/>
              <a:t>Make sure the study measures what you are trying to measure</a:t>
            </a:r>
          </a:p>
          <a:p>
            <a:r>
              <a:rPr lang="en-US" smtClean="0"/>
              <a:t>Repeat</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en-US" smtClean="0"/>
              <a:t>Recruit participants and run study</a:t>
            </a:r>
            <a:endParaRPr lang="en-US"/>
          </a:p>
        </p:txBody>
      </p:sp>
      <p:sp>
        <p:nvSpPr>
          <p:cNvPr id="926723" name="Rectangle 3"/>
          <p:cNvSpPr>
            <a:spLocks noGrp="1" noChangeArrowheads="1"/>
          </p:cNvSpPr>
          <p:nvPr>
            <p:ph type="body" idx="1"/>
          </p:nvPr>
        </p:nvSpPr>
        <p:spPr/>
        <p:txBody>
          <a:bodyPr>
            <a:normAutofit fontScale="77500" lnSpcReduction="20000"/>
          </a:bodyPr>
          <a:lstStyle/>
          <a:p>
            <a:r>
              <a:rPr lang="en-US" dirty="0" smtClean="0"/>
              <a:t>Posters, email, ads, etc. to recruit study participants</a:t>
            </a:r>
          </a:p>
          <a:p>
            <a:r>
              <a:rPr lang="en-US" dirty="0" smtClean="0"/>
              <a:t>Screen participants, sign them up</a:t>
            </a:r>
          </a:p>
          <a:p>
            <a:pPr lvl="1"/>
            <a:r>
              <a:rPr lang="en-US" dirty="0" smtClean="0"/>
              <a:t>Make sure they know where to meet you and how to contact you</a:t>
            </a:r>
          </a:p>
          <a:p>
            <a:pPr lvl="1"/>
            <a:r>
              <a:rPr lang="en-US" dirty="0" smtClean="0"/>
              <a:t>Send them a reminder the day of the study</a:t>
            </a:r>
          </a:p>
          <a:p>
            <a:r>
              <a:rPr lang="en-US" dirty="0" smtClean="0"/>
              <a:t>Run the study</a:t>
            </a:r>
          </a:p>
          <a:p>
            <a:pPr lvl="1"/>
            <a:r>
              <a:rPr lang="en-US" dirty="0" smtClean="0"/>
              <a:t>Make sure you have reserved lab or appropriate space, if needed</a:t>
            </a:r>
          </a:p>
          <a:p>
            <a:pPr lvl="1"/>
            <a:r>
              <a:rPr lang="en-US" dirty="0" smtClean="0"/>
              <a:t>Post signs to help participants find you</a:t>
            </a:r>
          </a:p>
          <a:p>
            <a:pPr lvl="1"/>
            <a:r>
              <a:rPr lang="en-US" dirty="0" smtClean="0"/>
              <a:t>Make sure you have enough people there to run the study</a:t>
            </a:r>
          </a:p>
          <a:p>
            <a:pPr lvl="1"/>
            <a:r>
              <a:rPr lang="en-US" dirty="0" smtClean="0"/>
              <a:t>Make sure your computers are setup, you have your recording devices, human subject payments, and anything else you need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p:txBody>
          <a:bodyPr/>
          <a:lstStyle/>
          <a:p>
            <a:r>
              <a:rPr lang="en-US" smtClean="0"/>
              <a:t>Analyze data</a:t>
            </a:r>
            <a:endParaRPr lang="en-US"/>
          </a:p>
        </p:txBody>
      </p:sp>
      <p:sp>
        <p:nvSpPr>
          <p:cNvPr id="927747" name="Rectangle 3"/>
          <p:cNvSpPr>
            <a:spLocks noGrp="1" noChangeArrowheads="1"/>
          </p:cNvSpPr>
          <p:nvPr>
            <p:ph type="body" idx="1"/>
          </p:nvPr>
        </p:nvSpPr>
        <p:spPr/>
        <p:txBody>
          <a:bodyPr>
            <a:normAutofit fontScale="70000" lnSpcReduction="20000"/>
          </a:bodyPr>
          <a:lstStyle/>
          <a:p>
            <a:r>
              <a:rPr lang="en-US" dirty="0" smtClean="0"/>
              <a:t>Sort &amp; prioritize observations</a:t>
            </a:r>
          </a:p>
          <a:p>
            <a:pPr lvl="1"/>
            <a:r>
              <a:rPr lang="en-US" dirty="0" smtClean="0"/>
              <a:t>what was important?</a:t>
            </a:r>
          </a:p>
          <a:p>
            <a:pPr lvl="1"/>
            <a:r>
              <a:rPr lang="en-US" dirty="0" smtClean="0"/>
              <a:t>lots of problems in the same area?</a:t>
            </a:r>
          </a:p>
          <a:p>
            <a:r>
              <a:rPr lang="en-US" dirty="0" smtClean="0"/>
              <a:t>Summarize the data</a:t>
            </a:r>
          </a:p>
          <a:p>
            <a:pPr lvl="1"/>
            <a:r>
              <a:rPr lang="en-US" dirty="0" smtClean="0"/>
              <a:t>make a list of all critical incidents, positive &amp; negative</a:t>
            </a:r>
          </a:p>
          <a:p>
            <a:pPr lvl="1"/>
            <a:r>
              <a:rPr lang="en-US" dirty="0" smtClean="0"/>
              <a:t>try to judge why each difficulty occurred</a:t>
            </a:r>
          </a:p>
          <a:p>
            <a:r>
              <a:rPr lang="en-US" dirty="0" smtClean="0"/>
              <a:t>Determine scores, times, etc.</a:t>
            </a:r>
          </a:p>
          <a:p>
            <a:r>
              <a:rPr lang="en-US" dirty="0" smtClean="0"/>
              <a:t>Code audio or text for quantitative analysis</a:t>
            </a:r>
          </a:p>
          <a:p>
            <a:r>
              <a:rPr lang="en-US" dirty="0" smtClean="0"/>
              <a:t>Run appropriate statistical tests to </a:t>
            </a:r>
            <a:r>
              <a:rPr lang="en-US" dirty="0" smtClean="0"/>
              <a:t>test your hypotheses</a:t>
            </a:r>
            <a:endParaRPr lang="en-US" dirty="0" smtClean="0"/>
          </a:p>
          <a:p>
            <a:r>
              <a:rPr lang="en-US" dirty="0" smtClean="0"/>
              <a:t>What does data tell you?</a:t>
            </a:r>
          </a:p>
          <a:p>
            <a:r>
              <a:rPr lang="en-US" dirty="0" smtClean="0"/>
              <a:t>Iterate</a:t>
            </a:r>
          </a:p>
          <a:p>
            <a:pPr lvl="1"/>
            <a:r>
              <a:rPr lang="en-US" dirty="0" smtClean="0"/>
              <a:t>Should you change your interface and test again?</a:t>
            </a:r>
          </a:p>
          <a:p>
            <a:pPr lvl="1"/>
            <a:r>
              <a:rPr lang="en-US" dirty="0" smtClean="0"/>
              <a:t>Should you change your experimental protocol to fix problems, test other data?</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results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Detail your methodology</a:t>
            </a:r>
          </a:p>
          <a:p>
            <a:pPr lvl="1"/>
            <a:r>
              <a:rPr lang="en-US" dirty="0" smtClean="0"/>
              <a:t>Document your assumptions and threat model</a:t>
            </a:r>
          </a:p>
          <a:p>
            <a:pPr lvl="1"/>
            <a:r>
              <a:rPr lang="en-US" dirty="0" smtClean="0"/>
              <a:t>How were participants recruited?</a:t>
            </a:r>
          </a:p>
          <a:p>
            <a:pPr lvl="1"/>
            <a:r>
              <a:rPr lang="en-US" dirty="0" smtClean="0"/>
              <a:t>What incentive was provided to participate?</a:t>
            </a:r>
          </a:p>
          <a:p>
            <a:pPr lvl="1"/>
            <a:r>
              <a:rPr lang="en-US" dirty="0" smtClean="0"/>
              <a:t>Where did the participants go to participate?</a:t>
            </a:r>
          </a:p>
          <a:p>
            <a:pPr lvl="1"/>
            <a:r>
              <a:rPr lang="en-US" dirty="0" smtClean="0"/>
              <a:t>What were participants asked to do before, as part of, and following the experiment?</a:t>
            </a:r>
          </a:p>
          <a:p>
            <a:pPr lvl="1"/>
            <a:r>
              <a:rPr lang="en-US" dirty="0" smtClean="0"/>
              <a:t>What information did participants learn along the way and how might this have influenced behaviors later on in the experiment?</a:t>
            </a:r>
          </a:p>
          <a:p>
            <a:pPr lvl="1"/>
            <a:r>
              <a:rPr lang="en-US" dirty="0" smtClean="0"/>
              <a:t>If the study was a between-subjects study, how did the experience (treatment) vary between the groups?</a:t>
            </a:r>
          </a:p>
          <a:p>
            <a:pPr lvl="1"/>
            <a:r>
              <a:rPr lang="en-US" dirty="0" smtClean="0"/>
              <a:t>Did the order of any tasks change for different participants?</a:t>
            </a:r>
          </a:p>
        </p:txBody>
      </p:sp>
      <p:sp>
        <p:nvSpPr>
          <p:cNvPr id="4" name="Content Placeholder 3"/>
          <p:cNvSpPr>
            <a:spLocks noGrp="1"/>
          </p:cNvSpPr>
          <p:nvPr>
            <p:ph sz="half" idx="2"/>
          </p:nvPr>
        </p:nvSpPr>
        <p:spPr/>
        <p:txBody>
          <a:bodyPr>
            <a:normAutofit fontScale="62500" lnSpcReduction="20000"/>
          </a:bodyPr>
          <a:lstStyle/>
          <a:p>
            <a:r>
              <a:rPr lang="en-US" dirty="0" smtClean="0"/>
              <a:t>Use proper statistical analysis </a:t>
            </a:r>
          </a:p>
          <a:p>
            <a:pPr lvl="1"/>
            <a:r>
              <a:rPr lang="en-US" dirty="0" smtClean="0"/>
              <a:t>If your distribution is not normal, don’t use statistical tests that assume a normal distribution</a:t>
            </a:r>
          </a:p>
          <a:p>
            <a:pPr lvl="1"/>
            <a:r>
              <a:rPr lang="en-US" dirty="0" smtClean="0"/>
              <a:t>Account for multiple comparisons</a:t>
            </a:r>
          </a:p>
          <a:p>
            <a:pPr lvl="1"/>
            <a:r>
              <a:rPr lang="en-US" dirty="0" smtClean="0"/>
              <a:t>If you can’t demonstrate a statistically significant difference it does not necessarily it mean it doesn’t exist</a:t>
            </a:r>
          </a:p>
          <a:p>
            <a:pPr lvl="1"/>
            <a:r>
              <a:rPr lang="en-US" dirty="0" smtClean="0"/>
              <a:t>Statistical correlation does not prove causation</a:t>
            </a:r>
          </a:p>
          <a:p>
            <a:r>
              <a:rPr lang="en-US" dirty="0" smtClean="0"/>
              <a:t>Report the limitations of your study</a:t>
            </a:r>
          </a:p>
          <a:p>
            <a:r>
              <a:rPr lang="en-US" dirty="0" smtClean="0"/>
              <a:t>Cite related work</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dirty="0"/>
              <a:t>Group exercise: study design</a:t>
            </a:r>
          </a:p>
        </p:txBody>
      </p:sp>
      <p:sp>
        <p:nvSpPr>
          <p:cNvPr id="928771" name="Rectangle 3"/>
          <p:cNvSpPr>
            <a:spLocks noGrp="1" noChangeArrowheads="1"/>
          </p:cNvSpPr>
          <p:nvPr>
            <p:ph type="body" idx="1"/>
          </p:nvPr>
        </p:nvSpPr>
        <p:spPr/>
        <p:txBody>
          <a:bodyPr>
            <a:normAutofit fontScale="85000" lnSpcReduction="10000"/>
          </a:bodyPr>
          <a:lstStyle/>
          <a:p>
            <a:pPr>
              <a:lnSpc>
                <a:spcPct val="110000"/>
              </a:lnSpc>
            </a:pPr>
            <a:r>
              <a:rPr lang="en-US" sz="2800" dirty="0"/>
              <a:t>The AT&amp;T web mail client identifies suspected phishing emails and warns a user if they try to open them. If a user opens the messages anyway, they will see the warning symbol next to all suspicious links. If they click on the link, they will go to a page warning them that the link is suspicious, and asking them if they are sure they want to proceed. Design a user study that will allow you to evaluate the effectiveness of this approach to protecting users from phishing and to come up with recommendations for improving the warning interface. Optionally, you can come up with some design improvements and test them in your user study as well</a:t>
            </a:r>
            <a:r>
              <a:rPr lang="en-US" sz="2800" dirty="0" smtClean="0"/>
              <a:t>. (Groups will be assigned to design a lab study or a field study.)</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930820" name="Picture 4" descr="webmail-1"/>
          <p:cNvPicPr>
            <a:picLocks noChangeAspect="1" noChangeArrowheads="1"/>
          </p:cNvPicPr>
          <p:nvPr/>
        </p:nvPicPr>
        <p:blipFill>
          <a:blip r:embed="rId2"/>
          <a:srcRect/>
          <a:stretch>
            <a:fillRect/>
          </a:stretch>
        </p:blipFill>
        <p:spPr bwMode="auto">
          <a:xfrm>
            <a:off x="285750" y="1588"/>
            <a:ext cx="8629650" cy="68564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239000" y="6610350"/>
            <a:ext cx="1905000" cy="228600"/>
          </a:xfrm>
          <a:prstGeom prst="rect">
            <a:avLst/>
          </a:prstGeom>
        </p:spPr>
        <p:txBody>
          <a:bodyPr/>
          <a:lstStyle/>
          <a:p>
            <a:fld id="{CDA96234-3A40-0B42-8E24-7AA7A797A435}" type="slidenum">
              <a:rPr lang="en-US"/>
              <a:pPr/>
              <a:t>2</a:t>
            </a:fld>
            <a:endParaRPr lang="en-US"/>
          </a:p>
        </p:txBody>
      </p:sp>
      <p:sp>
        <p:nvSpPr>
          <p:cNvPr id="917506" name="Rectangle 2"/>
          <p:cNvSpPr>
            <a:spLocks noGrp="1" noChangeArrowheads="1"/>
          </p:cNvSpPr>
          <p:nvPr>
            <p:ph type="title"/>
          </p:nvPr>
        </p:nvSpPr>
        <p:spPr/>
        <p:txBody>
          <a:bodyPr/>
          <a:lstStyle/>
          <a:p>
            <a:r>
              <a:rPr lang="en-US"/>
              <a:t>How is HCISEC different from HCI?</a:t>
            </a:r>
          </a:p>
        </p:txBody>
      </p:sp>
      <p:sp>
        <p:nvSpPr>
          <p:cNvPr id="917507" name="Rectangle 3"/>
          <p:cNvSpPr>
            <a:spLocks noGrp="1" noChangeArrowheads="1"/>
          </p:cNvSpPr>
          <p:nvPr>
            <p:ph type="body" idx="1"/>
          </p:nvPr>
        </p:nvSpPr>
        <p:spPr/>
        <p:txBody>
          <a:bodyPr/>
          <a:lstStyle/>
          <a:p>
            <a:r>
              <a:rPr lang="en-US"/>
              <a:t>Is it different? If so, how?</a:t>
            </a:r>
          </a:p>
          <a:p>
            <a:r>
              <a:rPr lang="en-US"/>
              <a:t>Are different user study methods needed?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932866" name="Picture 2" descr="webmail-2"/>
          <p:cNvPicPr>
            <a:picLocks noChangeAspect="1" noChangeArrowheads="1"/>
          </p:cNvPicPr>
          <p:nvPr/>
        </p:nvPicPr>
        <p:blipFill>
          <a:blip r:embed="rId2"/>
          <a:srcRect/>
          <a:stretch>
            <a:fillRect/>
          </a:stretch>
        </p:blipFill>
        <p:spPr bwMode="auto">
          <a:xfrm>
            <a:off x="257175" y="1588"/>
            <a:ext cx="8629650" cy="68564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933890" name="Picture 2" descr="webmail-3"/>
          <p:cNvPicPr>
            <a:picLocks noChangeAspect="1" noChangeArrowheads="1"/>
          </p:cNvPicPr>
          <p:nvPr/>
        </p:nvPicPr>
        <p:blipFill>
          <a:blip r:embed="rId2"/>
          <a:srcRect/>
          <a:stretch>
            <a:fillRect/>
          </a:stretch>
        </p:blipFill>
        <p:spPr bwMode="auto">
          <a:xfrm>
            <a:off x="257175" y="0"/>
            <a:ext cx="8629650" cy="68564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normAutofit fontScale="90000"/>
          </a:bodyPr>
          <a:lstStyle/>
          <a:p>
            <a:r>
              <a:rPr lang="en-US" smtClean="0"/>
              <a:t>Designing and conducting a user study</a:t>
            </a:r>
            <a:endParaRPr lang="en-US"/>
          </a:p>
        </p:txBody>
      </p:sp>
      <p:sp>
        <p:nvSpPr>
          <p:cNvPr id="922627" name="Rectangle 3"/>
          <p:cNvSpPr>
            <a:spLocks noGrp="1" noChangeArrowheads="1"/>
          </p:cNvSpPr>
          <p:nvPr>
            <p:ph type="body" idx="1"/>
          </p:nvPr>
        </p:nvSpPr>
        <p:spPr/>
        <p:txBody>
          <a:bodyPr>
            <a:normAutofit fontScale="85000" lnSpcReduction="20000"/>
          </a:bodyPr>
          <a:lstStyle/>
          <a:p>
            <a:r>
              <a:rPr lang="en-US" dirty="0" smtClean="0"/>
              <a:t>Identify purpose and </a:t>
            </a:r>
            <a:r>
              <a:rPr lang="en-US" dirty="0" smtClean="0"/>
              <a:t>metrics</a:t>
            </a:r>
          </a:p>
          <a:p>
            <a:r>
              <a:rPr lang="en-US" dirty="0" smtClean="0"/>
              <a:t>Decide what type of data to collect</a:t>
            </a:r>
            <a:endParaRPr lang="en-US" dirty="0" smtClean="0"/>
          </a:p>
          <a:p>
            <a:r>
              <a:rPr lang="en-US" dirty="0" smtClean="0"/>
              <a:t>Design tasks</a:t>
            </a:r>
          </a:p>
          <a:p>
            <a:r>
              <a:rPr lang="en-US" dirty="0" smtClean="0"/>
              <a:t>Develop experimental design</a:t>
            </a:r>
          </a:p>
          <a:p>
            <a:r>
              <a:rPr lang="en-US" dirty="0" smtClean="0"/>
              <a:t>Develop detailed plan, artifacts, protocol and scripts</a:t>
            </a:r>
          </a:p>
          <a:p>
            <a:r>
              <a:rPr lang="en-US" dirty="0" smtClean="0"/>
              <a:t>IRB approval</a:t>
            </a:r>
          </a:p>
          <a:p>
            <a:r>
              <a:rPr lang="en-US" dirty="0" smtClean="0"/>
              <a:t>Pilot test and revise</a:t>
            </a:r>
          </a:p>
          <a:p>
            <a:r>
              <a:rPr lang="en-US" dirty="0" smtClean="0"/>
              <a:t>Recruit participants and run study</a:t>
            </a:r>
          </a:p>
          <a:p>
            <a:r>
              <a:rPr lang="en-US" dirty="0" smtClean="0"/>
              <a:t>Analyze data</a:t>
            </a:r>
          </a:p>
          <a:p>
            <a:r>
              <a:rPr lang="en-US" dirty="0" smtClean="0"/>
              <a:t>Report results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t>Purpose &amp; metrics</a:t>
            </a:r>
          </a:p>
        </p:txBody>
      </p:sp>
      <p:sp>
        <p:nvSpPr>
          <p:cNvPr id="919555" name="Rectangle 3"/>
          <p:cNvSpPr>
            <a:spLocks noGrp="1" noChangeArrowheads="1"/>
          </p:cNvSpPr>
          <p:nvPr>
            <p:ph type="body" idx="1"/>
          </p:nvPr>
        </p:nvSpPr>
        <p:spPr/>
        <p:txBody>
          <a:bodyPr>
            <a:normAutofit lnSpcReduction="10000"/>
          </a:bodyPr>
          <a:lstStyle/>
          <a:p>
            <a:r>
              <a:rPr lang="en-US" sz="2800"/>
              <a:t>Identify purpose of study</a:t>
            </a:r>
          </a:p>
          <a:p>
            <a:pPr lvl="1"/>
            <a:r>
              <a:rPr lang="en-US" sz="2400"/>
              <a:t>What are you trying to learn?</a:t>
            </a:r>
          </a:p>
          <a:p>
            <a:pPr lvl="2"/>
            <a:r>
              <a:rPr lang="en-US" sz="2000"/>
              <a:t>Human-in-the-loop questions may be relevant</a:t>
            </a:r>
          </a:p>
          <a:p>
            <a:pPr lvl="1"/>
            <a:r>
              <a:rPr lang="en-US" sz="2400"/>
              <a:t>What are your hypotheses?</a:t>
            </a:r>
          </a:p>
          <a:p>
            <a:r>
              <a:rPr lang="en-US" sz="2800"/>
              <a:t>Identify metrics</a:t>
            </a:r>
          </a:p>
          <a:p>
            <a:pPr lvl="1"/>
            <a:r>
              <a:rPr lang="en-US" sz="2400"/>
              <a:t>How will you know if it is better, faster, more useful, more usable, etc. ?</a:t>
            </a:r>
          </a:p>
          <a:p>
            <a:pPr lvl="1"/>
            <a:r>
              <a:rPr lang="en-US" sz="2400"/>
              <a:t>What will you measure?</a:t>
            </a:r>
          </a:p>
          <a:p>
            <a:pPr lvl="1"/>
            <a:r>
              <a:rPr lang="en-US" sz="2400"/>
              <a:t>What will you compare it to?</a:t>
            </a:r>
          </a:p>
          <a:p>
            <a:pPr lvl="1"/>
            <a:r>
              <a:rPr lang="en-US" sz="2400"/>
              <a:t>What is your target improvement, time, score, etc. ?</a:t>
            </a:r>
          </a:p>
          <a:p>
            <a:r>
              <a:rPr lang="en-US" sz="2800"/>
              <a:t>What qualitative data are you looking for?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to collect</a:t>
            </a:r>
            <a:endParaRPr lang="en-US" dirty="0"/>
          </a:p>
        </p:txBody>
      </p:sp>
      <p:sp>
        <p:nvSpPr>
          <p:cNvPr id="4" name="Text Placeholder 3"/>
          <p:cNvSpPr>
            <a:spLocks noGrp="1"/>
          </p:cNvSpPr>
          <p:nvPr>
            <p:ph type="body" idx="1"/>
          </p:nvPr>
        </p:nvSpPr>
        <p:spPr>
          <a:xfrm>
            <a:off x="457200" y="1535113"/>
            <a:ext cx="4040188" cy="447550"/>
          </a:xfrm>
        </p:spPr>
        <p:txBody>
          <a:bodyPr>
            <a:normAutofit lnSpcReduction="10000"/>
          </a:bodyPr>
          <a:lstStyle/>
          <a:p>
            <a:r>
              <a:rPr lang="en-US" dirty="0" smtClean="0"/>
              <a:t>Process data</a:t>
            </a:r>
            <a:endParaRPr lang="en-US" dirty="0"/>
          </a:p>
        </p:txBody>
      </p:sp>
      <p:sp>
        <p:nvSpPr>
          <p:cNvPr id="3" name="Content Placeholder 2"/>
          <p:cNvSpPr>
            <a:spLocks noGrp="1"/>
          </p:cNvSpPr>
          <p:nvPr>
            <p:ph sz="half" idx="2"/>
          </p:nvPr>
        </p:nvSpPr>
        <p:spPr>
          <a:xfrm>
            <a:off x="457200" y="1982663"/>
            <a:ext cx="4040188" cy="4368054"/>
          </a:xfrm>
        </p:spPr>
        <p:txBody>
          <a:bodyPr>
            <a:normAutofit fontScale="92500" lnSpcReduction="20000"/>
          </a:bodyPr>
          <a:lstStyle/>
          <a:p>
            <a:r>
              <a:rPr lang="en-US" dirty="0" smtClean="0"/>
              <a:t>Observations of what </a:t>
            </a:r>
            <a:br>
              <a:rPr lang="en-US" dirty="0" smtClean="0"/>
            </a:br>
            <a:r>
              <a:rPr lang="en-US" dirty="0" smtClean="0"/>
              <a:t>users are doing or thinking</a:t>
            </a:r>
          </a:p>
          <a:p>
            <a:pPr lvl="1"/>
            <a:r>
              <a:rPr lang="en-US" dirty="0" smtClean="0"/>
              <a:t>Think aloud </a:t>
            </a:r>
          </a:p>
          <a:p>
            <a:pPr lvl="1"/>
            <a:r>
              <a:rPr lang="en-US" dirty="0" smtClean="0"/>
              <a:t>Audio recording, video recording, screen capture</a:t>
            </a:r>
          </a:p>
          <a:p>
            <a:r>
              <a:rPr lang="en-US" b="1" dirty="0" smtClean="0"/>
              <a:t>Formative </a:t>
            </a:r>
            <a:r>
              <a:rPr lang="en-US" dirty="0" smtClean="0"/>
              <a:t>evaluation</a:t>
            </a:r>
          </a:p>
          <a:p>
            <a:pPr lvl="1"/>
            <a:r>
              <a:rPr lang="en-US" dirty="0" smtClean="0"/>
              <a:t>Collect this data first to help identify problems</a:t>
            </a:r>
          </a:p>
          <a:p>
            <a:pPr lvl="1"/>
            <a:r>
              <a:rPr lang="en-US" dirty="0" smtClean="0"/>
              <a:t>Useful results with few users</a:t>
            </a:r>
          </a:p>
          <a:p>
            <a:pPr lvl="1"/>
            <a:r>
              <a:rPr lang="en-US" dirty="0" smtClean="0"/>
              <a:t>May be hard generalize from results</a:t>
            </a:r>
          </a:p>
          <a:p>
            <a:pPr lvl="1"/>
            <a:r>
              <a:rPr lang="en-US" dirty="0" smtClean="0"/>
              <a:t>Complements bottom-line data to help explain results</a:t>
            </a:r>
          </a:p>
          <a:p>
            <a:pPr lvl="2"/>
            <a:r>
              <a:rPr lang="en-US" dirty="0" smtClean="0"/>
              <a:t>But think-aloud can impact speed and accuracy</a:t>
            </a:r>
          </a:p>
        </p:txBody>
      </p:sp>
      <p:sp>
        <p:nvSpPr>
          <p:cNvPr id="5" name="Text Placeholder 4"/>
          <p:cNvSpPr>
            <a:spLocks noGrp="1"/>
          </p:cNvSpPr>
          <p:nvPr>
            <p:ph type="body" sz="quarter" idx="3"/>
          </p:nvPr>
        </p:nvSpPr>
        <p:spPr>
          <a:xfrm>
            <a:off x="4645025" y="1535113"/>
            <a:ext cx="4041775" cy="447550"/>
          </a:xfrm>
        </p:spPr>
        <p:txBody>
          <a:bodyPr>
            <a:normAutofit lnSpcReduction="10000"/>
          </a:bodyPr>
          <a:lstStyle/>
          <a:p>
            <a:r>
              <a:rPr lang="en-US" dirty="0" smtClean="0"/>
              <a:t>Bottom-line data</a:t>
            </a:r>
            <a:endParaRPr lang="en-US" dirty="0"/>
          </a:p>
        </p:txBody>
      </p:sp>
      <p:sp>
        <p:nvSpPr>
          <p:cNvPr id="6" name="Content Placeholder 5"/>
          <p:cNvSpPr>
            <a:spLocks noGrp="1"/>
          </p:cNvSpPr>
          <p:nvPr>
            <p:ph sz="quarter" idx="4"/>
          </p:nvPr>
        </p:nvSpPr>
        <p:spPr>
          <a:xfrm>
            <a:off x="4645025" y="1982663"/>
            <a:ext cx="4041775" cy="4143500"/>
          </a:xfrm>
        </p:spPr>
        <p:txBody>
          <a:bodyPr>
            <a:normAutofit fontScale="92500"/>
          </a:bodyPr>
          <a:lstStyle/>
          <a:p>
            <a:r>
              <a:rPr lang="en-US" dirty="0" smtClean="0"/>
              <a:t>Summary of what </a:t>
            </a:r>
            <a:br>
              <a:rPr lang="en-US" dirty="0" smtClean="0"/>
            </a:br>
            <a:r>
              <a:rPr lang="en-US" dirty="0" smtClean="0"/>
              <a:t>happened</a:t>
            </a:r>
          </a:p>
          <a:p>
            <a:pPr lvl="1"/>
            <a:r>
              <a:rPr lang="en-US" dirty="0" smtClean="0"/>
              <a:t>Time</a:t>
            </a:r>
          </a:p>
          <a:p>
            <a:pPr lvl="1"/>
            <a:r>
              <a:rPr lang="en-US" dirty="0" smtClean="0"/>
              <a:t>Accuracy, errors</a:t>
            </a:r>
          </a:p>
          <a:p>
            <a:r>
              <a:rPr lang="en-US" b="1" dirty="0" smtClean="0"/>
              <a:t>Summative </a:t>
            </a:r>
            <a:r>
              <a:rPr lang="en-US" dirty="0" smtClean="0"/>
              <a:t>evaluation</a:t>
            </a:r>
          </a:p>
          <a:p>
            <a:pPr lvl="1"/>
            <a:r>
              <a:rPr lang="en-US" dirty="0" smtClean="0"/>
              <a:t>Validate an approach, compare multiple approaches</a:t>
            </a:r>
          </a:p>
          <a:p>
            <a:pPr lvl="1"/>
            <a:r>
              <a:rPr lang="en-US" dirty="0" smtClean="0"/>
              <a:t>But doesn’t usually tell you what went wrong or how to fix (“too slow” “too many errors”)</a:t>
            </a:r>
          </a:p>
          <a:p>
            <a:pPr lvl="1"/>
            <a:r>
              <a:rPr lang="en-US" dirty="0" smtClean="0"/>
              <a:t>May require many users for statistical significance</a:t>
            </a:r>
          </a:p>
          <a:p>
            <a:endParaRPr lang="en-US" dirty="0"/>
          </a:p>
        </p:txBody>
      </p:sp>
      <p:graphicFrame>
        <p:nvGraphicFramePr>
          <p:cNvPr id="60418" name="Object 2"/>
          <p:cNvGraphicFramePr>
            <a:graphicFrameLocks noChangeAspect="1"/>
          </p:cNvGraphicFramePr>
          <p:nvPr/>
        </p:nvGraphicFramePr>
        <p:xfrm>
          <a:off x="7344616" y="1535113"/>
          <a:ext cx="1535113" cy="1370013"/>
        </p:xfrm>
        <a:graphic>
          <a:graphicData uri="http://schemas.openxmlformats.org/presentationml/2006/ole">
            <p:oleObj spid="_x0000_s60418" name="Clip" r:id="rId4" imgW="2942640" imgH="2628360" progId="MS_ClipArt_Gallery.2">
              <p:embed/>
            </p:oleObj>
          </a:graphicData>
        </a:graphic>
      </p:graphicFrame>
      <p:grpSp>
        <p:nvGrpSpPr>
          <p:cNvPr id="13" name="Group 4"/>
          <p:cNvGrpSpPr>
            <a:grpSpLocks/>
          </p:cNvGrpSpPr>
          <p:nvPr/>
        </p:nvGrpSpPr>
        <p:grpSpPr bwMode="auto">
          <a:xfrm flipH="1">
            <a:off x="3040309" y="1703374"/>
            <a:ext cx="1430505" cy="1144878"/>
            <a:chOff x="479" y="3169"/>
            <a:chExt cx="1010" cy="912"/>
          </a:xfrm>
        </p:grpSpPr>
        <p:grpSp>
          <p:nvGrpSpPr>
            <p:cNvPr id="14" name="Group 5"/>
            <p:cNvGrpSpPr>
              <a:grpSpLocks/>
            </p:cNvGrpSpPr>
            <p:nvPr/>
          </p:nvGrpSpPr>
          <p:grpSpPr bwMode="auto">
            <a:xfrm>
              <a:off x="610" y="3169"/>
              <a:ext cx="879" cy="207"/>
              <a:chOff x="610" y="3169"/>
              <a:chExt cx="879" cy="207"/>
            </a:xfrm>
          </p:grpSpPr>
          <p:grpSp>
            <p:nvGrpSpPr>
              <p:cNvPr id="22" name="Group 6"/>
              <p:cNvGrpSpPr>
                <a:grpSpLocks/>
              </p:cNvGrpSpPr>
              <p:nvPr/>
            </p:nvGrpSpPr>
            <p:grpSpPr bwMode="auto">
              <a:xfrm>
                <a:off x="615" y="3181"/>
                <a:ext cx="867" cy="186"/>
                <a:chOff x="615" y="3181"/>
                <a:chExt cx="867" cy="186"/>
              </a:xfrm>
            </p:grpSpPr>
            <p:sp>
              <p:nvSpPr>
                <p:cNvPr id="42" name="Freeform 7"/>
                <p:cNvSpPr>
                  <a:spLocks/>
                </p:cNvSpPr>
                <p:nvPr/>
              </p:nvSpPr>
              <p:spPr bwMode="auto">
                <a:xfrm>
                  <a:off x="615" y="3238"/>
                  <a:ext cx="38" cy="83"/>
                </a:xfrm>
                <a:custGeom>
                  <a:avLst/>
                  <a:gdLst/>
                  <a:ahLst/>
                  <a:cxnLst>
                    <a:cxn ang="0">
                      <a:pos x="0" y="26"/>
                    </a:cxn>
                    <a:cxn ang="0">
                      <a:pos x="24" y="0"/>
                    </a:cxn>
                    <a:cxn ang="0">
                      <a:pos x="65" y="0"/>
                    </a:cxn>
                    <a:cxn ang="0">
                      <a:pos x="74" y="37"/>
                    </a:cxn>
                    <a:cxn ang="0">
                      <a:pos x="72" y="150"/>
                    </a:cxn>
                    <a:cxn ang="0">
                      <a:pos x="44" y="165"/>
                    </a:cxn>
                    <a:cxn ang="0">
                      <a:pos x="2" y="143"/>
                    </a:cxn>
                    <a:cxn ang="0">
                      <a:pos x="0" y="66"/>
                    </a:cxn>
                    <a:cxn ang="0">
                      <a:pos x="0" y="26"/>
                    </a:cxn>
                  </a:cxnLst>
                  <a:rect l="0" t="0" r="r" b="b"/>
                  <a:pathLst>
                    <a:path w="74" h="165">
                      <a:moveTo>
                        <a:pt x="0" y="26"/>
                      </a:moveTo>
                      <a:lnTo>
                        <a:pt x="24" y="0"/>
                      </a:lnTo>
                      <a:lnTo>
                        <a:pt x="65" y="0"/>
                      </a:lnTo>
                      <a:lnTo>
                        <a:pt x="74" y="37"/>
                      </a:lnTo>
                      <a:lnTo>
                        <a:pt x="72" y="150"/>
                      </a:lnTo>
                      <a:lnTo>
                        <a:pt x="44" y="165"/>
                      </a:lnTo>
                      <a:lnTo>
                        <a:pt x="2" y="143"/>
                      </a:lnTo>
                      <a:lnTo>
                        <a:pt x="0" y="66"/>
                      </a:lnTo>
                      <a:lnTo>
                        <a:pt x="0" y="26"/>
                      </a:lnTo>
                      <a:close/>
                    </a:path>
                  </a:pathLst>
                </a:custGeom>
                <a:solidFill>
                  <a:srgbClr val="F9CF66"/>
                </a:solidFill>
                <a:ln w="9525">
                  <a:noFill/>
                  <a:round/>
                  <a:headEnd/>
                  <a:tailEnd/>
                </a:ln>
              </p:spPr>
              <p:txBody>
                <a:bodyPr>
                  <a:prstTxWarp prst="textNoShape">
                    <a:avLst/>
                  </a:prstTxWarp>
                </a:bodyPr>
                <a:lstStyle/>
                <a:p>
                  <a:endParaRPr lang="en-US"/>
                </a:p>
              </p:txBody>
            </p:sp>
            <p:sp>
              <p:nvSpPr>
                <p:cNvPr id="43" name="Freeform 8"/>
                <p:cNvSpPr>
                  <a:spLocks/>
                </p:cNvSpPr>
                <p:nvPr/>
              </p:nvSpPr>
              <p:spPr bwMode="auto">
                <a:xfrm>
                  <a:off x="847" y="3213"/>
                  <a:ext cx="54" cy="119"/>
                </a:xfrm>
                <a:custGeom>
                  <a:avLst/>
                  <a:gdLst/>
                  <a:ahLst/>
                  <a:cxnLst>
                    <a:cxn ang="0">
                      <a:pos x="11" y="65"/>
                    </a:cxn>
                    <a:cxn ang="0">
                      <a:pos x="14" y="19"/>
                    </a:cxn>
                    <a:cxn ang="0">
                      <a:pos x="41" y="0"/>
                    </a:cxn>
                    <a:cxn ang="0">
                      <a:pos x="82" y="6"/>
                    </a:cxn>
                    <a:cxn ang="0">
                      <a:pos x="107" y="31"/>
                    </a:cxn>
                    <a:cxn ang="0">
                      <a:pos x="95" y="220"/>
                    </a:cxn>
                    <a:cxn ang="0">
                      <a:pos x="48" y="238"/>
                    </a:cxn>
                    <a:cxn ang="0">
                      <a:pos x="0" y="214"/>
                    </a:cxn>
                    <a:cxn ang="0">
                      <a:pos x="11" y="65"/>
                    </a:cxn>
                  </a:cxnLst>
                  <a:rect l="0" t="0" r="r" b="b"/>
                  <a:pathLst>
                    <a:path w="107" h="238">
                      <a:moveTo>
                        <a:pt x="11" y="65"/>
                      </a:moveTo>
                      <a:lnTo>
                        <a:pt x="14" y="19"/>
                      </a:lnTo>
                      <a:lnTo>
                        <a:pt x="41" y="0"/>
                      </a:lnTo>
                      <a:lnTo>
                        <a:pt x="82" y="6"/>
                      </a:lnTo>
                      <a:lnTo>
                        <a:pt x="107" y="31"/>
                      </a:lnTo>
                      <a:lnTo>
                        <a:pt x="95" y="220"/>
                      </a:lnTo>
                      <a:lnTo>
                        <a:pt x="48" y="238"/>
                      </a:lnTo>
                      <a:lnTo>
                        <a:pt x="0" y="214"/>
                      </a:lnTo>
                      <a:lnTo>
                        <a:pt x="11" y="65"/>
                      </a:lnTo>
                      <a:close/>
                    </a:path>
                  </a:pathLst>
                </a:custGeom>
                <a:solidFill>
                  <a:srgbClr val="F9CF66"/>
                </a:solidFill>
                <a:ln w="9525">
                  <a:noFill/>
                  <a:round/>
                  <a:headEnd/>
                  <a:tailEnd/>
                </a:ln>
              </p:spPr>
              <p:txBody>
                <a:bodyPr>
                  <a:prstTxWarp prst="textNoShape">
                    <a:avLst/>
                  </a:prstTxWarp>
                </a:bodyPr>
                <a:lstStyle/>
                <a:p>
                  <a:endParaRPr lang="en-US"/>
                </a:p>
              </p:txBody>
            </p:sp>
            <p:sp>
              <p:nvSpPr>
                <p:cNvPr id="44" name="Freeform 9"/>
                <p:cNvSpPr>
                  <a:spLocks/>
                </p:cNvSpPr>
                <p:nvPr/>
              </p:nvSpPr>
              <p:spPr bwMode="auto">
                <a:xfrm>
                  <a:off x="1088" y="3209"/>
                  <a:ext cx="49" cy="129"/>
                </a:xfrm>
                <a:custGeom>
                  <a:avLst/>
                  <a:gdLst/>
                  <a:ahLst/>
                  <a:cxnLst>
                    <a:cxn ang="0">
                      <a:pos x="2" y="26"/>
                    </a:cxn>
                    <a:cxn ang="0">
                      <a:pos x="27" y="0"/>
                    </a:cxn>
                    <a:cxn ang="0">
                      <a:pos x="76" y="0"/>
                    </a:cxn>
                    <a:cxn ang="0">
                      <a:pos x="98" y="28"/>
                    </a:cxn>
                    <a:cxn ang="0">
                      <a:pos x="96" y="240"/>
                    </a:cxn>
                    <a:cxn ang="0">
                      <a:pos x="41" y="257"/>
                    </a:cxn>
                    <a:cxn ang="0">
                      <a:pos x="0" y="234"/>
                    </a:cxn>
                    <a:cxn ang="0">
                      <a:pos x="2" y="26"/>
                    </a:cxn>
                  </a:cxnLst>
                  <a:rect l="0" t="0" r="r" b="b"/>
                  <a:pathLst>
                    <a:path w="98" h="257">
                      <a:moveTo>
                        <a:pt x="2" y="26"/>
                      </a:moveTo>
                      <a:lnTo>
                        <a:pt x="27" y="0"/>
                      </a:lnTo>
                      <a:lnTo>
                        <a:pt x="76" y="0"/>
                      </a:lnTo>
                      <a:lnTo>
                        <a:pt x="98" y="28"/>
                      </a:lnTo>
                      <a:lnTo>
                        <a:pt x="96" y="240"/>
                      </a:lnTo>
                      <a:lnTo>
                        <a:pt x="41" y="257"/>
                      </a:lnTo>
                      <a:lnTo>
                        <a:pt x="0" y="234"/>
                      </a:lnTo>
                      <a:lnTo>
                        <a:pt x="2" y="26"/>
                      </a:lnTo>
                      <a:close/>
                    </a:path>
                  </a:pathLst>
                </a:custGeom>
                <a:solidFill>
                  <a:srgbClr val="F9CF66"/>
                </a:solidFill>
                <a:ln w="9525">
                  <a:noFill/>
                  <a:round/>
                  <a:headEnd/>
                  <a:tailEnd/>
                </a:ln>
              </p:spPr>
              <p:txBody>
                <a:bodyPr>
                  <a:prstTxWarp prst="textNoShape">
                    <a:avLst/>
                  </a:prstTxWarp>
                </a:bodyPr>
                <a:lstStyle/>
                <a:p>
                  <a:endParaRPr lang="en-US"/>
                </a:p>
              </p:txBody>
            </p:sp>
            <p:sp>
              <p:nvSpPr>
                <p:cNvPr id="45" name="Freeform 10"/>
                <p:cNvSpPr>
                  <a:spLocks/>
                </p:cNvSpPr>
                <p:nvPr/>
              </p:nvSpPr>
              <p:spPr bwMode="auto">
                <a:xfrm>
                  <a:off x="1432" y="3181"/>
                  <a:ext cx="50" cy="186"/>
                </a:xfrm>
                <a:custGeom>
                  <a:avLst/>
                  <a:gdLst/>
                  <a:ahLst/>
                  <a:cxnLst>
                    <a:cxn ang="0">
                      <a:pos x="7" y="27"/>
                    </a:cxn>
                    <a:cxn ang="0">
                      <a:pos x="34" y="0"/>
                    </a:cxn>
                    <a:cxn ang="0">
                      <a:pos x="83" y="0"/>
                    </a:cxn>
                    <a:cxn ang="0">
                      <a:pos x="99" y="46"/>
                    </a:cxn>
                    <a:cxn ang="0">
                      <a:pos x="90" y="337"/>
                    </a:cxn>
                    <a:cxn ang="0">
                      <a:pos x="51" y="371"/>
                    </a:cxn>
                    <a:cxn ang="0">
                      <a:pos x="0" y="331"/>
                    </a:cxn>
                    <a:cxn ang="0">
                      <a:pos x="7" y="27"/>
                    </a:cxn>
                  </a:cxnLst>
                  <a:rect l="0" t="0" r="r" b="b"/>
                  <a:pathLst>
                    <a:path w="99" h="371">
                      <a:moveTo>
                        <a:pt x="7" y="27"/>
                      </a:moveTo>
                      <a:lnTo>
                        <a:pt x="34" y="0"/>
                      </a:lnTo>
                      <a:lnTo>
                        <a:pt x="83" y="0"/>
                      </a:lnTo>
                      <a:lnTo>
                        <a:pt x="99" y="46"/>
                      </a:lnTo>
                      <a:lnTo>
                        <a:pt x="90" y="337"/>
                      </a:lnTo>
                      <a:lnTo>
                        <a:pt x="51" y="371"/>
                      </a:lnTo>
                      <a:lnTo>
                        <a:pt x="0" y="331"/>
                      </a:lnTo>
                      <a:lnTo>
                        <a:pt x="7" y="27"/>
                      </a:lnTo>
                      <a:close/>
                    </a:path>
                  </a:pathLst>
                </a:custGeom>
                <a:solidFill>
                  <a:srgbClr val="F9CF66"/>
                </a:solidFill>
                <a:ln w="9525">
                  <a:noFill/>
                  <a:round/>
                  <a:headEnd/>
                  <a:tailEnd/>
                </a:ln>
              </p:spPr>
              <p:txBody>
                <a:bodyPr>
                  <a:prstTxWarp prst="textNoShape">
                    <a:avLst/>
                  </a:prstTxWarp>
                </a:bodyPr>
                <a:lstStyle/>
                <a:p>
                  <a:endParaRPr lang="en-US"/>
                </a:p>
              </p:txBody>
            </p:sp>
            <p:sp>
              <p:nvSpPr>
                <p:cNvPr id="46" name="Freeform 11"/>
                <p:cNvSpPr>
                  <a:spLocks/>
                </p:cNvSpPr>
                <p:nvPr/>
              </p:nvSpPr>
              <p:spPr bwMode="auto">
                <a:xfrm>
                  <a:off x="650" y="3241"/>
                  <a:ext cx="204" cy="72"/>
                </a:xfrm>
                <a:custGeom>
                  <a:avLst/>
                  <a:gdLst/>
                  <a:ahLst/>
                  <a:cxnLst>
                    <a:cxn ang="0">
                      <a:pos x="0" y="20"/>
                    </a:cxn>
                    <a:cxn ang="0">
                      <a:pos x="408" y="0"/>
                    </a:cxn>
                    <a:cxn ang="0">
                      <a:pos x="402" y="143"/>
                    </a:cxn>
                    <a:cxn ang="0">
                      <a:pos x="0" y="143"/>
                    </a:cxn>
                    <a:cxn ang="0">
                      <a:pos x="0" y="20"/>
                    </a:cxn>
                  </a:cxnLst>
                  <a:rect l="0" t="0" r="r" b="b"/>
                  <a:pathLst>
                    <a:path w="408" h="143">
                      <a:moveTo>
                        <a:pt x="0" y="20"/>
                      </a:moveTo>
                      <a:lnTo>
                        <a:pt x="408" y="0"/>
                      </a:lnTo>
                      <a:lnTo>
                        <a:pt x="402" y="143"/>
                      </a:lnTo>
                      <a:lnTo>
                        <a:pt x="0" y="143"/>
                      </a:lnTo>
                      <a:lnTo>
                        <a:pt x="0" y="20"/>
                      </a:lnTo>
                      <a:close/>
                    </a:path>
                  </a:pathLst>
                </a:custGeom>
                <a:solidFill>
                  <a:srgbClr val="00279F"/>
                </a:solidFill>
                <a:ln w="9525">
                  <a:noFill/>
                  <a:round/>
                  <a:headEnd/>
                  <a:tailEnd/>
                </a:ln>
              </p:spPr>
              <p:txBody>
                <a:bodyPr>
                  <a:prstTxWarp prst="textNoShape">
                    <a:avLst/>
                  </a:prstTxWarp>
                </a:bodyPr>
                <a:lstStyle/>
                <a:p>
                  <a:endParaRPr lang="en-US"/>
                </a:p>
              </p:txBody>
            </p:sp>
            <p:sp>
              <p:nvSpPr>
                <p:cNvPr id="47" name="Freeform 12"/>
                <p:cNvSpPr>
                  <a:spLocks/>
                </p:cNvSpPr>
                <p:nvPr/>
              </p:nvSpPr>
              <p:spPr bwMode="auto">
                <a:xfrm>
                  <a:off x="893" y="3225"/>
                  <a:ext cx="199" cy="99"/>
                </a:xfrm>
                <a:custGeom>
                  <a:avLst/>
                  <a:gdLst/>
                  <a:ahLst/>
                  <a:cxnLst>
                    <a:cxn ang="0">
                      <a:pos x="17" y="17"/>
                    </a:cxn>
                    <a:cxn ang="0">
                      <a:pos x="398" y="0"/>
                    </a:cxn>
                    <a:cxn ang="0">
                      <a:pos x="392" y="196"/>
                    </a:cxn>
                    <a:cxn ang="0">
                      <a:pos x="0" y="189"/>
                    </a:cxn>
                    <a:cxn ang="0">
                      <a:pos x="17" y="17"/>
                    </a:cxn>
                  </a:cxnLst>
                  <a:rect l="0" t="0" r="r" b="b"/>
                  <a:pathLst>
                    <a:path w="398" h="196">
                      <a:moveTo>
                        <a:pt x="17" y="17"/>
                      </a:moveTo>
                      <a:lnTo>
                        <a:pt x="398" y="0"/>
                      </a:lnTo>
                      <a:lnTo>
                        <a:pt x="392" y="196"/>
                      </a:lnTo>
                      <a:lnTo>
                        <a:pt x="0" y="189"/>
                      </a:lnTo>
                      <a:lnTo>
                        <a:pt x="17" y="17"/>
                      </a:lnTo>
                      <a:close/>
                    </a:path>
                  </a:pathLst>
                </a:custGeom>
                <a:solidFill>
                  <a:srgbClr val="00279F"/>
                </a:solidFill>
                <a:ln w="9525">
                  <a:noFill/>
                  <a:round/>
                  <a:headEnd/>
                  <a:tailEnd/>
                </a:ln>
              </p:spPr>
              <p:txBody>
                <a:bodyPr>
                  <a:prstTxWarp prst="textNoShape">
                    <a:avLst/>
                  </a:prstTxWarp>
                </a:bodyPr>
                <a:lstStyle/>
                <a:p>
                  <a:endParaRPr lang="en-US"/>
                </a:p>
              </p:txBody>
            </p:sp>
            <p:sp>
              <p:nvSpPr>
                <p:cNvPr id="48" name="Freeform 13"/>
                <p:cNvSpPr>
                  <a:spLocks/>
                </p:cNvSpPr>
                <p:nvPr/>
              </p:nvSpPr>
              <p:spPr bwMode="auto">
                <a:xfrm>
                  <a:off x="1134" y="3196"/>
                  <a:ext cx="303" cy="158"/>
                </a:xfrm>
                <a:custGeom>
                  <a:avLst/>
                  <a:gdLst/>
                  <a:ahLst/>
                  <a:cxnLst>
                    <a:cxn ang="0">
                      <a:pos x="8" y="47"/>
                    </a:cxn>
                    <a:cxn ang="0">
                      <a:pos x="605" y="0"/>
                    </a:cxn>
                    <a:cxn ang="0">
                      <a:pos x="595" y="314"/>
                    </a:cxn>
                    <a:cxn ang="0">
                      <a:pos x="0" y="259"/>
                    </a:cxn>
                    <a:cxn ang="0">
                      <a:pos x="8" y="47"/>
                    </a:cxn>
                  </a:cxnLst>
                  <a:rect l="0" t="0" r="r" b="b"/>
                  <a:pathLst>
                    <a:path w="605" h="314">
                      <a:moveTo>
                        <a:pt x="8" y="47"/>
                      </a:moveTo>
                      <a:lnTo>
                        <a:pt x="605" y="0"/>
                      </a:lnTo>
                      <a:lnTo>
                        <a:pt x="595" y="314"/>
                      </a:lnTo>
                      <a:lnTo>
                        <a:pt x="0" y="259"/>
                      </a:lnTo>
                      <a:lnTo>
                        <a:pt x="8" y="47"/>
                      </a:lnTo>
                      <a:close/>
                    </a:path>
                  </a:pathLst>
                </a:custGeom>
                <a:solidFill>
                  <a:srgbClr val="00279F"/>
                </a:solidFill>
                <a:ln w="9525">
                  <a:noFill/>
                  <a:round/>
                  <a:headEnd/>
                  <a:tailEnd/>
                </a:ln>
              </p:spPr>
              <p:txBody>
                <a:bodyPr>
                  <a:prstTxWarp prst="textNoShape">
                    <a:avLst/>
                  </a:prstTxWarp>
                </a:bodyPr>
                <a:lstStyle/>
                <a:p>
                  <a:endParaRPr lang="en-US"/>
                </a:p>
              </p:txBody>
            </p:sp>
          </p:grpSp>
          <p:grpSp>
            <p:nvGrpSpPr>
              <p:cNvPr id="23" name="Group 14"/>
              <p:cNvGrpSpPr>
                <a:grpSpLocks/>
              </p:cNvGrpSpPr>
              <p:nvPr/>
            </p:nvGrpSpPr>
            <p:grpSpPr bwMode="auto">
              <a:xfrm>
                <a:off x="610" y="3169"/>
                <a:ext cx="879" cy="207"/>
                <a:chOff x="610" y="3169"/>
                <a:chExt cx="879" cy="207"/>
              </a:xfrm>
            </p:grpSpPr>
            <p:grpSp>
              <p:nvGrpSpPr>
                <p:cNvPr id="24" name="Group 15"/>
                <p:cNvGrpSpPr>
                  <a:grpSpLocks/>
                </p:cNvGrpSpPr>
                <p:nvPr/>
              </p:nvGrpSpPr>
              <p:grpSpPr bwMode="auto">
                <a:xfrm>
                  <a:off x="610" y="3232"/>
                  <a:ext cx="51" cy="93"/>
                  <a:chOff x="610" y="3232"/>
                  <a:chExt cx="51" cy="93"/>
                </a:xfrm>
              </p:grpSpPr>
              <p:sp>
                <p:nvSpPr>
                  <p:cNvPr id="40" name="Freeform 16"/>
                  <p:cNvSpPr>
                    <a:spLocks/>
                  </p:cNvSpPr>
                  <p:nvPr/>
                </p:nvSpPr>
                <p:spPr bwMode="auto">
                  <a:xfrm>
                    <a:off x="620" y="3232"/>
                    <a:ext cx="41" cy="93"/>
                  </a:xfrm>
                  <a:custGeom>
                    <a:avLst/>
                    <a:gdLst/>
                    <a:ahLst/>
                    <a:cxnLst>
                      <a:cxn ang="0">
                        <a:pos x="14" y="52"/>
                      </a:cxn>
                      <a:cxn ang="0">
                        <a:pos x="7" y="33"/>
                      </a:cxn>
                      <a:cxn ang="0">
                        <a:pos x="29" y="23"/>
                      </a:cxn>
                      <a:cxn ang="0">
                        <a:pos x="43" y="31"/>
                      </a:cxn>
                      <a:cxn ang="0">
                        <a:pos x="50" y="44"/>
                      </a:cxn>
                      <a:cxn ang="0">
                        <a:pos x="50" y="143"/>
                      </a:cxn>
                      <a:cxn ang="0">
                        <a:pos x="40" y="161"/>
                      </a:cxn>
                      <a:cxn ang="0">
                        <a:pos x="14" y="156"/>
                      </a:cxn>
                      <a:cxn ang="0">
                        <a:pos x="5" y="143"/>
                      </a:cxn>
                      <a:cxn ang="0">
                        <a:pos x="5" y="167"/>
                      </a:cxn>
                      <a:cxn ang="0">
                        <a:pos x="19" y="180"/>
                      </a:cxn>
                      <a:cxn ang="0">
                        <a:pos x="40" y="187"/>
                      </a:cxn>
                      <a:cxn ang="0">
                        <a:pos x="64" y="180"/>
                      </a:cxn>
                      <a:cxn ang="0">
                        <a:pos x="76" y="156"/>
                      </a:cxn>
                      <a:cxn ang="0">
                        <a:pos x="83" y="135"/>
                      </a:cxn>
                      <a:cxn ang="0">
                        <a:pos x="78" y="39"/>
                      </a:cxn>
                      <a:cxn ang="0">
                        <a:pos x="71" y="20"/>
                      </a:cxn>
                      <a:cxn ang="0">
                        <a:pos x="55" y="0"/>
                      </a:cxn>
                      <a:cxn ang="0">
                        <a:pos x="33" y="0"/>
                      </a:cxn>
                      <a:cxn ang="0">
                        <a:pos x="12" y="4"/>
                      </a:cxn>
                      <a:cxn ang="0">
                        <a:pos x="0" y="20"/>
                      </a:cxn>
                      <a:cxn ang="0">
                        <a:pos x="14" y="52"/>
                      </a:cxn>
                    </a:cxnLst>
                    <a:rect l="0" t="0" r="r" b="b"/>
                    <a:pathLst>
                      <a:path w="83" h="187">
                        <a:moveTo>
                          <a:pt x="14" y="52"/>
                        </a:moveTo>
                        <a:lnTo>
                          <a:pt x="7" y="33"/>
                        </a:lnTo>
                        <a:lnTo>
                          <a:pt x="29" y="23"/>
                        </a:lnTo>
                        <a:lnTo>
                          <a:pt x="43" y="31"/>
                        </a:lnTo>
                        <a:lnTo>
                          <a:pt x="50" y="44"/>
                        </a:lnTo>
                        <a:lnTo>
                          <a:pt x="50" y="143"/>
                        </a:lnTo>
                        <a:lnTo>
                          <a:pt x="40" y="161"/>
                        </a:lnTo>
                        <a:lnTo>
                          <a:pt x="14" y="156"/>
                        </a:lnTo>
                        <a:lnTo>
                          <a:pt x="5" y="143"/>
                        </a:lnTo>
                        <a:lnTo>
                          <a:pt x="5" y="167"/>
                        </a:lnTo>
                        <a:lnTo>
                          <a:pt x="19" y="180"/>
                        </a:lnTo>
                        <a:lnTo>
                          <a:pt x="40" y="187"/>
                        </a:lnTo>
                        <a:lnTo>
                          <a:pt x="64" y="180"/>
                        </a:lnTo>
                        <a:lnTo>
                          <a:pt x="76" y="156"/>
                        </a:lnTo>
                        <a:lnTo>
                          <a:pt x="83" y="135"/>
                        </a:lnTo>
                        <a:lnTo>
                          <a:pt x="78" y="39"/>
                        </a:lnTo>
                        <a:lnTo>
                          <a:pt x="71" y="20"/>
                        </a:lnTo>
                        <a:lnTo>
                          <a:pt x="55" y="0"/>
                        </a:lnTo>
                        <a:lnTo>
                          <a:pt x="33" y="0"/>
                        </a:lnTo>
                        <a:lnTo>
                          <a:pt x="12" y="4"/>
                        </a:lnTo>
                        <a:lnTo>
                          <a:pt x="0" y="20"/>
                        </a:lnTo>
                        <a:lnTo>
                          <a:pt x="14" y="52"/>
                        </a:lnTo>
                        <a:close/>
                      </a:path>
                    </a:pathLst>
                  </a:custGeom>
                  <a:solidFill>
                    <a:srgbClr val="000000"/>
                  </a:solidFill>
                  <a:ln w="9525">
                    <a:noFill/>
                    <a:round/>
                    <a:headEnd/>
                    <a:tailEnd/>
                  </a:ln>
                </p:spPr>
                <p:txBody>
                  <a:bodyPr>
                    <a:prstTxWarp prst="textNoShape">
                      <a:avLst/>
                    </a:prstTxWarp>
                  </a:bodyPr>
                  <a:lstStyle/>
                  <a:p>
                    <a:endParaRPr lang="en-US"/>
                  </a:p>
                </p:txBody>
              </p:sp>
              <p:sp>
                <p:nvSpPr>
                  <p:cNvPr id="41" name="Freeform 17"/>
                  <p:cNvSpPr>
                    <a:spLocks/>
                  </p:cNvSpPr>
                  <p:nvPr/>
                </p:nvSpPr>
                <p:spPr bwMode="auto">
                  <a:xfrm>
                    <a:off x="610" y="3235"/>
                    <a:ext cx="33" cy="86"/>
                  </a:xfrm>
                  <a:custGeom>
                    <a:avLst/>
                    <a:gdLst/>
                    <a:ahLst/>
                    <a:cxnLst>
                      <a:cxn ang="0">
                        <a:pos x="37" y="0"/>
                      </a:cxn>
                      <a:cxn ang="0">
                        <a:pos x="10" y="13"/>
                      </a:cxn>
                      <a:cxn ang="0">
                        <a:pos x="0" y="39"/>
                      </a:cxn>
                      <a:cxn ang="0">
                        <a:pos x="7" y="112"/>
                      </a:cxn>
                      <a:cxn ang="0">
                        <a:pos x="10" y="151"/>
                      </a:cxn>
                      <a:cxn ang="0">
                        <a:pos x="21" y="164"/>
                      </a:cxn>
                      <a:cxn ang="0">
                        <a:pos x="44" y="171"/>
                      </a:cxn>
                      <a:cxn ang="0">
                        <a:pos x="68" y="171"/>
                      </a:cxn>
                      <a:cxn ang="0">
                        <a:pos x="37" y="149"/>
                      </a:cxn>
                      <a:cxn ang="0">
                        <a:pos x="28" y="118"/>
                      </a:cxn>
                      <a:cxn ang="0">
                        <a:pos x="31" y="39"/>
                      </a:cxn>
                      <a:cxn ang="0">
                        <a:pos x="37" y="0"/>
                      </a:cxn>
                    </a:cxnLst>
                    <a:rect l="0" t="0" r="r" b="b"/>
                    <a:pathLst>
                      <a:path w="68" h="171">
                        <a:moveTo>
                          <a:pt x="37" y="0"/>
                        </a:moveTo>
                        <a:lnTo>
                          <a:pt x="10" y="13"/>
                        </a:lnTo>
                        <a:lnTo>
                          <a:pt x="0" y="39"/>
                        </a:lnTo>
                        <a:lnTo>
                          <a:pt x="7" y="112"/>
                        </a:lnTo>
                        <a:lnTo>
                          <a:pt x="10" y="151"/>
                        </a:lnTo>
                        <a:lnTo>
                          <a:pt x="21" y="164"/>
                        </a:lnTo>
                        <a:lnTo>
                          <a:pt x="44" y="171"/>
                        </a:lnTo>
                        <a:lnTo>
                          <a:pt x="68" y="171"/>
                        </a:lnTo>
                        <a:lnTo>
                          <a:pt x="37" y="149"/>
                        </a:lnTo>
                        <a:lnTo>
                          <a:pt x="28" y="118"/>
                        </a:lnTo>
                        <a:lnTo>
                          <a:pt x="31" y="39"/>
                        </a:lnTo>
                        <a:lnTo>
                          <a:pt x="37" y="0"/>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25" name="Group 18"/>
                <p:cNvGrpSpPr>
                  <a:grpSpLocks/>
                </p:cNvGrpSpPr>
                <p:nvPr/>
              </p:nvGrpSpPr>
              <p:grpSpPr bwMode="auto">
                <a:xfrm>
                  <a:off x="844" y="3209"/>
                  <a:ext cx="63" cy="130"/>
                  <a:chOff x="844" y="3209"/>
                  <a:chExt cx="63" cy="130"/>
                </a:xfrm>
              </p:grpSpPr>
              <p:sp>
                <p:nvSpPr>
                  <p:cNvPr id="38" name="Freeform 19"/>
                  <p:cNvSpPr>
                    <a:spLocks/>
                  </p:cNvSpPr>
                  <p:nvPr/>
                </p:nvSpPr>
                <p:spPr bwMode="auto">
                  <a:xfrm>
                    <a:off x="844" y="3209"/>
                    <a:ext cx="63" cy="130"/>
                  </a:xfrm>
                  <a:custGeom>
                    <a:avLst/>
                    <a:gdLst/>
                    <a:ahLst/>
                    <a:cxnLst>
                      <a:cxn ang="0">
                        <a:pos x="27" y="21"/>
                      </a:cxn>
                      <a:cxn ang="0">
                        <a:pos x="37" y="6"/>
                      </a:cxn>
                      <a:cxn ang="0">
                        <a:pos x="65" y="0"/>
                      </a:cxn>
                      <a:cxn ang="0">
                        <a:pos x="92" y="6"/>
                      </a:cxn>
                      <a:cxn ang="0">
                        <a:pos x="118" y="19"/>
                      </a:cxn>
                      <a:cxn ang="0">
                        <a:pos x="125" y="47"/>
                      </a:cxn>
                      <a:cxn ang="0">
                        <a:pos x="120" y="208"/>
                      </a:cxn>
                      <a:cxn ang="0">
                        <a:pos x="112" y="247"/>
                      </a:cxn>
                      <a:cxn ang="0">
                        <a:pos x="80" y="260"/>
                      </a:cxn>
                      <a:cxn ang="0">
                        <a:pos x="45" y="260"/>
                      </a:cxn>
                      <a:cxn ang="0">
                        <a:pos x="20" y="247"/>
                      </a:cxn>
                      <a:cxn ang="0">
                        <a:pos x="0" y="226"/>
                      </a:cxn>
                      <a:cxn ang="0">
                        <a:pos x="0" y="208"/>
                      </a:cxn>
                      <a:cxn ang="0">
                        <a:pos x="24" y="221"/>
                      </a:cxn>
                      <a:cxn ang="0">
                        <a:pos x="52" y="231"/>
                      </a:cxn>
                      <a:cxn ang="0">
                        <a:pos x="73" y="221"/>
                      </a:cxn>
                      <a:cxn ang="0">
                        <a:pos x="92" y="208"/>
                      </a:cxn>
                      <a:cxn ang="0">
                        <a:pos x="94" y="168"/>
                      </a:cxn>
                      <a:cxn ang="0">
                        <a:pos x="94" y="39"/>
                      </a:cxn>
                      <a:cxn ang="0">
                        <a:pos x="78" y="26"/>
                      </a:cxn>
                      <a:cxn ang="0">
                        <a:pos x="53" y="28"/>
                      </a:cxn>
                      <a:cxn ang="0">
                        <a:pos x="27" y="21"/>
                      </a:cxn>
                    </a:cxnLst>
                    <a:rect l="0" t="0" r="r" b="b"/>
                    <a:pathLst>
                      <a:path w="125" h="260">
                        <a:moveTo>
                          <a:pt x="27" y="21"/>
                        </a:moveTo>
                        <a:lnTo>
                          <a:pt x="37" y="6"/>
                        </a:lnTo>
                        <a:lnTo>
                          <a:pt x="65" y="0"/>
                        </a:lnTo>
                        <a:lnTo>
                          <a:pt x="92" y="6"/>
                        </a:lnTo>
                        <a:lnTo>
                          <a:pt x="118" y="19"/>
                        </a:lnTo>
                        <a:lnTo>
                          <a:pt x="125" y="47"/>
                        </a:lnTo>
                        <a:lnTo>
                          <a:pt x="120" y="208"/>
                        </a:lnTo>
                        <a:lnTo>
                          <a:pt x="112" y="247"/>
                        </a:lnTo>
                        <a:lnTo>
                          <a:pt x="80" y="260"/>
                        </a:lnTo>
                        <a:lnTo>
                          <a:pt x="45" y="260"/>
                        </a:lnTo>
                        <a:lnTo>
                          <a:pt x="20" y="247"/>
                        </a:lnTo>
                        <a:lnTo>
                          <a:pt x="0" y="226"/>
                        </a:lnTo>
                        <a:lnTo>
                          <a:pt x="0" y="208"/>
                        </a:lnTo>
                        <a:lnTo>
                          <a:pt x="24" y="221"/>
                        </a:lnTo>
                        <a:lnTo>
                          <a:pt x="52" y="231"/>
                        </a:lnTo>
                        <a:lnTo>
                          <a:pt x="73" y="221"/>
                        </a:lnTo>
                        <a:lnTo>
                          <a:pt x="92" y="208"/>
                        </a:lnTo>
                        <a:lnTo>
                          <a:pt x="94" y="168"/>
                        </a:lnTo>
                        <a:lnTo>
                          <a:pt x="94" y="39"/>
                        </a:lnTo>
                        <a:lnTo>
                          <a:pt x="78" y="26"/>
                        </a:lnTo>
                        <a:lnTo>
                          <a:pt x="53" y="28"/>
                        </a:lnTo>
                        <a:lnTo>
                          <a:pt x="27" y="21"/>
                        </a:lnTo>
                        <a:close/>
                      </a:path>
                    </a:pathLst>
                  </a:custGeom>
                  <a:solidFill>
                    <a:srgbClr val="000000"/>
                  </a:solidFill>
                  <a:ln w="9525">
                    <a:noFill/>
                    <a:round/>
                    <a:headEnd/>
                    <a:tailEnd/>
                  </a:ln>
                </p:spPr>
                <p:txBody>
                  <a:bodyPr>
                    <a:prstTxWarp prst="textNoShape">
                      <a:avLst/>
                    </a:prstTxWarp>
                  </a:bodyPr>
                  <a:lstStyle/>
                  <a:p>
                    <a:endParaRPr lang="en-US"/>
                  </a:p>
                </p:txBody>
              </p:sp>
              <p:sp>
                <p:nvSpPr>
                  <p:cNvPr id="39" name="Freeform 20"/>
                  <p:cNvSpPr>
                    <a:spLocks/>
                  </p:cNvSpPr>
                  <p:nvPr/>
                </p:nvSpPr>
                <p:spPr bwMode="auto">
                  <a:xfrm>
                    <a:off x="844" y="3210"/>
                    <a:ext cx="38" cy="119"/>
                  </a:xfrm>
                  <a:custGeom>
                    <a:avLst/>
                    <a:gdLst/>
                    <a:ahLst/>
                    <a:cxnLst>
                      <a:cxn ang="0">
                        <a:pos x="7" y="32"/>
                      </a:cxn>
                      <a:cxn ang="0">
                        <a:pos x="21" y="13"/>
                      </a:cxn>
                      <a:cxn ang="0">
                        <a:pos x="49" y="0"/>
                      </a:cxn>
                      <a:cxn ang="0">
                        <a:pos x="75" y="11"/>
                      </a:cxn>
                      <a:cxn ang="0">
                        <a:pos x="40" y="32"/>
                      </a:cxn>
                      <a:cxn ang="0">
                        <a:pos x="33" y="52"/>
                      </a:cxn>
                      <a:cxn ang="0">
                        <a:pos x="28" y="205"/>
                      </a:cxn>
                      <a:cxn ang="0">
                        <a:pos x="35" y="224"/>
                      </a:cxn>
                      <a:cxn ang="0">
                        <a:pos x="61" y="239"/>
                      </a:cxn>
                      <a:cxn ang="0">
                        <a:pos x="11" y="231"/>
                      </a:cxn>
                      <a:cxn ang="0">
                        <a:pos x="0" y="211"/>
                      </a:cxn>
                      <a:cxn ang="0">
                        <a:pos x="7" y="32"/>
                      </a:cxn>
                    </a:cxnLst>
                    <a:rect l="0" t="0" r="r" b="b"/>
                    <a:pathLst>
                      <a:path w="75" h="239">
                        <a:moveTo>
                          <a:pt x="7" y="32"/>
                        </a:moveTo>
                        <a:lnTo>
                          <a:pt x="21" y="13"/>
                        </a:lnTo>
                        <a:lnTo>
                          <a:pt x="49" y="0"/>
                        </a:lnTo>
                        <a:lnTo>
                          <a:pt x="75" y="11"/>
                        </a:lnTo>
                        <a:lnTo>
                          <a:pt x="40" y="32"/>
                        </a:lnTo>
                        <a:lnTo>
                          <a:pt x="33" y="52"/>
                        </a:lnTo>
                        <a:lnTo>
                          <a:pt x="28" y="205"/>
                        </a:lnTo>
                        <a:lnTo>
                          <a:pt x="35" y="224"/>
                        </a:lnTo>
                        <a:lnTo>
                          <a:pt x="61" y="239"/>
                        </a:lnTo>
                        <a:lnTo>
                          <a:pt x="11" y="231"/>
                        </a:lnTo>
                        <a:lnTo>
                          <a:pt x="0" y="211"/>
                        </a:lnTo>
                        <a:lnTo>
                          <a:pt x="7" y="32"/>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26" name="Group 21"/>
                <p:cNvGrpSpPr>
                  <a:grpSpLocks/>
                </p:cNvGrpSpPr>
                <p:nvPr/>
              </p:nvGrpSpPr>
              <p:grpSpPr bwMode="auto">
                <a:xfrm>
                  <a:off x="1081" y="3200"/>
                  <a:ext cx="63" cy="146"/>
                  <a:chOff x="1081" y="3200"/>
                  <a:chExt cx="63" cy="146"/>
                </a:xfrm>
              </p:grpSpPr>
              <p:sp>
                <p:nvSpPr>
                  <p:cNvPr id="36" name="Freeform 22"/>
                  <p:cNvSpPr>
                    <a:spLocks/>
                  </p:cNvSpPr>
                  <p:nvPr/>
                </p:nvSpPr>
                <p:spPr bwMode="auto">
                  <a:xfrm>
                    <a:off x="1081" y="3200"/>
                    <a:ext cx="63" cy="146"/>
                  </a:xfrm>
                  <a:custGeom>
                    <a:avLst/>
                    <a:gdLst/>
                    <a:ahLst/>
                    <a:cxnLst>
                      <a:cxn ang="0">
                        <a:pos x="27" y="24"/>
                      </a:cxn>
                      <a:cxn ang="0">
                        <a:pos x="38" y="7"/>
                      </a:cxn>
                      <a:cxn ang="0">
                        <a:pos x="65" y="0"/>
                      </a:cxn>
                      <a:cxn ang="0">
                        <a:pos x="92" y="7"/>
                      </a:cxn>
                      <a:cxn ang="0">
                        <a:pos x="118" y="21"/>
                      </a:cxn>
                      <a:cxn ang="0">
                        <a:pos x="125" y="53"/>
                      </a:cxn>
                      <a:cxn ang="0">
                        <a:pos x="121" y="234"/>
                      </a:cxn>
                      <a:cxn ang="0">
                        <a:pos x="112" y="278"/>
                      </a:cxn>
                      <a:cxn ang="0">
                        <a:pos x="80" y="292"/>
                      </a:cxn>
                      <a:cxn ang="0">
                        <a:pos x="45" y="292"/>
                      </a:cxn>
                      <a:cxn ang="0">
                        <a:pos x="20" y="278"/>
                      </a:cxn>
                      <a:cxn ang="0">
                        <a:pos x="0" y="253"/>
                      </a:cxn>
                      <a:cxn ang="0">
                        <a:pos x="0" y="234"/>
                      </a:cxn>
                      <a:cxn ang="0">
                        <a:pos x="25" y="248"/>
                      </a:cxn>
                      <a:cxn ang="0">
                        <a:pos x="52" y="260"/>
                      </a:cxn>
                      <a:cxn ang="0">
                        <a:pos x="73" y="248"/>
                      </a:cxn>
                      <a:cxn ang="0">
                        <a:pos x="92" y="234"/>
                      </a:cxn>
                      <a:cxn ang="0">
                        <a:pos x="95" y="188"/>
                      </a:cxn>
                      <a:cxn ang="0">
                        <a:pos x="95" y="44"/>
                      </a:cxn>
                      <a:cxn ang="0">
                        <a:pos x="78" y="28"/>
                      </a:cxn>
                      <a:cxn ang="0">
                        <a:pos x="53" y="32"/>
                      </a:cxn>
                      <a:cxn ang="0">
                        <a:pos x="27" y="24"/>
                      </a:cxn>
                    </a:cxnLst>
                    <a:rect l="0" t="0" r="r" b="b"/>
                    <a:pathLst>
                      <a:path w="125" h="292">
                        <a:moveTo>
                          <a:pt x="27" y="24"/>
                        </a:moveTo>
                        <a:lnTo>
                          <a:pt x="38" y="7"/>
                        </a:lnTo>
                        <a:lnTo>
                          <a:pt x="65" y="0"/>
                        </a:lnTo>
                        <a:lnTo>
                          <a:pt x="92" y="7"/>
                        </a:lnTo>
                        <a:lnTo>
                          <a:pt x="118" y="21"/>
                        </a:lnTo>
                        <a:lnTo>
                          <a:pt x="125" y="53"/>
                        </a:lnTo>
                        <a:lnTo>
                          <a:pt x="121" y="234"/>
                        </a:lnTo>
                        <a:lnTo>
                          <a:pt x="112" y="278"/>
                        </a:lnTo>
                        <a:lnTo>
                          <a:pt x="80" y="292"/>
                        </a:lnTo>
                        <a:lnTo>
                          <a:pt x="45" y="292"/>
                        </a:lnTo>
                        <a:lnTo>
                          <a:pt x="20" y="278"/>
                        </a:lnTo>
                        <a:lnTo>
                          <a:pt x="0" y="253"/>
                        </a:lnTo>
                        <a:lnTo>
                          <a:pt x="0" y="234"/>
                        </a:lnTo>
                        <a:lnTo>
                          <a:pt x="25" y="248"/>
                        </a:lnTo>
                        <a:lnTo>
                          <a:pt x="52" y="260"/>
                        </a:lnTo>
                        <a:lnTo>
                          <a:pt x="73" y="248"/>
                        </a:lnTo>
                        <a:lnTo>
                          <a:pt x="92" y="234"/>
                        </a:lnTo>
                        <a:lnTo>
                          <a:pt x="95" y="188"/>
                        </a:lnTo>
                        <a:lnTo>
                          <a:pt x="95" y="44"/>
                        </a:lnTo>
                        <a:lnTo>
                          <a:pt x="78" y="28"/>
                        </a:lnTo>
                        <a:lnTo>
                          <a:pt x="53" y="32"/>
                        </a:lnTo>
                        <a:lnTo>
                          <a:pt x="27" y="24"/>
                        </a:lnTo>
                        <a:close/>
                      </a:path>
                    </a:pathLst>
                  </a:custGeom>
                  <a:solidFill>
                    <a:srgbClr val="000000"/>
                  </a:solidFill>
                  <a:ln w="9525">
                    <a:noFill/>
                    <a:round/>
                    <a:headEnd/>
                    <a:tailEnd/>
                  </a:ln>
                </p:spPr>
                <p:txBody>
                  <a:bodyPr>
                    <a:prstTxWarp prst="textNoShape">
                      <a:avLst/>
                    </a:prstTxWarp>
                  </a:bodyPr>
                  <a:lstStyle/>
                  <a:p>
                    <a:endParaRPr lang="en-US"/>
                  </a:p>
                </p:txBody>
              </p:sp>
              <p:sp>
                <p:nvSpPr>
                  <p:cNvPr id="37" name="Freeform 23"/>
                  <p:cNvSpPr>
                    <a:spLocks/>
                  </p:cNvSpPr>
                  <p:nvPr/>
                </p:nvSpPr>
                <p:spPr bwMode="auto">
                  <a:xfrm>
                    <a:off x="1081" y="3201"/>
                    <a:ext cx="38" cy="135"/>
                  </a:xfrm>
                  <a:custGeom>
                    <a:avLst/>
                    <a:gdLst/>
                    <a:ahLst/>
                    <a:cxnLst>
                      <a:cxn ang="0">
                        <a:pos x="7" y="37"/>
                      </a:cxn>
                      <a:cxn ang="0">
                        <a:pos x="21" y="14"/>
                      </a:cxn>
                      <a:cxn ang="0">
                        <a:pos x="50" y="0"/>
                      </a:cxn>
                      <a:cxn ang="0">
                        <a:pos x="76" y="12"/>
                      </a:cxn>
                      <a:cxn ang="0">
                        <a:pos x="40" y="37"/>
                      </a:cxn>
                      <a:cxn ang="0">
                        <a:pos x="33" y="59"/>
                      </a:cxn>
                      <a:cxn ang="0">
                        <a:pos x="28" y="232"/>
                      </a:cxn>
                      <a:cxn ang="0">
                        <a:pos x="36" y="254"/>
                      </a:cxn>
                      <a:cxn ang="0">
                        <a:pos x="62" y="271"/>
                      </a:cxn>
                      <a:cxn ang="0">
                        <a:pos x="12" y="261"/>
                      </a:cxn>
                      <a:cxn ang="0">
                        <a:pos x="0" y="239"/>
                      </a:cxn>
                      <a:cxn ang="0">
                        <a:pos x="7" y="37"/>
                      </a:cxn>
                    </a:cxnLst>
                    <a:rect l="0" t="0" r="r" b="b"/>
                    <a:pathLst>
                      <a:path w="76" h="271">
                        <a:moveTo>
                          <a:pt x="7" y="37"/>
                        </a:moveTo>
                        <a:lnTo>
                          <a:pt x="21" y="14"/>
                        </a:lnTo>
                        <a:lnTo>
                          <a:pt x="50" y="0"/>
                        </a:lnTo>
                        <a:lnTo>
                          <a:pt x="76" y="12"/>
                        </a:lnTo>
                        <a:lnTo>
                          <a:pt x="40" y="37"/>
                        </a:lnTo>
                        <a:lnTo>
                          <a:pt x="33" y="59"/>
                        </a:lnTo>
                        <a:lnTo>
                          <a:pt x="28" y="232"/>
                        </a:lnTo>
                        <a:lnTo>
                          <a:pt x="36" y="254"/>
                        </a:lnTo>
                        <a:lnTo>
                          <a:pt x="62" y="271"/>
                        </a:lnTo>
                        <a:lnTo>
                          <a:pt x="12" y="261"/>
                        </a:lnTo>
                        <a:lnTo>
                          <a:pt x="0" y="239"/>
                        </a:lnTo>
                        <a:lnTo>
                          <a:pt x="7" y="37"/>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27" name="Group 24"/>
                <p:cNvGrpSpPr>
                  <a:grpSpLocks/>
                </p:cNvGrpSpPr>
                <p:nvPr/>
              </p:nvGrpSpPr>
              <p:grpSpPr bwMode="auto">
                <a:xfrm>
                  <a:off x="1426" y="3169"/>
                  <a:ext cx="63" cy="207"/>
                  <a:chOff x="1426" y="3169"/>
                  <a:chExt cx="63" cy="207"/>
                </a:xfrm>
              </p:grpSpPr>
              <p:sp>
                <p:nvSpPr>
                  <p:cNvPr id="34" name="Freeform 25"/>
                  <p:cNvSpPr>
                    <a:spLocks/>
                  </p:cNvSpPr>
                  <p:nvPr/>
                </p:nvSpPr>
                <p:spPr bwMode="auto">
                  <a:xfrm>
                    <a:off x="1426" y="3169"/>
                    <a:ext cx="63" cy="207"/>
                  </a:xfrm>
                  <a:custGeom>
                    <a:avLst/>
                    <a:gdLst/>
                    <a:ahLst/>
                    <a:cxnLst>
                      <a:cxn ang="0">
                        <a:pos x="27" y="34"/>
                      </a:cxn>
                      <a:cxn ang="0">
                        <a:pos x="38" y="11"/>
                      </a:cxn>
                      <a:cxn ang="0">
                        <a:pos x="65" y="0"/>
                      </a:cxn>
                      <a:cxn ang="0">
                        <a:pos x="92" y="11"/>
                      </a:cxn>
                      <a:cxn ang="0">
                        <a:pos x="118" y="31"/>
                      </a:cxn>
                      <a:cxn ang="0">
                        <a:pos x="125" y="76"/>
                      </a:cxn>
                      <a:cxn ang="0">
                        <a:pos x="121" y="333"/>
                      </a:cxn>
                      <a:cxn ang="0">
                        <a:pos x="112" y="395"/>
                      </a:cxn>
                      <a:cxn ang="0">
                        <a:pos x="80" y="415"/>
                      </a:cxn>
                      <a:cxn ang="0">
                        <a:pos x="45" y="415"/>
                      </a:cxn>
                      <a:cxn ang="0">
                        <a:pos x="20" y="395"/>
                      </a:cxn>
                      <a:cxn ang="0">
                        <a:pos x="0" y="361"/>
                      </a:cxn>
                      <a:cxn ang="0">
                        <a:pos x="0" y="333"/>
                      </a:cxn>
                      <a:cxn ang="0">
                        <a:pos x="25" y="354"/>
                      </a:cxn>
                      <a:cxn ang="0">
                        <a:pos x="52" y="370"/>
                      </a:cxn>
                      <a:cxn ang="0">
                        <a:pos x="73" y="354"/>
                      </a:cxn>
                      <a:cxn ang="0">
                        <a:pos x="92" y="333"/>
                      </a:cxn>
                      <a:cxn ang="0">
                        <a:pos x="95" y="268"/>
                      </a:cxn>
                      <a:cxn ang="0">
                        <a:pos x="95" y="62"/>
                      </a:cxn>
                      <a:cxn ang="0">
                        <a:pos x="78" y="42"/>
                      </a:cxn>
                      <a:cxn ang="0">
                        <a:pos x="53" y="45"/>
                      </a:cxn>
                      <a:cxn ang="0">
                        <a:pos x="27" y="34"/>
                      </a:cxn>
                    </a:cxnLst>
                    <a:rect l="0" t="0" r="r" b="b"/>
                    <a:pathLst>
                      <a:path w="125" h="415">
                        <a:moveTo>
                          <a:pt x="27" y="34"/>
                        </a:moveTo>
                        <a:lnTo>
                          <a:pt x="38" y="11"/>
                        </a:lnTo>
                        <a:lnTo>
                          <a:pt x="65" y="0"/>
                        </a:lnTo>
                        <a:lnTo>
                          <a:pt x="92" y="11"/>
                        </a:lnTo>
                        <a:lnTo>
                          <a:pt x="118" y="31"/>
                        </a:lnTo>
                        <a:lnTo>
                          <a:pt x="125" y="76"/>
                        </a:lnTo>
                        <a:lnTo>
                          <a:pt x="121" y="333"/>
                        </a:lnTo>
                        <a:lnTo>
                          <a:pt x="112" y="395"/>
                        </a:lnTo>
                        <a:lnTo>
                          <a:pt x="80" y="415"/>
                        </a:lnTo>
                        <a:lnTo>
                          <a:pt x="45" y="415"/>
                        </a:lnTo>
                        <a:lnTo>
                          <a:pt x="20" y="395"/>
                        </a:lnTo>
                        <a:lnTo>
                          <a:pt x="0" y="361"/>
                        </a:lnTo>
                        <a:lnTo>
                          <a:pt x="0" y="333"/>
                        </a:lnTo>
                        <a:lnTo>
                          <a:pt x="25" y="354"/>
                        </a:lnTo>
                        <a:lnTo>
                          <a:pt x="52" y="370"/>
                        </a:lnTo>
                        <a:lnTo>
                          <a:pt x="73" y="354"/>
                        </a:lnTo>
                        <a:lnTo>
                          <a:pt x="92" y="333"/>
                        </a:lnTo>
                        <a:lnTo>
                          <a:pt x="95" y="268"/>
                        </a:lnTo>
                        <a:lnTo>
                          <a:pt x="95" y="62"/>
                        </a:lnTo>
                        <a:lnTo>
                          <a:pt x="78" y="42"/>
                        </a:lnTo>
                        <a:lnTo>
                          <a:pt x="53" y="45"/>
                        </a:lnTo>
                        <a:lnTo>
                          <a:pt x="27" y="34"/>
                        </a:lnTo>
                        <a:close/>
                      </a:path>
                    </a:pathLst>
                  </a:custGeom>
                  <a:solidFill>
                    <a:srgbClr val="000000"/>
                  </a:solidFill>
                  <a:ln w="9525">
                    <a:noFill/>
                    <a:round/>
                    <a:headEnd/>
                    <a:tailEnd/>
                  </a:ln>
                </p:spPr>
                <p:txBody>
                  <a:bodyPr>
                    <a:prstTxWarp prst="textNoShape">
                      <a:avLst/>
                    </a:prstTxWarp>
                  </a:bodyPr>
                  <a:lstStyle/>
                  <a:p>
                    <a:endParaRPr lang="en-US"/>
                  </a:p>
                </p:txBody>
              </p:sp>
              <p:sp>
                <p:nvSpPr>
                  <p:cNvPr id="35" name="Freeform 26"/>
                  <p:cNvSpPr>
                    <a:spLocks/>
                  </p:cNvSpPr>
                  <p:nvPr/>
                </p:nvSpPr>
                <p:spPr bwMode="auto">
                  <a:xfrm>
                    <a:off x="1426" y="3170"/>
                    <a:ext cx="38" cy="192"/>
                  </a:xfrm>
                  <a:custGeom>
                    <a:avLst/>
                    <a:gdLst/>
                    <a:ahLst/>
                    <a:cxnLst>
                      <a:cxn ang="0">
                        <a:pos x="7" y="52"/>
                      </a:cxn>
                      <a:cxn ang="0">
                        <a:pos x="21" y="21"/>
                      </a:cxn>
                      <a:cxn ang="0">
                        <a:pos x="50" y="0"/>
                      </a:cxn>
                      <a:cxn ang="0">
                        <a:pos x="76" y="17"/>
                      </a:cxn>
                      <a:cxn ang="0">
                        <a:pos x="40" y="52"/>
                      </a:cxn>
                      <a:cxn ang="0">
                        <a:pos x="33" y="82"/>
                      </a:cxn>
                      <a:cxn ang="0">
                        <a:pos x="28" y="328"/>
                      </a:cxn>
                      <a:cxn ang="0">
                        <a:pos x="35" y="360"/>
                      </a:cxn>
                      <a:cxn ang="0">
                        <a:pos x="61" y="384"/>
                      </a:cxn>
                      <a:cxn ang="0">
                        <a:pos x="12" y="370"/>
                      </a:cxn>
                      <a:cxn ang="0">
                        <a:pos x="0" y="339"/>
                      </a:cxn>
                      <a:cxn ang="0">
                        <a:pos x="7" y="52"/>
                      </a:cxn>
                    </a:cxnLst>
                    <a:rect l="0" t="0" r="r" b="b"/>
                    <a:pathLst>
                      <a:path w="76" h="384">
                        <a:moveTo>
                          <a:pt x="7" y="52"/>
                        </a:moveTo>
                        <a:lnTo>
                          <a:pt x="21" y="21"/>
                        </a:lnTo>
                        <a:lnTo>
                          <a:pt x="50" y="0"/>
                        </a:lnTo>
                        <a:lnTo>
                          <a:pt x="76" y="17"/>
                        </a:lnTo>
                        <a:lnTo>
                          <a:pt x="40" y="52"/>
                        </a:lnTo>
                        <a:lnTo>
                          <a:pt x="33" y="82"/>
                        </a:lnTo>
                        <a:lnTo>
                          <a:pt x="28" y="328"/>
                        </a:lnTo>
                        <a:lnTo>
                          <a:pt x="35" y="360"/>
                        </a:lnTo>
                        <a:lnTo>
                          <a:pt x="61" y="384"/>
                        </a:lnTo>
                        <a:lnTo>
                          <a:pt x="12" y="370"/>
                        </a:lnTo>
                        <a:lnTo>
                          <a:pt x="0" y="339"/>
                        </a:lnTo>
                        <a:lnTo>
                          <a:pt x="7" y="52"/>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28" name="Freeform 27"/>
                <p:cNvSpPr>
                  <a:spLocks/>
                </p:cNvSpPr>
                <p:nvPr/>
              </p:nvSpPr>
              <p:spPr bwMode="auto">
                <a:xfrm>
                  <a:off x="1129" y="3185"/>
                  <a:ext cx="315" cy="45"/>
                </a:xfrm>
                <a:custGeom>
                  <a:avLst/>
                  <a:gdLst/>
                  <a:ahLst/>
                  <a:cxnLst>
                    <a:cxn ang="0">
                      <a:pos x="0" y="61"/>
                    </a:cxn>
                    <a:cxn ang="0">
                      <a:pos x="629" y="0"/>
                    </a:cxn>
                    <a:cxn ang="0">
                      <a:pos x="616" y="41"/>
                    </a:cxn>
                    <a:cxn ang="0">
                      <a:pos x="11" y="89"/>
                    </a:cxn>
                    <a:cxn ang="0">
                      <a:pos x="0" y="61"/>
                    </a:cxn>
                  </a:cxnLst>
                  <a:rect l="0" t="0" r="r" b="b"/>
                  <a:pathLst>
                    <a:path w="629" h="89">
                      <a:moveTo>
                        <a:pt x="0" y="61"/>
                      </a:moveTo>
                      <a:lnTo>
                        <a:pt x="629" y="0"/>
                      </a:lnTo>
                      <a:lnTo>
                        <a:pt x="616" y="41"/>
                      </a:lnTo>
                      <a:lnTo>
                        <a:pt x="11" y="89"/>
                      </a:lnTo>
                      <a:lnTo>
                        <a:pt x="0" y="61"/>
                      </a:lnTo>
                      <a:close/>
                    </a:path>
                  </a:pathLst>
                </a:custGeom>
                <a:solidFill>
                  <a:srgbClr val="000000"/>
                </a:solidFill>
                <a:ln w="9525">
                  <a:noFill/>
                  <a:round/>
                  <a:headEnd/>
                  <a:tailEnd/>
                </a:ln>
              </p:spPr>
              <p:txBody>
                <a:bodyPr>
                  <a:prstTxWarp prst="textNoShape">
                    <a:avLst/>
                  </a:prstTxWarp>
                </a:bodyPr>
                <a:lstStyle/>
                <a:p>
                  <a:endParaRPr lang="en-US"/>
                </a:p>
              </p:txBody>
            </p:sp>
            <p:sp>
              <p:nvSpPr>
                <p:cNvPr id="29" name="Freeform 28"/>
                <p:cNvSpPr>
                  <a:spLocks/>
                </p:cNvSpPr>
                <p:nvPr/>
              </p:nvSpPr>
              <p:spPr bwMode="auto">
                <a:xfrm>
                  <a:off x="1131" y="3318"/>
                  <a:ext cx="314" cy="42"/>
                </a:xfrm>
                <a:custGeom>
                  <a:avLst/>
                  <a:gdLst/>
                  <a:ahLst/>
                  <a:cxnLst>
                    <a:cxn ang="0">
                      <a:pos x="0" y="0"/>
                    </a:cxn>
                    <a:cxn ang="0">
                      <a:pos x="616" y="49"/>
                    </a:cxn>
                    <a:cxn ang="0">
                      <a:pos x="629" y="84"/>
                    </a:cxn>
                    <a:cxn ang="0">
                      <a:pos x="0" y="29"/>
                    </a:cxn>
                    <a:cxn ang="0">
                      <a:pos x="0" y="0"/>
                    </a:cxn>
                  </a:cxnLst>
                  <a:rect l="0" t="0" r="r" b="b"/>
                  <a:pathLst>
                    <a:path w="629" h="84">
                      <a:moveTo>
                        <a:pt x="0" y="0"/>
                      </a:moveTo>
                      <a:lnTo>
                        <a:pt x="616" y="49"/>
                      </a:lnTo>
                      <a:lnTo>
                        <a:pt x="629" y="84"/>
                      </a:lnTo>
                      <a:lnTo>
                        <a:pt x="0" y="29"/>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30" name="Freeform 29"/>
                <p:cNvSpPr>
                  <a:spLocks/>
                </p:cNvSpPr>
                <p:nvPr/>
              </p:nvSpPr>
              <p:spPr bwMode="auto">
                <a:xfrm>
                  <a:off x="896" y="3216"/>
                  <a:ext cx="199" cy="27"/>
                </a:xfrm>
                <a:custGeom>
                  <a:avLst/>
                  <a:gdLst/>
                  <a:ahLst/>
                  <a:cxnLst>
                    <a:cxn ang="0">
                      <a:pos x="8" y="22"/>
                    </a:cxn>
                    <a:cxn ang="0">
                      <a:pos x="394" y="0"/>
                    </a:cxn>
                    <a:cxn ang="0">
                      <a:pos x="398" y="43"/>
                    </a:cxn>
                    <a:cxn ang="0">
                      <a:pos x="0" y="52"/>
                    </a:cxn>
                    <a:cxn ang="0">
                      <a:pos x="8" y="22"/>
                    </a:cxn>
                  </a:cxnLst>
                  <a:rect l="0" t="0" r="r" b="b"/>
                  <a:pathLst>
                    <a:path w="398" h="52">
                      <a:moveTo>
                        <a:pt x="8" y="22"/>
                      </a:moveTo>
                      <a:lnTo>
                        <a:pt x="394" y="0"/>
                      </a:lnTo>
                      <a:lnTo>
                        <a:pt x="398" y="43"/>
                      </a:lnTo>
                      <a:lnTo>
                        <a:pt x="0" y="52"/>
                      </a:lnTo>
                      <a:lnTo>
                        <a:pt x="8" y="22"/>
                      </a:lnTo>
                      <a:close/>
                    </a:path>
                  </a:pathLst>
                </a:custGeom>
                <a:solidFill>
                  <a:srgbClr val="000000"/>
                </a:solidFill>
                <a:ln w="9525">
                  <a:noFill/>
                  <a:round/>
                  <a:headEnd/>
                  <a:tailEnd/>
                </a:ln>
              </p:spPr>
              <p:txBody>
                <a:bodyPr>
                  <a:prstTxWarp prst="textNoShape">
                    <a:avLst/>
                  </a:prstTxWarp>
                </a:bodyPr>
                <a:lstStyle/>
                <a:p>
                  <a:endParaRPr lang="en-US"/>
                </a:p>
              </p:txBody>
            </p:sp>
            <p:sp>
              <p:nvSpPr>
                <p:cNvPr id="31" name="Freeform 30"/>
                <p:cNvSpPr>
                  <a:spLocks/>
                </p:cNvSpPr>
                <p:nvPr/>
              </p:nvSpPr>
              <p:spPr bwMode="auto">
                <a:xfrm>
                  <a:off x="891" y="3309"/>
                  <a:ext cx="201" cy="23"/>
                </a:xfrm>
                <a:custGeom>
                  <a:avLst/>
                  <a:gdLst/>
                  <a:ahLst/>
                  <a:cxnLst>
                    <a:cxn ang="0">
                      <a:pos x="11" y="0"/>
                    </a:cxn>
                    <a:cxn ang="0">
                      <a:pos x="398" y="8"/>
                    </a:cxn>
                    <a:cxn ang="0">
                      <a:pos x="404" y="45"/>
                    </a:cxn>
                    <a:cxn ang="0">
                      <a:pos x="0" y="36"/>
                    </a:cxn>
                    <a:cxn ang="0">
                      <a:pos x="11" y="0"/>
                    </a:cxn>
                  </a:cxnLst>
                  <a:rect l="0" t="0" r="r" b="b"/>
                  <a:pathLst>
                    <a:path w="404" h="45">
                      <a:moveTo>
                        <a:pt x="11" y="0"/>
                      </a:moveTo>
                      <a:lnTo>
                        <a:pt x="398" y="8"/>
                      </a:lnTo>
                      <a:lnTo>
                        <a:pt x="404" y="45"/>
                      </a:lnTo>
                      <a:lnTo>
                        <a:pt x="0" y="36"/>
                      </a:lnTo>
                      <a:lnTo>
                        <a:pt x="11" y="0"/>
                      </a:lnTo>
                      <a:close/>
                    </a:path>
                  </a:pathLst>
                </a:custGeom>
                <a:solidFill>
                  <a:srgbClr val="000000"/>
                </a:solidFill>
                <a:ln w="9525">
                  <a:noFill/>
                  <a:round/>
                  <a:headEnd/>
                  <a:tailEnd/>
                </a:ln>
              </p:spPr>
              <p:txBody>
                <a:bodyPr>
                  <a:prstTxWarp prst="textNoShape">
                    <a:avLst/>
                  </a:prstTxWarp>
                </a:bodyPr>
                <a:lstStyle/>
                <a:p>
                  <a:endParaRPr lang="en-US"/>
                </a:p>
              </p:txBody>
            </p:sp>
            <p:sp>
              <p:nvSpPr>
                <p:cNvPr id="32" name="Freeform 31"/>
                <p:cNvSpPr>
                  <a:spLocks/>
                </p:cNvSpPr>
                <p:nvPr/>
              </p:nvSpPr>
              <p:spPr bwMode="auto">
                <a:xfrm>
                  <a:off x="651" y="3235"/>
                  <a:ext cx="206" cy="25"/>
                </a:xfrm>
                <a:custGeom>
                  <a:avLst/>
                  <a:gdLst/>
                  <a:ahLst/>
                  <a:cxnLst>
                    <a:cxn ang="0">
                      <a:pos x="6" y="22"/>
                    </a:cxn>
                    <a:cxn ang="0">
                      <a:pos x="412" y="0"/>
                    </a:cxn>
                    <a:cxn ang="0">
                      <a:pos x="401" y="35"/>
                    </a:cxn>
                    <a:cxn ang="0">
                      <a:pos x="0" y="51"/>
                    </a:cxn>
                    <a:cxn ang="0">
                      <a:pos x="6" y="22"/>
                    </a:cxn>
                  </a:cxnLst>
                  <a:rect l="0" t="0" r="r" b="b"/>
                  <a:pathLst>
                    <a:path w="412" h="51">
                      <a:moveTo>
                        <a:pt x="6" y="22"/>
                      </a:moveTo>
                      <a:lnTo>
                        <a:pt x="412" y="0"/>
                      </a:lnTo>
                      <a:lnTo>
                        <a:pt x="401" y="35"/>
                      </a:lnTo>
                      <a:lnTo>
                        <a:pt x="0" y="51"/>
                      </a:lnTo>
                      <a:lnTo>
                        <a:pt x="6" y="22"/>
                      </a:lnTo>
                      <a:close/>
                    </a:path>
                  </a:pathLst>
                </a:custGeom>
                <a:solidFill>
                  <a:srgbClr val="000000"/>
                </a:solidFill>
                <a:ln w="9525">
                  <a:noFill/>
                  <a:round/>
                  <a:headEnd/>
                  <a:tailEnd/>
                </a:ln>
              </p:spPr>
              <p:txBody>
                <a:bodyPr>
                  <a:prstTxWarp prst="textNoShape">
                    <a:avLst/>
                  </a:prstTxWarp>
                </a:bodyPr>
                <a:lstStyle/>
                <a:p>
                  <a:endParaRPr lang="en-US"/>
                </a:p>
              </p:txBody>
            </p:sp>
            <p:sp>
              <p:nvSpPr>
                <p:cNvPr id="33" name="Freeform 32"/>
                <p:cNvSpPr>
                  <a:spLocks/>
                </p:cNvSpPr>
                <p:nvPr/>
              </p:nvSpPr>
              <p:spPr bwMode="auto">
                <a:xfrm>
                  <a:off x="641" y="3300"/>
                  <a:ext cx="213" cy="19"/>
                </a:xfrm>
                <a:custGeom>
                  <a:avLst/>
                  <a:gdLst/>
                  <a:ahLst/>
                  <a:cxnLst>
                    <a:cxn ang="0">
                      <a:pos x="19" y="6"/>
                    </a:cxn>
                    <a:cxn ang="0">
                      <a:pos x="424" y="0"/>
                    </a:cxn>
                    <a:cxn ang="0">
                      <a:pos x="426" y="39"/>
                    </a:cxn>
                    <a:cxn ang="0">
                      <a:pos x="0" y="33"/>
                    </a:cxn>
                    <a:cxn ang="0">
                      <a:pos x="19" y="6"/>
                    </a:cxn>
                  </a:cxnLst>
                  <a:rect l="0" t="0" r="r" b="b"/>
                  <a:pathLst>
                    <a:path w="426" h="39">
                      <a:moveTo>
                        <a:pt x="19" y="6"/>
                      </a:moveTo>
                      <a:lnTo>
                        <a:pt x="424" y="0"/>
                      </a:lnTo>
                      <a:lnTo>
                        <a:pt x="426" y="39"/>
                      </a:lnTo>
                      <a:lnTo>
                        <a:pt x="0" y="33"/>
                      </a:lnTo>
                      <a:lnTo>
                        <a:pt x="19" y="6"/>
                      </a:lnTo>
                      <a:close/>
                    </a:path>
                  </a:pathLst>
                </a:custGeom>
                <a:solidFill>
                  <a:srgbClr val="000000"/>
                </a:solidFill>
                <a:ln w="9525">
                  <a:noFill/>
                  <a:round/>
                  <a:headEnd/>
                  <a:tailEnd/>
                </a:ln>
              </p:spPr>
              <p:txBody>
                <a:bodyPr>
                  <a:prstTxWarp prst="textNoShape">
                    <a:avLst/>
                  </a:prstTxWarp>
                </a:bodyPr>
                <a:lstStyle/>
                <a:p>
                  <a:endParaRPr lang="en-US"/>
                </a:p>
              </p:txBody>
            </p:sp>
          </p:grpSp>
        </p:grpSp>
        <p:grpSp>
          <p:nvGrpSpPr>
            <p:cNvPr id="15" name="Group 33"/>
            <p:cNvGrpSpPr>
              <a:grpSpLocks/>
            </p:cNvGrpSpPr>
            <p:nvPr/>
          </p:nvGrpSpPr>
          <p:grpSpPr bwMode="auto">
            <a:xfrm>
              <a:off x="479" y="3188"/>
              <a:ext cx="517" cy="893"/>
              <a:chOff x="479" y="3188"/>
              <a:chExt cx="517" cy="893"/>
            </a:xfrm>
          </p:grpSpPr>
          <p:sp>
            <p:nvSpPr>
              <p:cNvPr id="16" name="Freeform 34"/>
              <p:cNvSpPr>
                <a:spLocks/>
              </p:cNvSpPr>
              <p:nvPr/>
            </p:nvSpPr>
            <p:spPr bwMode="auto">
              <a:xfrm>
                <a:off x="479" y="3188"/>
                <a:ext cx="202" cy="185"/>
              </a:xfrm>
              <a:custGeom>
                <a:avLst/>
                <a:gdLst/>
                <a:ahLst/>
                <a:cxnLst>
                  <a:cxn ang="0">
                    <a:pos x="274" y="187"/>
                  </a:cxn>
                  <a:cxn ang="0">
                    <a:pos x="256" y="142"/>
                  </a:cxn>
                  <a:cxn ang="0">
                    <a:pos x="237" y="98"/>
                  </a:cxn>
                  <a:cxn ang="0">
                    <a:pos x="211" y="51"/>
                  </a:cxn>
                  <a:cxn ang="0">
                    <a:pos x="187" y="21"/>
                  </a:cxn>
                  <a:cxn ang="0">
                    <a:pos x="161" y="6"/>
                  </a:cxn>
                  <a:cxn ang="0">
                    <a:pos x="127" y="0"/>
                  </a:cxn>
                  <a:cxn ang="0">
                    <a:pos x="91" y="0"/>
                  </a:cxn>
                  <a:cxn ang="0">
                    <a:pos x="59" y="8"/>
                  </a:cxn>
                  <a:cxn ang="0">
                    <a:pos x="32" y="34"/>
                  </a:cxn>
                  <a:cxn ang="0">
                    <a:pos x="13" y="70"/>
                  </a:cxn>
                  <a:cxn ang="0">
                    <a:pos x="0" y="109"/>
                  </a:cxn>
                  <a:cxn ang="0">
                    <a:pos x="0" y="153"/>
                  </a:cxn>
                  <a:cxn ang="0">
                    <a:pos x="13" y="212"/>
                  </a:cxn>
                  <a:cxn ang="0">
                    <a:pos x="37" y="267"/>
                  </a:cxn>
                  <a:cxn ang="0">
                    <a:pos x="64" y="305"/>
                  </a:cxn>
                  <a:cxn ang="0">
                    <a:pos x="98" y="337"/>
                  </a:cxn>
                  <a:cxn ang="0">
                    <a:pos x="142" y="366"/>
                  </a:cxn>
                  <a:cxn ang="0">
                    <a:pos x="184" y="371"/>
                  </a:cxn>
                  <a:cxn ang="0">
                    <a:pos x="216" y="371"/>
                  </a:cxn>
                  <a:cxn ang="0">
                    <a:pos x="242" y="363"/>
                  </a:cxn>
                  <a:cxn ang="0">
                    <a:pos x="256" y="344"/>
                  </a:cxn>
                  <a:cxn ang="0">
                    <a:pos x="275" y="318"/>
                  </a:cxn>
                  <a:cxn ang="0">
                    <a:pos x="282" y="273"/>
                  </a:cxn>
                  <a:cxn ang="0">
                    <a:pos x="286" y="238"/>
                  </a:cxn>
                  <a:cxn ang="0">
                    <a:pos x="331" y="261"/>
                  </a:cxn>
                  <a:cxn ang="0">
                    <a:pos x="388" y="273"/>
                  </a:cxn>
                  <a:cxn ang="0">
                    <a:pos x="403" y="254"/>
                  </a:cxn>
                  <a:cxn ang="0">
                    <a:pos x="401" y="230"/>
                  </a:cxn>
                  <a:cxn ang="0">
                    <a:pos x="352" y="212"/>
                  </a:cxn>
                  <a:cxn ang="0">
                    <a:pos x="301" y="203"/>
                  </a:cxn>
                  <a:cxn ang="0">
                    <a:pos x="274" y="187"/>
                  </a:cxn>
                </a:cxnLst>
                <a:rect l="0" t="0" r="r" b="b"/>
                <a:pathLst>
                  <a:path w="403" h="371">
                    <a:moveTo>
                      <a:pt x="274" y="187"/>
                    </a:moveTo>
                    <a:lnTo>
                      <a:pt x="256" y="142"/>
                    </a:lnTo>
                    <a:lnTo>
                      <a:pt x="237" y="98"/>
                    </a:lnTo>
                    <a:lnTo>
                      <a:pt x="211" y="51"/>
                    </a:lnTo>
                    <a:lnTo>
                      <a:pt x="187" y="21"/>
                    </a:lnTo>
                    <a:lnTo>
                      <a:pt x="161" y="6"/>
                    </a:lnTo>
                    <a:lnTo>
                      <a:pt x="127" y="0"/>
                    </a:lnTo>
                    <a:lnTo>
                      <a:pt x="91" y="0"/>
                    </a:lnTo>
                    <a:lnTo>
                      <a:pt x="59" y="8"/>
                    </a:lnTo>
                    <a:lnTo>
                      <a:pt x="32" y="34"/>
                    </a:lnTo>
                    <a:lnTo>
                      <a:pt x="13" y="70"/>
                    </a:lnTo>
                    <a:lnTo>
                      <a:pt x="0" y="109"/>
                    </a:lnTo>
                    <a:lnTo>
                      <a:pt x="0" y="153"/>
                    </a:lnTo>
                    <a:lnTo>
                      <a:pt x="13" y="212"/>
                    </a:lnTo>
                    <a:lnTo>
                      <a:pt x="37" y="267"/>
                    </a:lnTo>
                    <a:lnTo>
                      <a:pt x="64" y="305"/>
                    </a:lnTo>
                    <a:lnTo>
                      <a:pt x="98" y="337"/>
                    </a:lnTo>
                    <a:lnTo>
                      <a:pt x="142" y="366"/>
                    </a:lnTo>
                    <a:lnTo>
                      <a:pt x="184" y="371"/>
                    </a:lnTo>
                    <a:lnTo>
                      <a:pt x="216" y="371"/>
                    </a:lnTo>
                    <a:lnTo>
                      <a:pt x="242" y="363"/>
                    </a:lnTo>
                    <a:lnTo>
                      <a:pt x="256" y="344"/>
                    </a:lnTo>
                    <a:lnTo>
                      <a:pt x="275" y="318"/>
                    </a:lnTo>
                    <a:lnTo>
                      <a:pt x="282" y="273"/>
                    </a:lnTo>
                    <a:lnTo>
                      <a:pt x="286" y="238"/>
                    </a:lnTo>
                    <a:lnTo>
                      <a:pt x="331" y="261"/>
                    </a:lnTo>
                    <a:lnTo>
                      <a:pt x="388" y="273"/>
                    </a:lnTo>
                    <a:lnTo>
                      <a:pt x="403" y="254"/>
                    </a:lnTo>
                    <a:lnTo>
                      <a:pt x="401" y="230"/>
                    </a:lnTo>
                    <a:lnTo>
                      <a:pt x="352" y="212"/>
                    </a:lnTo>
                    <a:lnTo>
                      <a:pt x="301" y="203"/>
                    </a:lnTo>
                    <a:lnTo>
                      <a:pt x="274" y="187"/>
                    </a:lnTo>
                    <a:close/>
                  </a:path>
                </a:pathLst>
              </a:custGeom>
              <a:solidFill>
                <a:srgbClr val="000000"/>
              </a:solidFill>
              <a:ln w="9525">
                <a:noFill/>
                <a:round/>
                <a:headEnd/>
                <a:tailEnd/>
              </a:ln>
            </p:spPr>
            <p:txBody>
              <a:bodyPr>
                <a:prstTxWarp prst="textNoShape">
                  <a:avLst/>
                </a:prstTxWarp>
              </a:bodyPr>
              <a:lstStyle/>
              <a:p>
                <a:endParaRPr lang="en-US"/>
              </a:p>
            </p:txBody>
          </p:sp>
          <p:sp>
            <p:nvSpPr>
              <p:cNvPr id="17" name="Freeform 35"/>
              <p:cNvSpPr>
                <a:spLocks/>
              </p:cNvSpPr>
              <p:nvPr/>
            </p:nvSpPr>
            <p:spPr bwMode="auto">
              <a:xfrm>
                <a:off x="535" y="3396"/>
                <a:ext cx="177" cy="312"/>
              </a:xfrm>
              <a:custGeom>
                <a:avLst/>
                <a:gdLst/>
                <a:ahLst/>
                <a:cxnLst>
                  <a:cxn ang="0">
                    <a:pos x="72" y="13"/>
                  </a:cxn>
                  <a:cxn ang="0">
                    <a:pos x="130" y="0"/>
                  </a:cxn>
                  <a:cxn ang="0">
                    <a:pos x="175" y="4"/>
                  </a:cxn>
                  <a:cxn ang="0">
                    <a:pos x="200" y="16"/>
                  </a:cxn>
                  <a:cxn ang="0">
                    <a:pos x="245" y="54"/>
                  </a:cxn>
                  <a:cxn ang="0">
                    <a:pos x="275" y="99"/>
                  </a:cxn>
                  <a:cxn ang="0">
                    <a:pos x="296" y="143"/>
                  </a:cxn>
                  <a:cxn ang="0">
                    <a:pos x="319" y="202"/>
                  </a:cxn>
                  <a:cxn ang="0">
                    <a:pos x="341" y="265"/>
                  </a:cxn>
                  <a:cxn ang="0">
                    <a:pos x="354" y="345"/>
                  </a:cxn>
                  <a:cxn ang="0">
                    <a:pos x="351" y="402"/>
                  </a:cxn>
                  <a:cxn ang="0">
                    <a:pos x="345" y="461"/>
                  </a:cxn>
                  <a:cxn ang="0">
                    <a:pos x="328" y="509"/>
                  </a:cxn>
                  <a:cxn ang="0">
                    <a:pos x="309" y="547"/>
                  </a:cxn>
                  <a:cxn ang="0">
                    <a:pos x="275" y="583"/>
                  </a:cxn>
                  <a:cxn ang="0">
                    <a:pos x="231" y="609"/>
                  </a:cxn>
                  <a:cxn ang="0">
                    <a:pos x="181" y="621"/>
                  </a:cxn>
                  <a:cxn ang="0">
                    <a:pos x="130" y="623"/>
                  </a:cxn>
                  <a:cxn ang="0">
                    <a:pos x="83" y="610"/>
                  </a:cxn>
                  <a:cxn ang="0">
                    <a:pos x="58" y="591"/>
                  </a:cxn>
                  <a:cxn ang="0">
                    <a:pos x="32" y="560"/>
                  </a:cxn>
                  <a:cxn ang="0">
                    <a:pos x="21" y="522"/>
                  </a:cxn>
                  <a:cxn ang="0">
                    <a:pos x="19" y="482"/>
                  </a:cxn>
                  <a:cxn ang="0">
                    <a:pos x="21" y="436"/>
                  </a:cxn>
                  <a:cxn ang="0">
                    <a:pos x="45" y="397"/>
                  </a:cxn>
                  <a:cxn ang="0">
                    <a:pos x="70" y="353"/>
                  </a:cxn>
                  <a:cxn ang="0">
                    <a:pos x="83" y="326"/>
                  </a:cxn>
                  <a:cxn ang="0">
                    <a:pos x="77" y="283"/>
                  </a:cxn>
                  <a:cxn ang="0">
                    <a:pos x="59" y="253"/>
                  </a:cxn>
                  <a:cxn ang="0">
                    <a:pos x="34" y="221"/>
                  </a:cxn>
                  <a:cxn ang="0">
                    <a:pos x="8" y="177"/>
                  </a:cxn>
                  <a:cxn ang="0">
                    <a:pos x="0" y="132"/>
                  </a:cxn>
                  <a:cxn ang="0">
                    <a:pos x="6" y="88"/>
                  </a:cxn>
                  <a:cxn ang="0">
                    <a:pos x="21" y="54"/>
                  </a:cxn>
                  <a:cxn ang="0">
                    <a:pos x="45" y="32"/>
                  </a:cxn>
                  <a:cxn ang="0">
                    <a:pos x="72" y="13"/>
                  </a:cxn>
                </a:cxnLst>
                <a:rect l="0" t="0" r="r" b="b"/>
                <a:pathLst>
                  <a:path w="354" h="623">
                    <a:moveTo>
                      <a:pt x="72" y="13"/>
                    </a:moveTo>
                    <a:lnTo>
                      <a:pt x="130" y="0"/>
                    </a:lnTo>
                    <a:lnTo>
                      <a:pt x="175" y="4"/>
                    </a:lnTo>
                    <a:lnTo>
                      <a:pt x="200" y="16"/>
                    </a:lnTo>
                    <a:lnTo>
                      <a:pt x="245" y="54"/>
                    </a:lnTo>
                    <a:lnTo>
                      <a:pt x="275" y="99"/>
                    </a:lnTo>
                    <a:lnTo>
                      <a:pt x="296" y="143"/>
                    </a:lnTo>
                    <a:lnTo>
                      <a:pt x="319" y="202"/>
                    </a:lnTo>
                    <a:lnTo>
                      <a:pt x="341" y="265"/>
                    </a:lnTo>
                    <a:lnTo>
                      <a:pt x="354" y="345"/>
                    </a:lnTo>
                    <a:lnTo>
                      <a:pt x="351" y="402"/>
                    </a:lnTo>
                    <a:lnTo>
                      <a:pt x="345" y="461"/>
                    </a:lnTo>
                    <a:lnTo>
                      <a:pt x="328" y="509"/>
                    </a:lnTo>
                    <a:lnTo>
                      <a:pt x="309" y="547"/>
                    </a:lnTo>
                    <a:lnTo>
                      <a:pt x="275" y="583"/>
                    </a:lnTo>
                    <a:lnTo>
                      <a:pt x="231" y="609"/>
                    </a:lnTo>
                    <a:lnTo>
                      <a:pt x="181" y="621"/>
                    </a:lnTo>
                    <a:lnTo>
                      <a:pt x="130" y="623"/>
                    </a:lnTo>
                    <a:lnTo>
                      <a:pt x="83" y="610"/>
                    </a:lnTo>
                    <a:lnTo>
                      <a:pt x="58" y="591"/>
                    </a:lnTo>
                    <a:lnTo>
                      <a:pt x="32" y="560"/>
                    </a:lnTo>
                    <a:lnTo>
                      <a:pt x="21" y="522"/>
                    </a:lnTo>
                    <a:lnTo>
                      <a:pt x="19" y="482"/>
                    </a:lnTo>
                    <a:lnTo>
                      <a:pt x="21" y="436"/>
                    </a:lnTo>
                    <a:lnTo>
                      <a:pt x="45" y="397"/>
                    </a:lnTo>
                    <a:lnTo>
                      <a:pt x="70" y="353"/>
                    </a:lnTo>
                    <a:lnTo>
                      <a:pt x="83" y="326"/>
                    </a:lnTo>
                    <a:lnTo>
                      <a:pt x="77" y="283"/>
                    </a:lnTo>
                    <a:lnTo>
                      <a:pt x="59" y="253"/>
                    </a:lnTo>
                    <a:lnTo>
                      <a:pt x="34" y="221"/>
                    </a:lnTo>
                    <a:lnTo>
                      <a:pt x="8" y="177"/>
                    </a:lnTo>
                    <a:lnTo>
                      <a:pt x="0" y="132"/>
                    </a:lnTo>
                    <a:lnTo>
                      <a:pt x="6" y="88"/>
                    </a:lnTo>
                    <a:lnTo>
                      <a:pt x="21" y="54"/>
                    </a:lnTo>
                    <a:lnTo>
                      <a:pt x="45" y="32"/>
                    </a:lnTo>
                    <a:lnTo>
                      <a:pt x="72" y="13"/>
                    </a:lnTo>
                    <a:close/>
                  </a:path>
                </a:pathLst>
              </a:custGeom>
              <a:solidFill>
                <a:srgbClr val="000000"/>
              </a:solidFill>
              <a:ln w="9525">
                <a:noFill/>
                <a:round/>
                <a:headEnd/>
                <a:tailEnd/>
              </a:ln>
            </p:spPr>
            <p:txBody>
              <a:bodyPr>
                <a:prstTxWarp prst="textNoShape">
                  <a:avLst/>
                </a:prstTxWarp>
              </a:bodyPr>
              <a:lstStyle/>
              <a:p>
                <a:endParaRPr lang="en-US"/>
              </a:p>
            </p:txBody>
          </p:sp>
          <p:sp>
            <p:nvSpPr>
              <p:cNvPr id="18" name="Freeform 36"/>
              <p:cNvSpPr>
                <a:spLocks/>
              </p:cNvSpPr>
              <p:nvPr/>
            </p:nvSpPr>
            <p:spPr bwMode="auto">
              <a:xfrm>
                <a:off x="573" y="3256"/>
                <a:ext cx="423" cy="219"/>
              </a:xfrm>
              <a:custGeom>
                <a:avLst/>
                <a:gdLst/>
                <a:ahLst/>
                <a:cxnLst>
                  <a:cxn ang="0">
                    <a:pos x="48" y="318"/>
                  </a:cxn>
                  <a:cxn ang="0">
                    <a:pos x="23" y="327"/>
                  </a:cxn>
                  <a:cxn ang="0">
                    <a:pos x="0" y="358"/>
                  </a:cxn>
                  <a:cxn ang="0">
                    <a:pos x="13" y="390"/>
                  </a:cxn>
                  <a:cxn ang="0">
                    <a:pos x="60" y="415"/>
                  </a:cxn>
                  <a:cxn ang="0">
                    <a:pos x="149" y="434"/>
                  </a:cxn>
                  <a:cxn ang="0">
                    <a:pos x="227" y="439"/>
                  </a:cxn>
                  <a:cxn ang="0">
                    <a:pos x="339" y="428"/>
                  </a:cxn>
                  <a:cxn ang="0">
                    <a:pos x="434" y="415"/>
                  </a:cxn>
                  <a:cxn ang="0">
                    <a:pos x="466" y="415"/>
                  </a:cxn>
                  <a:cxn ang="0">
                    <a:pos x="488" y="403"/>
                  </a:cxn>
                  <a:cxn ang="0">
                    <a:pos x="510" y="369"/>
                  </a:cxn>
                  <a:cxn ang="0">
                    <a:pos x="548" y="311"/>
                  </a:cxn>
                  <a:cxn ang="0">
                    <a:pos x="596" y="270"/>
                  </a:cxn>
                  <a:cxn ang="0">
                    <a:pos x="648" y="219"/>
                  </a:cxn>
                  <a:cxn ang="0">
                    <a:pos x="691" y="187"/>
                  </a:cxn>
                  <a:cxn ang="0">
                    <a:pos x="737" y="161"/>
                  </a:cxn>
                  <a:cxn ang="0">
                    <a:pos x="791" y="148"/>
                  </a:cxn>
                  <a:cxn ang="0">
                    <a:pos x="821" y="136"/>
                  </a:cxn>
                  <a:cxn ang="0">
                    <a:pos x="846" y="115"/>
                  </a:cxn>
                  <a:cxn ang="0">
                    <a:pos x="835" y="85"/>
                  </a:cxn>
                  <a:cxn ang="0">
                    <a:pos x="797" y="77"/>
                  </a:cxn>
                  <a:cxn ang="0">
                    <a:pos x="768" y="64"/>
                  </a:cxn>
                  <a:cxn ang="0">
                    <a:pos x="759" y="27"/>
                  </a:cxn>
                  <a:cxn ang="0">
                    <a:pos x="737" y="0"/>
                  </a:cxn>
                  <a:cxn ang="0">
                    <a:pos x="710" y="13"/>
                  </a:cxn>
                  <a:cxn ang="0">
                    <a:pos x="711" y="59"/>
                  </a:cxn>
                  <a:cxn ang="0">
                    <a:pos x="737" y="96"/>
                  </a:cxn>
                  <a:cxn ang="0">
                    <a:pos x="724" y="117"/>
                  </a:cxn>
                  <a:cxn ang="0">
                    <a:pos x="680" y="153"/>
                  </a:cxn>
                  <a:cxn ang="0">
                    <a:pos x="610" y="193"/>
                  </a:cxn>
                  <a:cxn ang="0">
                    <a:pos x="535" y="244"/>
                  </a:cxn>
                  <a:cxn ang="0">
                    <a:pos x="482" y="292"/>
                  </a:cxn>
                  <a:cxn ang="0">
                    <a:pos x="447" y="337"/>
                  </a:cxn>
                  <a:cxn ang="0">
                    <a:pos x="422" y="345"/>
                  </a:cxn>
                  <a:cxn ang="0">
                    <a:pos x="369" y="350"/>
                  </a:cxn>
                  <a:cxn ang="0">
                    <a:pos x="271" y="353"/>
                  </a:cxn>
                  <a:cxn ang="0">
                    <a:pos x="189" y="353"/>
                  </a:cxn>
                  <a:cxn ang="0">
                    <a:pos x="119" y="340"/>
                  </a:cxn>
                  <a:cxn ang="0">
                    <a:pos x="48" y="318"/>
                  </a:cxn>
                </a:cxnLst>
                <a:rect l="0" t="0" r="r" b="b"/>
                <a:pathLst>
                  <a:path w="846" h="439">
                    <a:moveTo>
                      <a:pt x="48" y="318"/>
                    </a:moveTo>
                    <a:lnTo>
                      <a:pt x="23" y="327"/>
                    </a:lnTo>
                    <a:lnTo>
                      <a:pt x="0" y="358"/>
                    </a:lnTo>
                    <a:lnTo>
                      <a:pt x="13" y="390"/>
                    </a:lnTo>
                    <a:lnTo>
                      <a:pt x="60" y="415"/>
                    </a:lnTo>
                    <a:lnTo>
                      <a:pt x="149" y="434"/>
                    </a:lnTo>
                    <a:lnTo>
                      <a:pt x="227" y="439"/>
                    </a:lnTo>
                    <a:lnTo>
                      <a:pt x="339" y="428"/>
                    </a:lnTo>
                    <a:lnTo>
                      <a:pt x="434" y="415"/>
                    </a:lnTo>
                    <a:lnTo>
                      <a:pt x="466" y="415"/>
                    </a:lnTo>
                    <a:lnTo>
                      <a:pt x="488" y="403"/>
                    </a:lnTo>
                    <a:lnTo>
                      <a:pt x="510" y="369"/>
                    </a:lnTo>
                    <a:lnTo>
                      <a:pt x="548" y="311"/>
                    </a:lnTo>
                    <a:lnTo>
                      <a:pt x="596" y="270"/>
                    </a:lnTo>
                    <a:lnTo>
                      <a:pt x="648" y="219"/>
                    </a:lnTo>
                    <a:lnTo>
                      <a:pt x="691" y="187"/>
                    </a:lnTo>
                    <a:lnTo>
                      <a:pt x="737" y="161"/>
                    </a:lnTo>
                    <a:lnTo>
                      <a:pt x="791" y="148"/>
                    </a:lnTo>
                    <a:lnTo>
                      <a:pt x="821" y="136"/>
                    </a:lnTo>
                    <a:lnTo>
                      <a:pt x="846" y="115"/>
                    </a:lnTo>
                    <a:lnTo>
                      <a:pt x="835" y="85"/>
                    </a:lnTo>
                    <a:lnTo>
                      <a:pt x="797" y="77"/>
                    </a:lnTo>
                    <a:lnTo>
                      <a:pt x="768" y="64"/>
                    </a:lnTo>
                    <a:lnTo>
                      <a:pt x="759" y="27"/>
                    </a:lnTo>
                    <a:lnTo>
                      <a:pt x="737" y="0"/>
                    </a:lnTo>
                    <a:lnTo>
                      <a:pt x="710" y="13"/>
                    </a:lnTo>
                    <a:lnTo>
                      <a:pt x="711" y="59"/>
                    </a:lnTo>
                    <a:lnTo>
                      <a:pt x="737" y="96"/>
                    </a:lnTo>
                    <a:lnTo>
                      <a:pt x="724" y="117"/>
                    </a:lnTo>
                    <a:lnTo>
                      <a:pt x="680" y="153"/>
                    </a:lnTo>
                    <a:lnTo>
                      <a:pt x="610" y="193"/>
                    </a:lnTo>
                    <a:lnTo>
                      <a:pt x="535" y="244"/>
                    </a:lnTo>
                    <a:lnTo>
                      <a:pt x="482" y="292"/>
                    </a:lnTo>
                    <a:lnTo>
                      <a:pt x="447" y="337"/>
                    </a:lnTo>
                    <a:lnTo>
                      <a:pt x="422" y="345"/>
                    </a:lnTo>
                    <a:lnTo>
                      <a:pt x="369" y="350"/>
                    </a:lnTo>
                    <a:lnTo>
                      <a:pt x="271" y="353"/>
                    </a:lnTo>
                    <a:lnTo>
                      <a:pt x="189" y="353"/>
                    </a:lnTo>
                    <a:lnTo>
                      <a:pt x="119" y="340"/>
                    </a:lnTo>
                    <a:lnTo>
                      <a:pt x="48" y="318"/>
                    </a:lnTo>
                    <a:close/>
                  </a:path>
                </a:pathLst>
              </a:custGeom>
              <a:solidFill>
                <a:srgbClr val="000000"/>
              </a:solidFill>
              <a:ln w="9525">
                <a:noFill/>
                <a:round/>
                <a:headEnd/>
                <a:tailEnd/>
              </a:ln>
            </p:spPr>
            <p:txBody>
              <a:bodyPr>
                <a:prstTxWarp prst="textNoShape">
                  <a:avLst/>
                </a:prstTxWarp>
              </a:bodyPr>
              <a:lstStyle/>
              <a:p>
                <a:endParaRPr lang="en-US"/>
              </a:p>
            </p:txBody>
          </p:sp>
          <p:sp>
            <p:nvSpPr>
              <p:cNvPr id="19" name="Freeform 37"/>
              <p:cNvSpPr>
                <a:spLocks/>
              </p:cNvSpPr>
              <p:nvPr/>
            </p:nvSpPr>
            <p:spPr bwMode="auto">
              <a:xfrm>
                <a:off x="589" y="3213"/>
                <a:ext cx="222" cy="269"/>
              </a:xfrm>
              <a:custGeom>
                <a:avLst/>
                <a:gdLst/>
                <a:ahLst/>
                <a:cxnLst>
                  <a:cxn ang="0">
                    <a:pos x="38" y="384"/>
                  </a:cxn>
                  <a:cxn ang="0">
                    <a:pos x="4" y="393"/>
                  </a:cxn>
                  <a:cxn ang="0">
                    <a:pos x="0" y="422"/>
                  </a:cxn>
                  <a:cxn ang="0">
                    <a:pos x="25" y="462"/>
                  </a:cxn>
                  <a:cxn ang="0">
                    <a:pos x="75" y="492"/>
                  </a:cxn>
                  <a:cxn ang="0">
                    <a:pos x="133" y="519"/>
                  </a:cxn>
                  <a:cxn ang="0">
                    <a:pos x="220" y="538"/>
                  </a:cxn>
                  <a:cxn ang="0">
                    <a:pos x="324" y="538"/>
                  </a:cxn>
                  <a:cxn ang="0">
                    <a:pos x="349" y="536"/>
                  </a:cxn>
                  <a:cxn ang="0">
                    <a:pos x="356" y="479"/>
                  </a:cxn>
                  <a:cxn ang="0">
                    <a:pos x="366" y="403"/>
                  </a:cxn>
                  <a:cxn ang="0">
                    <a:pos x="369" y="317"/>
                  </a:cxn>
                  <a:cxn ang="0">
                    <a:pos x="372" y="270"/>
                  </a:cxn>
                  <a:cxn ang="0">
                    <a:pos x="381" y="232"/>
                  </a:cxn>
                  <a:cxn ang="0">
                    <a:pos x="404" y="213"/>
                  </a:cxn>
                  <a:cxn ang="0">
                    <a:pos x="445" y="202"/>
                  </a:cxn>
                  <a:cxn ang="0">
                    <a:pos x="442" y="181"/>
                  </a:cxn>
                  <a:cxn ang="0">
                    <a:pos x="375" y="181"/>
                  </a:cxn>
                  <a:cxn ang="0">
                    <a:pos x="359" y="139"/>
                  </a:cxn>
                  <a:cxn ang="0">
                    <a:pos x="340" y="113"/>
                  </a:cxn>
                  <a:cxn ang="0">
                    <a:pos x="337" y="80"/>
                  </a:cxn>
                  <a:cxn ang="0">
                    <a:pos x="353" y="51"/>
                  </a:cxn>
                  <a:cxn ang="0">
                    <a:pos x="381" y="44"/>
                  </a:cxn>
                  <a:cxn ang="0">
                    <a:pos x="388" y="24"/>
                  </a:cxn>
                  <a:cxn ang="0">
                    <a:pos x="353" y="5"/>
                  </a:cxn>
                  <a:cxn ang="0">
                    <a:pos x="308" y="0"/>
                  </a:cxn>
                  <a:cxn ang="0">
                    <a:pos x="284" y="13"/>
                  </a:cxn>
                  <a:cxn ang="0">
                    <a:pos x="265" y="51"/>
                  </a:cxn>
                  <a:cxn ang="0">
                    <a:pos x="252" y="76"/>
                  </a:cxn>
                  <a:cxn ang="0">
                    <a:pos x="260" y="113"/>
                  </a:cxn>
                  <a:cxn ang="0">
                    <a:pos x="273" y="151"/>
                  </a:cxn>
                  <a:cxn ang="0">
                    <a:pos x="305" y="188"/>
                  </a:cxn>
                  <a:cxn ang="0">
                    <a:pos x="335" y="209"/>
                  </a:cxn>
                  <a:cxn ang="0">
                    <a:pos x="337" y="253"/>
                  </a:cxn>
                  <a:cxn ang="0">
                    <a:pos x="330" y="336"/>
                  </a:cxn>
                  <a:cxn ang="0">
                    <a:pos x="321" y="399"/>
                  </a:cxn>
                  <a:cxn ang="0">
                    <a:pos x="298" y="460"/>
                  </a:cxn>
                  <a:cxn ang="0">
                    <a:pos x="286" y="466"/>
                  </a:cxn>
                  <a:cxn ang="0">
                    <a:pos x="220" y="460"/>
                  </a:cxn>
                  <a:cxn ang="0">
                    <a:pos x="158" y="443"/>
                  </a:cxn>
                  <a:cxn ang="0">
                    <a:pos x="120" y="417"/>
                  </a:cxn>
                  <a:cxn ang="0">
                    <a:pos x="80" y="399"/>
                  </a:cxn>
                  <a:cxn ang="0">
                    <a:pos x="38" y="384"/>
                  </a:cxn>
                </a:cxnLst>
                <a:rect l="0" t="0" r="r" b="b"/>
                <a:pathLst>
                  <a:path w="445" h="538">
                    <a:moveTo>
                      <a:pt x="38" y="384"/>
                    </a:moveTo>
                    <a:lnTo>
                      <a:pt x="4" y="393"/>
                    </a:lnTo>
                    <a:lnTo>
                      <a:pt x="0" y="422"/>
                    </a:lnTo>
                    <a:lnTo>
                      <a:pt x="25" y="462"/>
                    </a:lnTo>
                    <a:lnTo>
                      <a:pt x="75" y="492"/>
                    </a:lnTo>
                    <a:lnTo>
                      <a:pt x="133" y="519"/>
                    </a:lnTo>
                    <a:lnTo>
                      <a:pt x="220" y="538"/>
                    </a:lnTo>
                    <a:lnTo>
                      <a:pt x="324" y="538"/>
                    </a:lnTo>
                    <a:lnTo>
                      <a:pt x="349" y="536"/>
                    </a:lnTo>
                    <a:lnTo>
                      <a:pt x="356" y="479"/>
                    </a:lnTo>
                    <a:lnTo>
                      <a:pt x="366" y="403"/>
                    </a:lnTo>
                    <a:lnTo>
                      <a:pt x="369" y="317"/>
                    </a:lnTo>
                    <a:lnTo>
                      <a:pt x="372" y="270"/>
                    </a:lnTo>
                    <a:lnTo>
                      <a:pt x="381" y="232"/>
                    </a:lnTo>
                    <a:lnTo>
                      <a:pt x="404" y="213"/>
                    </a:lnTo>
                    <a:lnTo>
                      <a:pt x="445" y="202"/>
                    </a:lnTo>
                    <a:lnTo>
                      <a:pt x="442" y="181"/>
                    </a:lnTo>
                    <a:lnTo>
                      <a:pt x="375" y="181"/>
                    </a:lnTo>
                    <a:lnTo>
                      <a:pt x="359" y="139"/>
                    </a:lnTo>
                    <a:lnTo>
                      <a:pt x="340" y="113"/>
                    </a:lnTo>
                    <a:lnTo>
                      <a:pt x="337" y="80"/>
                    </a:lnTo>
                    <a:lnTo>
                      <a:pt x="353" y="51"/>
                    </a:lnTo>
                    <a:lnTo>
                      <a:pt x="381" y="44"/>
                    </a:lnTo>
                    <a:lnTo>
                      <a:pt x="388" y="24"/>
                    </a:lnTo>
                    <a:lnTo>
                      <a:pt x="353" y="5"/>
                    </a:lnTo>
                    <a:lnTo>
                      <a:pt x="308" y="0"/>
                    </a:lnTo>
                    <a:lnTo>
                      <a:pt x="284" y="13"/>
                    </a:lnTo>
                    <a:lnTo>
                      <a:pt x="265" y="51"/>
                    </a:lnTo>
                    <a:lnTo>
                      <a:pt x="252" y="76"/>
                    </a:lnTo>
                    <a:lnTo>
                      <a:pt x="260" y="113"/>
                    </a:lnTo>
                    <a:lnTo>
                      <a:pt x="273" y="151"/>
                    </a:lnTo>
                    <a:lnTo>
                      <a:pt x="305" y="188"/>
                    </a:lnTo>
                    <a:lnTo>
                      <a:pt x="335" y="209"/>
                    </a:lnTo>
                    <a:lnTo>
                      <a:pt x="337" y="253"/>
                    </a:lnTo>
                    <a:lnTo>
                      <a:pt x="330" y="336"/>
                    </a:lnTo>
                    <a:lnTo>
                      <a:pt x="321" y="399"/>
                    </a:lnTo>
                    <a:lnTo>
                      <a:pt x="298" y="460"/>
                    </a:lnTo>
                    <a:lnTo>
                      <a:pt x="286" y="466"/>
                    </a:lnTo>
                    <a:lnTo>
                      <a:pt x="220" y="460"/>
                    </a:lnTo>
                    <a:lnTo>
                      <a:pt x="158" y="443"/>
                    </a:lnTo>
                    <a:lnTo>
                      <a:pt x="120" y="417"/>
                    </a:lnTo>
                    <a:lnTo>
                      <a:pt x="80" y="399"/>
                    </a:lnTo>
                    <a:lnTo>
                      <a:pt x="38" y="384"/>
                    </a:lnTo>
                    <a:close/>
                  </a:path>
                </a:pathLst>
              </a:custGeom>
              <a:solidFill>
                <a:srgbClr val="000000"/>
              </a:solidFill>
              <a:ln w="9525">
                <a:noFill/>
                <a:round/>
                <a:headEnd/>
                <a:tailEnd/>
              </a:ln>
            </p:spPr>
            <p:txBody>
              <a:bodyPr>
                <a:prstTxWarp prst="textNoShape">
                  <a:avLst/>
                </a:prstTxWarp>
              </a:bodyPr>
              <a:lstStyle/>
              <a:p>
                <a:endParaRPr lang="en-US"/>
              </a:p>
            </p:txBody>
          </p:sp>
          <p:sp>
            <p:nvSpPr>
              <p:cNvPr id="20" name="Freeform 38"/>
              <p:cNvSpPr>
                <a:spLocks/>
              </p:cNvSpPr>
              <p:nvPr/>
            </p:nvSpPr>
            <p:spPr bwMode="auto">
              <a:xfrm>
                <a:off x="557" y="3632"/>
                <a:ext cx="157" cy="449"/>
              </a:xfrm>
              <a:custGeom>
                <a:avLst/>
                <a:gdLst/>
                <a:ahLst/>
                <a:cxnLst>
                  <a:cxn ang="0">
                    <a:pos x="19" y="120"/>
                  </a:cxn>
                  <a:cxn ang="0">
                    <a:pos x="11" y="74"/>
                  </a:cxn>
                  <a:cxn ang="0">
                    <a:pos x="19" y="30"/>
                  </a:cxn>
                  <a:cxn ang="0">
                    <a:pos x="51" y="0"/>
                  </a:cxn>
                  <a:cxn ang="0">
                    <a:pos x="88" y="11"/>
                  </a:cxn>
                  <a:cxn ang="0">
                    <a:pos x="122" y="49"/>
                  </a:cxn>
                  <a:cxn ang="0">
                    <a:pos x="132" y="112"/>
                  </a:cxn>
                  <a:cxn ang="0">
                    <a:pos x="141" y="212"/>
                  </a:cxn>
                  <a:cxn ang="0">
                    <a:pos x="140" y="302"/>
                  </a:cxn>
                  <a:cxn ang="0">
                    <a:pos x="128" y="390"/>
                  </a:cxn>
                  <a:cxn ang="0">
                    <a:pos x="116" y="484"/>
                  </a:cxn>
                  <a:cxn ang="0">
                    <a:pos x="96" y="558"/>
                  </a:cxn>
                  <a:cxn ang="0">
                    <a:pos x="88" y="601"/>
                  </a:cxn>
                  <a:cxn ang="0">
                    <a:pos x="84" y="678"/>
                  </a:cxn>
                  <a:cxn ang="0">
                    <a:pos x="95" y="729"/>
                  </a:cxn>
                  <a:cxn ang="0">
                    <a:pos x="114" y="765"/>
                  </a:cxn>
                  <a:cxn ang="0">
                    <a:pos x="140" y="783"/>
                  </a:cxn>
                  <a:cxn ang="0">
                    <a:pos x="190" y="808"/>
                  </a:cxn>
                  <a:cxn ang="0">
                    <a:pos x="261" y="822"/>
                  </a:cxn>
                  <a:cxn ang="0">
                    <a:pos x="296" y="830"/>
                  </a:cxn>
                  <a:cxn ang="0">
                    <a:pos x="312" y="846"/>
                  </a:cxn>
                  <a:cxn ang="0">
                    <a:pos x="306" y="858"/>
                  </a:cxn>
                  <a:cxn ang="0">
                    <a:pos x="286" y="871"/>
                  </a:cxn>
                  <a:cxn ang="0">
                    <a:pos x="241" y="896"/>
                  </a:cxn>
                  <a:cxn ang="0">
                    <a:pos x="196" y="898"/>
                  </a:cxn>
                  <a:cxn ang="0">
                    <a:pos x="173" y="890"/>
                  </a:cxn>
                  <a:cxn ang="0">
                    <a:pos x="151" y="865"/>
                  </a:cxn>
                  <a:cxn ang="0">
                    <a:pos x="114" y="839"/>
                  </a:cxn>
                  <a:cxn ang="0">
                    <a:pos x="51" y="817"/>
                  </a:cxn>
                  <a:cxn ang="0">
                    <a:pos x="30" y="814"/>
                  </a:cxn>
                  <a:cxn ang="0">
                    <a:pos x="6" y="808"/>
                  </a:cxn>
                  <a:cxn ang="0">
                    <a:pos x="0" y="789"/>
                  </a:cxn>
                  <a:cxn ang="0">
                    <a:pos x="0" y="760"/>
                  </a:cxn>
                  <a:cxn ang="0">
                    <a:pos x="13" y="733"/>
                  </a:cxn>
                  <a:cxn ang="0">
                    <a:pos x="32" y="703"/>
                  </a:cxn>
                  <a:cxn ang="0">
                    <a:pos x="39" y="628"/>
                  </a:cxn>
                  <a:cxn ang="0">
                    <a:pos x="37" y="540"/>
                  </a:cxn>
                  <a:cxn ang="0">
                    <a:pos x="43" y="476"/>
                  </a:cxn>
                  <a:cxn ang="0">
                    <a:pos x="51" y="414"/>
                  </a:cxn>
                  <a:cxn ang="0">
                    <a:pos x="50" y="359"/>
                  </a:cxn>
                  <a:cxn ang="0">
                    <a:pos x="39" y="281"/>
                  </a:cxn>
                  <a:cxn ang="0">
                    <a:pos x="30" y="220"/>
                  </a:cxn>
                  <a:cxn ang="0">
                    <a:pos x="32" y="158"/>
                  </a:cxn>
                  <a:cxn ang="0">
                    <a:pos x="19" y="120"/>
                  </a:cxn>
                </a:cxnLst>
                <a:rect l="0" t="0" r="r" b="b"/>
                <a:pathLst>
                  <a:path w="312" h="898">
                    <a:moveTo>
                      <a:pt x="19" y="120"/>
                    </a:moveTo>
                    <a:lnTo>
                      <a:pt x="11" y="74"/>
                    </a:lnTo>
                    <a:lnTo>
                      <a:pt x="19" y="30"/>
                    </a:lnTo>
                    <a:lnTo>
                      <a:pt x="51" y="0"/>
                    </a:lnTo>
                    <a:lnTo>
                      <a:pt x="88" y="11"/>
                    </a:lnTo>
                    <a:lnTo>
                      <a:pt x="122" y="49"/>
                    </a:lnTo>
                    <a:lnTo>
                      <a:pt x="132" y="112"/>
                    </a:lnTo>
                    <a:lnTo>
                      <a:pt x="141" y="212"/>
                    </a:lnTo>
                    <a:lnTo>
                      <a:pt x="140" y="302"/>
                    </a:lnTo>
                    <a:lnTo>
                      <a:pt x="128" y="390"/>
                    </a:lnTo>
                    <a:lnTo>
                      <a:pt x="116" y="484"/>
                    </a:lnTo>
                    <a:lnTo>
                      <a:pt x="96" y="558"/>
                    </a:lnTo>
                    <a:lnTo>
                      <a:pt x="88" y="601"/>
                    </a:lnTo>
                    <a:lnTo>
                      <a:pt x="84" y="678"/>
                    </a:lnTo>
                    <a:lnTo>
                      <a:pt x="95" y="729"/>
                    </a:lnTo>
                    <a:lnTo>
                      <a:pt x="114" y="765"/>
                    </a:lnTo>
                    <a:lnTo>
                      <a:pt x="140" y="783"/>
                    </a:lnTo>
                    <a:lnTo>
                      <a:pt x="190" y="808"/>
                    </a:lnTo>
                    <a:lnTo>
                      <a:pt x="261" y="822"/>
                    </a:lnTo>
                    <a:lnTo>
                      <a:pt x="296" y="830"/>
                    </a:lnTo>
                    <a:lnTo>
                      <a:pt x="312" y="846"/>
                    </a:lnTo>
                    <a:lnTo>
                      <a:pt x="306" y="858"/>
                    </a:lnTo>
                    <a:lnTo>
                      <a:pt x="286" y="871"/>
                    </a:lnTo>
                    <a:lnTo>
                      <a:pt x="241" y="896"/>
                    </a:lnTo>
                    <a:lnTo>
                      <a:pt x="196" y="898"/>
                    </a:lnTo>
                    <a:lnTo>
                      <a:pt x="173" y="890"/>
                    </a:lnTo>
                    <a:lnTo>
                      <a:pt x="151" y="865"/>
                    </a:lnTo>
                    <a:lnTo>
                      <a:pt x="114" y="839"/>
                    </a:lnTo>
                    <a:lnTo>
                      <a:pt x="51" y="817"/>
                    </a:lnTo>
                    <a:lnTo>
                      <a:pt x="30" y="814"/>
                    </a:lnTo>
                    <a:lnTo>
                      <a:pt x="6" y="808"/>
                    </a:lnTo>
                    <a:lnTo>
                      <a:pt x="0" y="789"/>
                    </a:lnTo>
                    <a:lnTo>
                      <a:pt x="0" y="760"/>
                    </a:lnTo>
                    <a:lnTo>
                      <a:pt x="13" y="733"/>
                    </a:lnTo>
                    <a:lnTo>
                      <a:pt x="32" y="703"/>
                    </a:lnTo>
                    <a:lnTo>
                      <a:pt x="39" y="628"/>
                    </a:lnTo>
                    <a:lnTo>
                      <a:pt x="37" y="540"/>
                    </a:lnTo>
                    <a:lnTo>
                      <a:pt x="43" y="476"/>
                    </a:lnTo>
                    <a:lnTo>
                      <a:pt x="51" y="414"/>
                    </a:lnTo>
                    <a:lnTo>
                      <a:pt x="50" y="359"/>
                    </a:lnTo>
                    <a:lnTo>
                      <a:pt x="39" y="281"/>
                    </a:lnTo>
                    <a:lnTo>
                      <a:pt x="30" y="220"/>
                    </a:lnTo>
                    <a:lnTo>
                      <a:pt x="32" y="158"/>
                    </a:lnTo>
                    <a:lnTo>
                      <a:pt x="19" y="120"/>
                    </a:lnTo>
                    <a:close/>
                  </a:path>
                </a:pathLst>
              </a:custGeom>
              <a:solidFill>
                <a:srgbClr val="000000"/>
              </a:solidFill>
              <a:ln w="9525">
                <a:noFill/>
                <a:round/>
                <a:headEnd/>
                <a:tailEnd/>
              </a:ln>
            </p:spPr>
            <p:txBody>
              <a:bodyPr>
                <a:prstTxWarp prst="textNoShape">
                  <a:avLst/>
                </a:prstTxWarp>
              </a:bodyPr>
              <a:lstStyle/>
              <a:p>
                <a:endParaRPr lang="en-US"/>
              </a:p>
            </p:txBody>
          </p:sp>
          <p:sp>
            <p:nvSpPr>
              <p:cNvPr id="21" name="Freeform 39"/>
              <p:cNvSpPr>
                <a:spLocks/>
              </p:cNvSpPr>
              <p:nvPr/>
            </p:nvSpPr>
            <p:spPr bwMode="auto">
              <a:xfrm>
                <a:off x="611" y="3637"/>
                <a:ext cx="177" cy="394"/>
              </a:xfrm>
              <a:custGeom>
                <a:avLst/>
                <a:gdLst/>
                <a:ahLst/>
                <a:cxnLst>
                  <a:cxn ang="0">
                    <a:pos x="77" y="0"/>
                  </a:cxn>
                  <a:cxn ang="0">
                    <a:pos x="128" y="52"/>
                  </a:cxn>
                  <a:cxn ang="0">
                    <a:pos x="158" y="106"/>
                  </a:cxn>
                  <a:cxn ang="0">
                    <a:pos x="183" y="169"/>
                  </a:cxn>
                  <a:cxn ang="0">
                    <a:pos x="203" y="245"/>
                  </a:cxn>
                  <a:cxn ang="0">
                    <a:pos x="211" y="323"/>
                  </a:cxn>
                  <a:cxn ang="0">
                    <a:pos x="204" y="396"/>
                  </a:cxn>
                  <a:cxn ang="0">
                    <a:pos x="196" y="472"/>
                  </a:cxn>
                  <a:cxn ang="0">
                    <a:pos x="185" y="547"/>
                  </a:cxn>
                  <a:cxn ang="0">
                    <a:pos x="166" y="619"/>
                  </a:cxn>
                  <a:cxn ang="0">
                    <a:pos x="164" y="662"/>
                  </a:cxn>
                  <a:cxn ang="0">
                    <a:pos x="171" y="685"/>
                  </a:cxn>
                  <a:cxn ang="0">
                    <a:pos x="209" y="693"/>
                  </a:cxn>
                  <a:cxn ang="0">
                    <a:pos x="267" y="700"/>
                  </a:cxn>
                  <a:cxn ang="0">
                    <a:pos x="332" y="719"/>
                  </a:cxn>
                  <a:cxn ang="0">
                    <a:pos x="342" y="736"/>
                  </a:cxn>
                  <a:cxn ang="0">
                    <a:pos x="355" y="774"/>
                  </a:cxn>
                  <a:cxn ang="0">
                    <a:pos x="349" y="785"/>
                  </a:cxn>
                  <a:cxn ang="0">
                    <a:pos x="323" y="788"/>
                  </a:cxn>
                  <a:cxn ang="0">
                    <a:pos x="268" y="775"/>
                  </a:cxn>
                  <a:cxn ang="0">
                    <a:pos x="215" y="750"/>
                  </a:cxn>
                  <a:cxn ang="0">
                    <a:pos x="160" y="744"/>
                  </a:cxn>
                  <a:cxn ang="0">
                    <a:pos x="128" y="742"/>
                  </a:cxn>
                  <a:cxn ang="0">
                    <a:pos x="94" y="729"/>
                  </a:cxn>
                  <a:cxn ang="0">
                    <a:pos x="88" y="706"/>
                  </a:cxn>
                  <a:cxn ang="0">
                    <a:pos x="94" y="679"/>
                  </a:cxn>
                  <a:cxn ang="0">
                    <a:pos x="115" y="641"/>
                  </a:cxn>
                  <a:cxn ang="0">
                    <a:pos x="134" y="597"/>
                  </a:cxn>
                  <a:cxn ang="0">
                    <a:pos x="145" y="499"/>
                  </a:cxn>
                  <a:cxn ang="0">
                    <a:pos x="145" y="429"/>
                  </a:cxn>
                  <a:cxn ang="0">
                    <a:pos x="145" y="377"/>
                  </a:cxn>
                  <a:cxn ang="0">
                    <a:pos x="141" y="323"/>
                  </a:cxn>
                  <a:cxn ang="0">
                    <a:pos x="128" y="277"/>
                  </a:cxn>
                  <a:cxn ang="0">
                    <a:pos x="113" y="222"/>
                  </a:cxn>
                  <a:cxn ang="0">
                    <a:pos x="77" y="169"/>
                  </a:cxn>
                  <a:cxn ang="0">
                    <a:pos x="49" y="128"/>
                  </a:cxn>
                  <a:cxn ang="0">
                    <a:pos x="13" y="76"/>
                  </a:cxn>
                  <a:cxn ang="0">
                    <a:pos x="0" y="40"/>
                  </a:cxn>
                  <a:cxn ang="0">
                    <a:pos x="13" y="6"/>
                  </a:cxn>
                  <a:cxn ang="0">
                    <a:pos x="38" y="0"/>
                  </a:cxn>
                  <a:cxn ang="0">
                    <a:pos x="77" y="0"/>
                  </a:cxn>
                </a:cxnLst>
                <a:rect l="0" t="0" r="r" b="b"/>
                <a:pathLst>
                  <a:path w="355" h="788">
                    <a:moveTo>
                      <a:pt x="77" y="0"/>
                    </a:moveTo>
                    <a:lnTo>
                      <a:pt x="128" y="52"/>
                    </a:lnTo>
                    <a:lnTo>
                      <a:pt x="158" y="106"/>
                    </a:lnTo>
                    <a:lnTo>
                      <a:pt x="183" y="169"/>
                    </a:lnTo>
                    <a:lnTo>
                      <a:pt x="203" y="245"/>
                    </a:lnTo>
                    <a:lnTo>
                      <a:pt x="211" y="323"/>
                    </a:lnTo>
                    <a:lnTo>
                      <a:pt x="204" y="396"/>
                    </a:lnTo>
                    <a:lnTo>
                      <a:pt x="196" y="472"/>
                    </a:lnTo>
                    <a:lnTo>
                      <a:pt x="185" y="547"/>
                    </a:lnTo>
                    <a:lnTo>
                      <a:pt x="166" y="619"/>
                    </a:lnTo>
                    <a:lnTo>
                      <a:pt x="164" y="662"/>
                    </a:lnTo>
                    <a:lnTo>
                      <a:pt x="171" y="685"/>
                    </a:lnTo>
                    <a:lnTo>
                      <a:pt x="209" y="693"/>
                    </a:lnTo>
                    <a:lnTo>
                      <a:pt x="267" y="700"/>
                    </a:lnTo>
                    <a:lnTo>
                      <a:pt x="332" y="719"/>
                    </a:lnTo>
                    <a:lnTo>
                      <a:pt x="342" y="736"/>
                    </a:lnTo>
                    <a:lnTo>
                      <a:pt x="355" y="774"/>
                    </a:lnTo>
                    <a:lnTo>
                      <a:pt x="349" y="785"/>
                    </a:lnTo>
                    <a:lnTo>
                      <a:pt x="323" y="788"/>
                    </a:lnTo>
                    <a:lnTo>
                      <a:pt x="268" y="775"/>
                    </a:lnTo>
                    <a:lnTo>
                      <a:pt x="215" y="750"/>
                    </a:lnTo>
                    <a:lnTo>
                      <a:pt x="160" y="744"/>
                    </a:lnTo>
                    <a:lnTo>
                      <a:pt x="128" y="742"/>
                    </a:lnTo>
                    <a:lnTo>
                      <a:pt x="94" y="729"/>
                    </a:lnTo>
                    <a:lnTo>
                      <a:pt x="88" y="706"/>
                    </a:lnTo>
                    <a:lnTo>
                      <a:pt x="94" y="679"/>
                    </a:lnTo>
                    <a:lnTo>
                      <a:pt x="115" y="641"/>
                    </a:lnTo>
                    <a:lnTo>
                      <a:pt x="134" y="597"/>
                    </a:lnTo>
                    <a:lnTo>
                      <a:pt x="145" y="499"/>
                    </a:lnTo>
                    <a:lnTo>
                      <a:pt x="145" y="429"/>
                    </a:lnTo>
                    <a:lnTo>
                      <a:pt x="145" y="377"/>
                    </a:lnTo>
                    <a:lnTo>
                      <a:pt x="141" y="323"/>
                    </a:lnTo>
                    <a:lnTo>
                      <a:pt x="128" y="277"/>
                    </a:lnTo>
                    <a:lnTo>
                      <a:pt x="113" y="222"/>
                    </a:lnTo>
                    <a:lnTo>
                      <a:pt x="77" y="169"/>
                    </a:lnTo>
                    <a:lnTo>
                      <a:pt x="49" y="128"/>
                    </a:lnTo>
                    <a:lnTo>
                      <a:pt x="13" y="76"/>
                    </a:lnTo>
                    <a:lnTo>
                      <a:pt x="0" y="40"/>
                    </a:lnTo>
                    <a:lnTo>
                      <a:pt x="13" y="6"/>
                    </a:lnTo>
                    <a:lnTo>
                      <a:pt x="38" y="0"/>
                    </a:lnTo>
                    <a:lnTo>
                      <a:pt x="77" y="0"/>
                    </a:lnTo>
                    <a:close/>
                  </a:path>
                </a:pathLst>
              </a:custGeom>
              <a:solidFill>
                <a:srgbClr val="000000"/>
              </a:solidFill>
              <a:ln w="9525">
                <a:noFill/>
                <a:round/>
                <a:headEnd/>
                <a:tailEnd/>
              </a:ln>
            </p:spPr>
            <p:txBody>
              <a:bodyPr>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to collect</a:t>
            </a:r>
            <a:endParaRPr lang="en-US" dirty="0"/>
          </a:p>
        </p:txBody>
      </p:sp>
      <p:sp>
        <p:nvSpPr>
          <p:cNvPr id="3" name="Text Placeholder 2"/>
          <p:cNvSpPr>
            <a:spLocks noGrp="1"/>
          </p:cNvSpPr>
          <p:nvPr>
            <p:ph type="body" idx="1"/>
          </p:nvPr>
        </p:nvSpPr>
        <p:spPr>
          <a:xfrm>
            <a:off x="457200" y="1225313"/>
            <a:ext cx="4040188" cy="639762"/>
          </a:xfrm>
        </p:spPr>
        <p:txBody>
          <a:bodyPr/>
          <a:lstStyle/>
          <a:p>
            <a:r>
              <a:rPr lang="en-US" dirty="0" smtClean="0"/>
              <a:t>Subjective user preference</a:t>
            </a:r>
            <a:endParaRPr lang="en-US" dirty="0"/>
          </a:p>
        </p:txBody>
      </p:sp>
      <p:sp>
        <p:nvSpPr>
          <p:cNvPr id="4" name="Content Placeholder 3"/>
          <p:cNvSpPr>
            <a:spLocks noGrp="1"/>
          </p:cNvSpPr>
          <p:nvPr>
            <p:ph sz="half" idx="2"/>
          </p:nvPr>
        </p:nvSpPr>
        <p:spPr>
          <a:xfrm>
            <a:off x="457200" y="1880564"/>
            <a:ext cx="4040188" cy="4516622"/>
          </a:xfrm>
        </p:spPr>
        <p:txBody>
          <a:bodyPr>
            <a:normAutofit fontScale="92500" lnSpcReduction="10000"/>
          </a:bodyPr>
          <a:lstStyle/>
          <a:p>
            <a:r>
              <a:rPr lang="en-US" dirty="0" smtClean="0"/>
              <a:t>Rate system on a </a:t>
            </a:r>
            <a:r>
              <a:rPr lang="en-US" dirty="0" err="1" smtClean="0"/>
              <a:t>Likert</a:t>
            </a:r>
            <a:r>
              <a:rPr lang="en-US" dirty="0" smtClean="0"/>
              <a:t> scale</a:t>
            </a:r>
          </a:p>
          <a:p>
            <a:pPr lvl="1"/>
            <a:r>
              <a:rPr lang="en-US" dirty="0" smtClean="0"/>
              <a:t>Example: The user interface was easy to use</a:t>
            </a:r>
          </a:p>
          <a:p>
            <a:pPr lvl="2"/>
            <a:r>
              <a:rPr lang="en-US" dirty="0" smtClean="0"/>
              <a:t>1 - Strongly disagree </a:t>
            </a:r>
          </a:p>
          <a:p>
            <a:pPr lvl="2"/>
            <a:r>
              <a:rPr lang="en-US" dirty="0" smtClean="0"/>
              <a:t>2 - Disagree </a:t>
            </a:r>
          </a:p>
          <a:p>
            <a:pPr lvl="2"/>
            <a:r>
              <a:rPr lang="en-US" dirty="0" smtClean="0"/>
              <a:t>3 - Neither agree nor disagree </a:t>
            </a:r>
          </a:p>
          <a:p>
            <a:pPr lvl="2"/>
            <a:r>
              <a:rPr lang="en-US" dirty="0" smtClean="0"/>
              <a:t>4 - Agree </a:t>
            </a:r>
          </a:p>
          <a:p>
            <a:pPr lvl="2"/>
            <a:r>
              <a:rPr lang="en-US" dirty="0" smtClean="0"/>
              <a:t>5 - Strongly agree </a:t>
            </a:r>
          </a:p>
          <a:p>
            <a:pPr lvl="1"/>
            <a:r>
              <a:rPr lang="en-US" dirty="0" smtClean="0"/>
              <a:t>Can be hard to be sure what data means</a:t>
            </a:r>
          </a:p>
          <a:p>
            <a:pPr lvl="2"/>
            <a:r>
              <a:rPr lang="en-US" dirty="0" smtClean="0"/>
              <a:t>novelty, not realistic setting …</a:t>
            </a:r>
          </a:p>
          <a:p>
            <a:r>
              <a:rPr lang="en-US" dirty="0" smtClean="0"/>
              <a:t>Open ended questions</a:t>
            </a:r>
          </a:p>
          <a:p>
            <a:pPr lvl="1"/>
            <a:r>
              <a:rPr lang="en-US" dirty="0" smtClean="0"/>
              <a:t>what they liked, disliked, where they had trouble, best part, worst part, etc. </a:t>
            </a:r>
          </a:p>
          <a:p>
            <a:endParaRPr lang="en-US" dirty="0"/>
          </a:p>
        </p:txBody>
      </p:sp>
      <p:sp>
        <p:nvSpPr>
          <p:cNvPr id="5" name="Text Placeholder 4"/>
          <p:cNvSpPr>
            <a:spLocks noGrp="1"/>
          </p:cNvSpPr>
          <p:nvPr>
            <p:ph type="body" sz="quarter" idx="3"/>
          </p:nvPr>
        </p:nvSpPr>
        <p:spPr>
          <a:xfrm>
            <a:off x="4645025" y="1225313"/>
            <a:ext cx="4041775" cy="639762"/>
          </a:xfrm>
        </p:spPr>
        <p:txBody>
          <a:bodyPr>
            <a:normAutofit fontScale="92500" lnSpcReduction="20000"/>
          </a:bodyPr>
          <a:lstStyle/>
          <a:p>
            <a:r>
              <a:rPr lang="en-US" dirty="0" smtClean="0"/>
              <a:t>Demographics of your participants</a:t>
            </a:r>
            <a:endParaRPr lang="en-US" dirty="0"/>
          </a:p>
        </p:txBody>
      </p:sp>
      <p:sp>
        <p:nvSpPr>
          <p:cNvPr id="6" name="Content Placeholder 5"/>
          <p:cNvSpPr>
            <a:spLocks noGrp="1"/>
          </p:cNvSpPr>
          <p:nvPr>
            <p:ph sz="quarter" idx="4"/>
          </p:nvPr>
        </p:nvSpPr>
        <p:spPr>
          <a:xfrm>
            <a:off x="4645025" y="1880564"/>
            <a:ext cx="4041775" cy="4315257"/>
          </a:xfrm>
        </p:spPr>
        <p:txBody>
          <a:bodyPr>
            <a:normAutofit lnSpcReduction="10000"/>
          </a:bodyPr>
          <a:lstStyle/>
          <a:p>
            <a:r>
              <a:rPr lang="en-US" dirty="0" smtClean="0"/>
              <a:t>Important to know something about your participants</a:t>
            </a:r>
          </a:p>
          <a:p>
            <a:r>
              <a:rPr lang="en-US" dirty="0" smtClean="0"/>
              <a:t>Basic demographics</a:t>
            </a:r>
          </a:p>
          <a:p>
            <a:pPr lvl="1"/>
            <a:r>
              <a:rPr lang="en-US" dirty="0" smtClean="0"/>
              <a:t>Age, gender, income level, education level, occupation/major, location, disabilities</a:t>
            </a:r>
          </a:p>
          <a:p>
            <a:r>
              <a:rPr lang="en-US" dirty="0" smtClean="0"/>
              <a:t>Other factors relevant to your study</a:t>
            </a:r>
          </a:p>
          <a:p>
            <a:pPr lvl="1"/>
            <a:r>
              <a:rPr lang="en-US" dirty="0" smtClean="0"/>
              <a:t>Technical experience, native language, willingness to take risks, attitudes about privacy, etc.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p:txBody>
          <a:bodyPr/>
          <a:lstStyle/>
          <a:p>
            <a:r>
              <a:rPr lang="en-US"/>
              <a:t>Tasks</a:t>
            </a:r>
          </a:p>
        </p:txBody>
      </p:sp>
      <p:sp>
        <p:nvSpPr>
          <p:cNvPr id="920579" name="Rectangle 3"/>
          <p:cNvSpPr>
            <a:spLocks noGrp="1" noChangeArrowheads="1"/>
          </p:cNvSpPr>
          <p:nvPr>
            <p:ph type="body" idx="1"/>
          </p:nvPr>
        </p:nvSpPr>
        <p:spPr/>
        <p:txBody>
          <a:bodyPr>
            <a:normAutofit fontScale="92500" lnSpcReduction="10000"/>
          </a:bodyPr>
          <a:lstStyle/>
          <a:p>
            <a:r>
              <a:rPr lang="en-US" dirty="0"/>
              <a:t>What tasks will you ask users to perform to allow you to take needed measurements</a:t>
            </a:r>
            <a:r>
              <a:rPr lang="en-US" dirty="0" smtClean="0"/>
              <a:t>? What questions will you ask them?</a:t>
            </a:r>
          </a:p>
          <a:p>
            <a:r>
              <a:rPr lang="en-US" dirty="0"/>
              <a:t>What degree of user interface fidelity do you need to allow you to take needed measurements?</a:t>
            </a:r>
          </a:p>
          <a:p>
            <a:pPr lvl="1"/>
            <a:r>
              <a:rPr lang="en-US" dirty="0"/>
              <a:t>Is a paper prototype or low fidelity prototype be preferable, or is a high-fidelity prototype needed?</a:t>
            </a:r>
          </a:p>
          <a:p>
            <a:r>
              <a:rPr lang="en-US" dirty="0"/>
              <a:t>Where should the study be done?</a:t>
            </a:r>
          </a:p>
          <a:p>
            <a:pPr lvl="1"/>
            <a:r>
              <a:rPr lang="en-US" dirty="0"/>
              <a:t>Lab </a:t>
            </a:r>
            <a:r>
              <a:rPr lang="en-US" dirty="0" smtClean="0"/>
              <a:t>study, online study, </a:t>
            </a:r>
            <a:r>
              <a:rPr lang="en-US" dirty="0"/>
              <a:t>or field study?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Experimental design</a:t>
            </a:r>
          </a:p>
        </p:txBody>
      </p:sp>
      <p:sp>
        <p:nvSpPr>
          <p:cNvPr id="921603" name="Rectangle 3"/>
          <p:cNvSpPr>
            <a:spLocks noGrp="1" noChangeArrowheads="1"/>
          </p:cNvSpPr>
          <p:nvPr>
            <p:ph type="body" idx="1"/>
          </p:nvPr>
        </p:nvSpPr>
        <p:spPr/>
        <p:txBody>
          <a:bodyPr>
            <a:normAutofit lnSpcReduction="10000"/>
          </a:bodyPr>
          <a:lstStyle/>
          <a:p>
            <a:pPr>
              <a:lnSpc>
                <a:spcPct val="90000"/>
              </a:lnSpc>
            </a:pPr>
            <a:r>
              <a:rPr lang="en-US" sz="2800"/>
              <a:t>What kind of experimental design should you use? </a:t>
            </a:r>
          </a:p>
          <a:p>
            <a:pPr lvl="1">
              <a:lnSpc>
                <a:spcPct val="90000"/>
              </a:lnSpc>
              <a:buFont typeface="Times" pitchFamily="-109" charset="0"/>
              <a:buNone/>
            </a:pPr>
            <a:r>
              <a:rPr lang="en-US" sz="2400"/>
              <a:t>	Within subjects, between subjects, hybrid</a:t>
            </a:r>
          </a:p>
          <a:p>
            <a:pPr>
              <a:lnSpc>
                <a:spcPct val="90000"/>
              </a:lnSpc>
            </a:pPr>
            <a:r>
              <a:rPr lang="en-US" sz="2800"/>
              <a:t>How many participants should you have?</a:t>
            </a:r>
          </a:p>
          <a:p>
            <a:pPr lvl="1">
              <a:lnSpc>
                <a:spcPct val="90000"/>
              </a:lnSpc>
            </a:pPr>
            <a:r>
              <a:rPr lang="en-US" sz="2400"/>
              <a:t>What will you need for statistical significance? </a:t>
            </a:r>
          </a:p>
          <a:p>
            <a:pPr lvl="1">
              <a:lnSpc>
                <a:spcPct val="90000"/>
              </a:lnSpc>
            </a:pPr>
            <a:r>
              <a:rPr lang="en-US" sz="2400"/>
              <a:t>What are your constraints in terms of time, budget, etc?</a:t>
            </a:r>
          </a:p>
          <a:p>
            <a:pPr>
              <a:lnSpc>
                <a:spcPct val="90000"/>
              </a:lnSpc>
            </a:pPr>
            <a:r>
              <a:rPr lang="en-US" sz="2800"/>
              <a:t>What kind of subjects do you need and how will you recruit them?</a:t>
            </a:r>
          </a:p>
          <a:p>
            <a:pPr lvl="1">
              <a:lnSpc>
                <a:spcPct val="90000"/>
              </a:lnSpc>
            </a:pPr>
            <a:r>
              <a:rPr lang="en-US" sz="2400"/>
              <a:t>Special characteristics, knowledge or skills?</a:t>
            </a:r>
          </a:p>
          <a:p>
            <a:pPr lvl="2">
              <a:lnSpc>
                <a:spcPct val="90000"/>
              </a:lnSpc>
            </a:pPr>
            <a:r>
              <a:rPr lang="en-US" sz="2000"/>
              <a:t>Sometimes we recruit a particular type of subject because it is more convenient, even if it doesn’t produce as generalizable results</a:t>
            </a:r>
          </a:p>
          <a:p>
            <a:pPr lvl="1">
              <a:lnSpc>
                <a:spcPct val="90000"/>
              </a:lnSpc>
            </a:pPr>
            <a:r>
              <a:rPr lang="en-US" sz="2400"/>
              <a:t>What incentives will they have to participate?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Comparing alternatives</a:t>
            </a:r>
            <a:endParaRPr lang="en-US" dirty="0"/>
          </a:p>
        </p:txBody>
      </p:sp>
      <p:sp>
        <p:nvSpPr>
          <p:cNvPr id="3" name="Content Placeholder 2"/>
          <p:cNvSpPr>
            <a:spLocks noGrp="1"/>
          </p:cNvSpPr>
          <p:nvPr>
            <p:ph idx="1"/>
          </p:nvPr>
        </p:nvSpPr>
        <p:spPr/>
        <p:txBody>
          <a:bodyPr>
            <a:normAutofit lnSpcReduction="10000"/>
          </a:bodyPr>
          <a:lstStyle/>
          <a:p>
            <a:r>
              <a:rPr lang="en-US" dirty="0" smtClean="0"/>
              <a:t>Between groups experiment (AB experiment)</a:t>
            </a:r>
          </a:p>
          <a:p>
            <a:pPr lvl="1"/>
            <a:r>
              <a:rPr lang="en-US" dirty="0" smtClean="0"/>
              <a:t>Two (or more) groups of test users</a:t>
            </a:r>
          </a:p>
          <a:p>
            <a:pPr lvl="1"/>
            <a:r>
              <a:rPr lang="en-US" dirty="0" smtClean="0"/>
              <a:t>Each group uses only 1 of the systems</a:t>
            </a:r>
          </a:p>
          <a:p>
            <a:pPr lvl="1"/>
            <a:r>
              <a:rPr lang="en-US" dirty="0" smtClean="0"/>
              <a:t>Requires more participants</a:t>
            </a:r>
          </a:p>
          <a:p>
            <a:pPr lvl="2"/>
            <a:r>
              <a:rPr lang="en-US" dirty="0" smtClean="0"/>
              <a:t>Make sure each group is similar</a:t>
            </a:r>
          </a:p>
          <a:p>
            <a:r>
              <a:rPr lang="en-US" dirty="0" smtClean="0"/>
              <a:t>Within groups experiment</a:t>
            </a:r>
          </a:p>
          <a:p>
            <a:pPr lvl="1"/>
            <a:r>
              <a:rPr lang="en-US" dirty="0" smtClean="0"/>
              <a:t>One group of test users</a:t>
            </a:r>
          </a:p>
          <a:p>
            <a:pPr lvl="1"/>
            <a:r>
              <a:rPr lang="en-US" dirty="0" smtClean="0"/>
              <a:t>Each person uses both systems</a:t>
            </a:r>
          </a:p>
          <a:p>
            <a:pPr lvl="2"/>
            <a:r>
              <a:rPr lang="en-US" dirty="0" smtClean="0"/>
              <a:t>Need to control for learning effect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ps-slides-june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ps-slides-feb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ps-slides-feb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cups-slides-june2009.potx</Template>
  <TotalTime>7099</TotalTime>
  <Words>1553</Words>
  <Application>Microsoft Macintosh PowerPoint</Application>
  <PresentationFormat>On-screen Show (4:3)</PresentationFormat>
  <Paragraphs>182</Paragraphs>
  <Slides>22</Slides>
  <Notes>1</Notes>
  <HiddenSlides>0</HiddenSlides>
  <MMClips>0</MMClips>
  <ScaleCrop>false</ScaleCrop>
  <HeadingPairs>
    <vt:vector size="6" baseType="variant">
      <vt:variant>
        <vt:lpstr>Design Template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cups-slides-june2009</vt:lpstr>
      <vt:lpstr>1_cups-slides-feb2009</vt:lpstr>
      <vt:lpstr>2_cups-slides-feb2009</vt:lpstr>
      <vt:lpstr>Microsoft Clip Gallery</vt:lpstr>
      <vt:lpstr>Designing Experiments</vt:lpstr>
      <vt:lpstr>How is HCISEC different from HCI?</vt:lpstr>
      <vt:lpstr>Designing and conducting a user study</vt:lpstr>
      <vt:lpstr>Purpose &amp; metrics</vt:lpstr>
      <vt:lpstr>What data to collect</vt:lpstr>
      <vt:lpstr>What data to collect</vt:lpstr>
      <vt:lpstr>Tasks</vt:lpstr>
      <vt:lpstr>Experimental design</vt:lpstr>
      <vt:lpstr>Comparing alternatives</vt:lpstr>
      <vt:lpstr>Controlling for task order and learning effects</vt:lpstr>
      <vt:lpstr>Detailed plan</vt:lpstr>
      <vt:lpstr>IRB approval</vt:lpstr>
      <vt:lpstr>Ethical considerations</vt:lpstr>
      <vt:lpstr>Pilot test and revise</vt:lpstr>
      <vt:lpstr>Recruit participants and run study</vt:lpstr>
      <vt:lpstr>Analyze data</vt:lpstr>
      <vt:lpstr>Report results</vt:lpstr>
      <vt:lpstr>Group exercise: study design</vt:lpstr>
      <vt:lpstr>Slide 19</vt:lpstr>
      <vt:lpstr>Slide 20</vt:lpstr>
      <vt:lpstr>Slide 21</vt:lpstr>
      <vt:lpstr>Slide 22</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Usable Security  Reasoning About the Human in the Loop</dc:title>
  <dc:creator>Lorrie Faith Cranor</dc:creator>
  <cp:lastModifiedBy>Lorrie Faith Cranor</cp:lastModifiedBy>
  <cp:revision>17</cp:revision>
  <cp:lastPrinted>2009-09-02T01:36:01Z</cp:lastPrinted>
  <dcterms:created xsi:type="dcterms:W3CDTF">2009-08-29T04:23:44Z</dcterms:created>
  <dcterms:modified xsi:type="dcterms:W3CDTF">2009-09-02T01:36:41Z</dcterms:modified>
</cp:coreProperties>
</file>