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31.xml" ContentType="application/vnd.openxmlformats-officedocument.presentationml.notesSlide+xml"/>
  <Override PartName="/ppt/slideLayouts/slideLayout35.xml" ContentType="application/vnd.openxmlformats-officedocument.presentationml.slideLayout+xml"/>
  <Override PartName="/ppt/slides/slide28.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slideLayouts/slideLayout21.xml" ContentType="application/vnd.openxmlformats-officedocument.presentationml.slideLayout+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Layouts/slideLayout24.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Override PartName="/ppt/slideLayouts/slideLayout56.xml" ContentType="application/vnd.openxmlformats-officedocument.presentationml.slideLayout+xml"/>
  <Default Extension="wmf" ContentType="image/x-wmf"/>
  <Override PartName="/ppt/notesSlides/notesSlide15.xml" ContentType="application/vnd.openxmlformats-officedocument.presentationml.notesSlide+xml"/>
  <Override PartName="/ppt/handoutMasters/handoutMaster1.xml" ContentType="application/vnd.openxmlformats-officedocument.presentationml.handoutMaster+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slideLayouts/slideLayout5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Layouts/slideLayout37.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notesSlides/notesSlide45.xml" ContentType="application/vnd.openxmlformats-officedocument.presentationml.notesSlide+xml"/>
  <Override PartName="/ppt/slides/slide10.xml" ContentType="application/vnd.openxmlformats-officedocument.presentationml.slide+xml"/>
  <Override PartName="/ppt/notesSlides/notesSlide48.xml" ContentType="application/vnd.openxmlformats-officedocument.presentationml.notesSlide+xml"/>
  <Override PartName="/ppt/slides/slide33.xml" ContentType="application/vnd.openxmlformats-officedocument.presentationml.slide+xml"/>
  <Default Extension="vml" ContentType="application/vnd.openxmlformats-officedocument.vmlDrawing"/>
  <Default Extension="png" ContentType="image/png"/>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notesSlides/notesSlide47.xml" ContentType="application/vnd.openxmlformats-officedocument.presentationml.notesSlide+xml"/>
  <Override PartName="/ppt/slides/slide55.xml" ContentType="application/vnd.openxmlformats-officedocument.presentationml.slide+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Layouts/slideLayout58.xml" ContentType="application/vnd.openxmlformats-officedocument.presentationml.slideLayout+xml"/>
  <Override PartName="/ppt/slideMasters/slideMaster4.xml" ContentType="application/vnd.openxmlformats-officedocument.presentationml.slideMaster+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ppt/notesSlides/notesSlide25.xml" ContentType="application/vnd.openxmlformats-officedocument.presentationml.notes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slides/slide54.xml" ContentType="application/vnd.openxmlformats-officedocument.presentationml.slide+xml"/>
  <Override PartName="/ppt/slideLayouts/slideLayout43.xml" ContentType="application/vnd.openxmlformats-officedocument.presentationml.slideLayout+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62.xml" ContentType="application/vnd.openxmlformats-officedocument.presentationml.slideLayout+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embeddings/oleObject1.bin" ContentType="application/vnd.openxmlformats-officedocument.oleObject"/>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s/slide48.xml" ContentType="application/vnd.openxmlformats-officedocument.presentationml.slide+xml"/>
  <Override PartName="/ppt/presentation.xml" ContentType="application/vnd.openxmlformats-officedocument.presentationml.presentation.main+xml"/>
  <Default Extension="jpeg" ContentType="image/jpeg"/>
  <Override PartName="/ppt/slides/slide3.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59.xml" ContentType="application/vnd.openxmlformats-officedocument.presentationml.slideLayout+xml"/>
  <Override PartName="/ppt/slideLayouts/slideLayout13.xml" ContentType="application/vnd.openxmlformats-officedocument.presentationml.slideLayout+xml"/>
  <Override PartName="/ppt/slideLayouts/slideLayout44.xml" ContentType="application/vnd.openxmlformats-officedocument.presentationml.slideLayout+xml"/>
  <Override PartName="/ppt/slides/slide15.xml" ContentType="application/vnd.openxmlformats-officedocument.presentationml.slide+xml"/>
  <Override PartName="/ppt/slideLayouts/slideLayout42.xml" ContentType="application/vnd.openxmlformats-officedocument.presentationml.slideLayout+xml"/>
  <Override PartName="/ppt/notesSlides/notesSlide49.xml" ContentType="application/vnd.openxmlformats-officedocument.presentationml.notesSlide+xml"/>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embeddings/oleObject4.bin" ContentType="application/vnd.openxmlformats-officedocument.oleObject"/>
  <Override PartName="/ppt/slides/slide22.xml" ContentType="application/vnd.openxmlformats-officedocument.presentationml.slide+xml"/>
  <Override PartName="/ppt/notesSlides/notesSlide11.xml" ContentType="application/vnd.openxmlformats-officedocument.presentationml.notesSlide+xml"/>
  <Override PartName="/ppt/slideLayouts/slideLayout51.xml" ContentType="application/vnd.openxmlformats-officedocument.presentationml.slideLayout+xml"/>
  <Override PartName="/ppt/slides/slide30.xml" ContentType="application/vnd.openxmlformats-officedocument.presentationml.slide+xml"/>
  <Override PartName="/ppt/slideLayouts/slideLayout23.xml" ContentType="application/vnd.openxmlformats-officedocument.presentationml.slideLayout+xml"/>
  <Override PartName="/ppt/theme/theme6.xml" ContentType="application/vnd.openxmlformats-officedocument.theme+xml"/>
  <Override PartName="/ppt/slides/slide36.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56.xml" ContentType="application/vnd.openxmlformats-officedocument.presentationml.notesSlide+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Layouts/slideLayout32.xml" ContentType="application/vnd.openxmlformats-officedocument.presentationml.slideLayout+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embeddings/oleObject3.bin" ContentType="application/vnd.openxmlformats-officedocument.oleObject"/>
  <Override PartName="/ppt/slideMasters/slideMaster5.xml" ContentType="application/vnd.openxmlformats-officedocument.presentationml.slideMaster+xml"/>
  <Override PartName="/ppt/slideLayouts/slideLayout57.xml" ContentType="application/vnd.openxmlformats-officedocument.presentationml.slideLayout+xml"/>
  <Override PartName="/ppt/slideLayouts/slideLayout4.xml" ContentType="application/vnd.openxmlformats-officedocument.presentationml.slideLayout+xml"/>
  <Override PartName="/ppt/notesSlides/notesSlide57.xml" ContentType="application/vnd.openxmlformats-officedocument.presentationml.notesSlid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notesSlides/notesSlide43.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notesSlides/notesSlide18.xml" ContentType="application/vnd.openxmlformats-officedocument.presentationml.notesSlide+xml"/>
  <Override PartName="/ppt/slides/slide27.xml" ContentType="application/vnd.openxmlformats-officedocument.presentationml.slide+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notesSlides/notesSlide39.xml" ContentType="application/vnd.openxmlformats-officedocument.presentationml.notesSlide+xml"/>
  <Override PartName="/ppt/notesSlides/notesSlide55.xml" ContentType="application/vnd.openxmlformats-officedocument.presentationml.notesSlide+xml"/>
  <Override PartName="/ppt/slideLayouts/slideLayout45.xml" ContentType="application/vnd.openxmlformats-officedocument.presentationml.slideLayout+xml"/>
  <Override PartName="/ppt/slideLayouts/slideLayout41.xml" ContentType="application/vnd.openxmlformats-officedocument.presentationml.slideLayout+xml"/>
  <Override PartName="/ppt/slides/slide12.xml" ContentType="application/vnd.openxmlformats-officedocument.presentationml.slide+xml"/>
  <Override PartName="/ppt/slides/slide46.xml" ContentType="application/vnd.openxmlformats-officedocument.presentationml.slide+xml"/>
  <Override PartName="/ppt/slideLayouts/slideLayout33.xml" ContentType="application/vnd.openxmlformats-officedocument.presentationml.slideLayout+xml"/>
  <Override PartName="/ppt/notesSlides/notesSlide58.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Layouts/slideLayout55.xml" ContentType="application/vnd.openxmlformats-officedocument.presentationml.slideLayout+xml"/>
  <Override PartName="/ppt/slideMasters/slideMaster3.xml" ContentType="application/vnd.openxmlformats-officedocument.presentationml.slideMaster+xml"/>
  <Override PartName="/ppt/slides/slide35.xml" ContentType="application/vnd.openxmlformats-officedocument.presentationml.slide+xml"/>
  <Override PartName="/ppt/slides/slide42.xml" ContentType="application/vnd.openxmlformats-officedocument.presentationml.slide+xml"/>
  <Override PartName="/ppt/slideLayouts/slideLayout38.xml" ContentType="application/vnd.openxmlformats-officedocument.presentationml.slideLayout+xml"/>
  <Override PartName="/ppt/notesSlides/notesSlide34.xml" ContentType="application/vnd.openxmlformats-officedocument.presentationml.notesSlide+xml"/>
  <Override PartName="/ppt/slideLayouts/slideLayout60.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slideLayouts/slideLayout50.xml" ContentType="application/vnd.openxmlformats-officedocument.presentationml.slideLayout+xml"/>
  <Override PartName="/ppt/notesSlides/notesSlide29.xml" ContentType="application/vnd.openxmlformats-officedocument.presentationml.notesSlide+xml"/>
  <Override PartName="/ppt/notesSlides/notesSlide7.xml" ContentType="application/vnd.openxmlformats-officedocument.presentationml.notesSlide+xml"/>
  <Override PartName="/ppt/slideLayouts/slideLayout52.xml" ContentType="application/vnd.openxmlformats-officedocument.presentationml.slideLayout+xml"/>
  <Override PartName="/ppt/slideLayouts/slideLayout46.xml" ContentType="application/vnd.openxmlformats-officedocument.presentationml.slideLayout+xml"/>
  <Override PartName="/ppt/slides/slide63.xml" ContentType="application/vnd.openxmlformats-officedocument.presentationml.slide+xml"/>
  <Override PartName="/ppt/slides/slide34.xml" ContentType="application/vnd.openxmlformats-officedocument.presentationml.slide+xml"/>
  <Override PartName="/ppt/slideLayouts/slideLayout28.xml" ContentType="application/vnd.openxmlformats-officedocument.presentationml.slideLayout+xml"/>
  <Override PartName="/ppt/slideLayouts/slideLayout48.xml" ContentType="application/vnd.openxmlformats-officedocument.presentationml.slideLayout+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notesSlides/notesSlide59.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Layouts/slideLayout39.xml" ContentType="application/vnd.openxmlformats-officedocument.presentationml.slideLayout+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Layouts/slideLayout61.xml" ContentType="application/vnd.openxmlformats-officedocument.presentationml.slideLayout+xml"/>
  <Override PartName="/ppt/slides/slide4.xml" ContentType="application/vnd.openxmlformats-officedocument.presentationml.slide+xml"/>
  <Override PartName="/ppt/slideLayouts/slideLayout40.xml" ContentType="application/vnd.openxmlformats-officedocument.presentationml.slideLayout+xml"/>
  <Override PartName="/ppt/notesSlides/notesSlide54.xml" ContentType="application/vnd.openxmlformats-officedocument.presentationml.notesSlide+xml"/>
  <Override PartName="/ppt/slideLayouts/slideLayout49.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Layouts/slideLayout54.xml" ContentType="application/vnd.openxmlformats-officedocument.presentationml.slideLayout+xml"/>
  <Override PartName="/ppt/slides/slide60.xml" ContentType="application/vnd.openxmlformats-officedocument.presentationml.slide+xml"/>
  <Override PartName="/ppt/slides/slide24.xml" ContentType="application/vnd.openxmlformats-officedocument.presentationml.slide+xml"/>
  <Override PartName="/ppt/theme/theme7.xml" ContentType="application/vnd.openxmlformats-officedocument.theme+xml"/>
  <Override PartName="/ppt/slides/slide6.xml" ContentType="application/vnd.openxmlformats-officedocument.presentationml.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2" r:id="rId1"/>
    <p:sldMasterId id="2147483726" r:id="rId2"/>
    <p:sldMasterId id="2147483739" r:id="rId3"/>
    <p:sldMasterId id="2147483752" r:id="rId4"/>
    <p:sldMasterId id="2147483764" r:id="rId5"/>
  </p:sldMasterIdLst>
  <p:notesMasterIdLst>
    <p:notesMasterId r:id="rId69"/>
  </p:notesMasterIdLst>
  <p:handoutMasterIdLst>
    <p:handoutMasterId r:id="rId70"/>
  </p:handoutMasterIdLst>
  <p:sldIdLst>
    <p:sldId id="257" r:id="rId6"/>
    <p:sldId id="413" r:id="rId7"/>
    <p:sldId id="415" r:id="rId8"/>
    <p:sldId id="414" r:id="rId9"/>
    <p:sldId id="376" r:id="rId10"/>
    <p:sldId id="426" r:id="rId11"/>
    <p:sldId id="427" r:id="rId12"/>
    <p:sldId id="377" r:id="rId13"/>
    <p:sldId id="378" r:id="rId14"/>
    <p:sldId id="379" r:id="rId15"/>
    <p:sldId id="380" r:id="rId16"/>
    <p:sldId id="382" r:id="rId17"/>
    <p:sldId id="383" r:id="rId18"/>
    <p:sldId id="384" r:id="rId19"/>
    <p:sldId id="385" r:id="rId20"/>
    <p:sldId id="386" r:id="rId21"/>
    <p:sldId id="387" r:id="rId22"/>
    <p:sldId id="419" r:id="rId23"/>
    <p:sldId id="421" r:id="rId24"/>
    <p:sldId id="422" r:id="rId25"/>
    <p:sldId id="388" r:id="rId26"/>
    <p:sldId id="389" r:id="rId27"/>
    <p:sldId id="390" r:id="rId28"/>
    <p:sldId id="391" r:id="rId29"/>
    <p:sldId id="392" r:id="rId30"/>
    <p:sldId id="393" r:id="rId31"/>
    <p:sldId id="394" r:id="rId32"/>
    <p:sldId id="504" r:id="rId33"/>
    <p:sldId id="503" r:id="rId34"/>
    <p:sldId id="395" r:id="rId35"/>
    <p:sldId id="396" r:id="rId36"/>
    <p:sldId id="397" r:id="rId37"/>
    <p:sldId id="398"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399" r:id="rId51"/>
    <p:sldId id="420" r:id="rId52"/>
    <p:sldId id="400" r:id="rId53"/>
    <p:sldId id="401" r:id="rId54"/>
    <p:sldId id="424" r:id="rId55"/>
    <p:sldId id="402" r:id="rId56"/>
    <p:sldId id="403" r:id="rId57"/>
    <p:sldId id="404" r:id="rId58"/>
    <p:sldId id="405" r:id="rId59"/>
    <p:sldId id="406" r:id="rId60"/>
    <p:sldId id="510" r:id="rId61"/>
    <p:sldId id="407" r:id="rId62"/>
    <p:sldId id="408" r:id="rId63"/>
    <p:sldId id="512" r:id="rId64"/>
    <p:sldId id="412" r:id="rId65"/>
    <p:sldId id="409" r:id="rId66"/>
    <p:sldId id="483" r:id="rId67"/>
    <p:sldId id="374" r:id="rId6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showComments="0">
  <p:normalViewPr>
    <p:restoredLeft sz="19948" autoAdjust="0"/>
    <p:restoredTop sz="84848" autoAdjust="0"/>
  </p:normalViewPr>
  <p:slideViewPr>
    <p:cSldViewPr snapToGrid="0" snapToObjects="1">
      <p:cViewPr varScale="1">
        <p:scale>
          <a:sx n="93" d="100"/>
          <a:sy n="93" d="100"/>
        </p:scale>
        <p:origin x="-880" y="-80"/>
      </p:cViewPr>
      <p:guideLst>
        <p:guide orient="horz" pos="3120"/>
        <p:guide pos="2880"/>
      </p:guideLst>
    </p:cSldViewPr>
  </p:slideViewPr>
  <p:notesTextViewPr>
    <p:cViewPr>
      <p:scale>
        <a:sx n="100" d="100"/>
        <a:sy n="100" d="100"/>
      </p:scale>
      <p:origin x="0" y="0"/>
    </p:cViewPr>
  </p:notesTextViewPr>
  <p:sorterViewPr>
    <p:cViewPr>
      <p:scale>
        <a:sx n="100" d="100"/>
        <a:sy n="100" d="100"/>
      </p:scale>
      <p:origin x="0" y="7432"/>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59.xml"/><Relationship Id="rId60" Type="http://schemas.openxmlformats.org/officeDocument/2006/relationships/slide" Target="slides/slide55.xml"/><Relationship Id="rId39" Type="http://schemas.openxmlformats.org/officeDocument/2006/relationships/slide" Target="slides/slide34.xml"/><Relationship Id="rId70" Type="http://schemas.openxmlformats.org/officeDocument/2006/relationships/handoutMaster" Target="handoutMasters/handoutMaster1.xml"/><Relationship Id="rId7" Type="http://schemas.openxmlformats.org/officeDocument/2006/relationships/slide" Target="slides/slide2.xml"/><Relationship Id="rId43" Type="http://schemas.openxmlformats.org/officeDocument/2006/relationships/slide" Target="slides/slide38.xml"/><Relationship Id="rId74" Type="http://schemas.openxmlformats.org/officeDocument/2006/relationships/theme" Target="theme/theme1.xml"/><Relationship Id="rId25" Type="http://schemas.openxmlformats.org/officeDocument/2006/relationships/slide" Target="slides/slide20.xml"/><Relationship Id="rId10" Type="http://schemas.openxmlformats.org/officeDocument/2006/relationships/slide" Target="slides/slide5.xml"/><Relationship Id="rId50" Type="http://schemas.openxmlformats.org/officeDocument/2006/relationships/slide" Target="slides/slide45.xml"/><Relationship Id="rId63" Type="http://schemas.openxmlformats.org/officeDocument/2006/relationships/slide" Target="slides/slide58.xml"/><Relationship Id="rId17" Type="http://schemas.openxmlformats.org/officeDocument/2006/relationships/slide" Target="slides/slide12.xml"/><Relationship Id="rId9" Type="http://schemas.openxmlformats.org/officeDocument/2006/relationships/slide" Target="slides/slide4.xml"/><Relationship Id="rId18" Type="http://schemas.openxmlformats.org/officeDocument/2006/relationships/slide" Target="slides/slide13.xml"/><Relationship Id="rId27" Type="http://schemas.openxmlformats.org/officeDocument/2006/relationships/slide" Target="slides/slide22.xml"/><Relationship Id="rId71" Type="http://schemas.openxmlformats.org/officeDocument/2006/relationships/printerSettings" Target="printerSettings/printerSettings1.bin"/><Relationship Id="rId14" Type="http://schemas.openxmlformats.org/officeDocument/2006/relationships/slide" Target="slides/slide9.xml"/><Relationship Id="rId4" Type="http://schemas.openxmlformats.org/officeDocument/2006/relationships/slideMaster" Target="slideMasters/slideMaster4.xml"/><Relationship Id="rId28" Type="http://schemas.openxmlformats.org/officeDocument/2006/relationships/slide" Target="slides/slide23.xml"/><Relationship Id="rId45" Type="http://schemas.openxmlformats.org/officeDocument/2006/relationships/slide" Target="slides/slide40.xml"/><Relationship Id="rId58" Type="http://schemas.openxmlformats.org/officeDocument/2006/relationships/slide" Target="slides/slide53.xml"/><Relationship Id="rId42" Type="http://schemas.openxmlformats.org/officeDocument/2006/relationships/slide" Target="slides/slide37.xml"/><Relationship Id="rId73" Type="http://schemas.openxmlformats.org/officeDocument/2006/relationships/viewProps" Target="viewProps.xml"/><Relationship Id="rId6" Type="http://schemas.openxmlformats.org/officeDocument/2006/relationships/slide" Target="slides/slide1.xml"/><Relationship Id="rId49" Type="http://schemas.openxmlformats.org/officeDocument/2006/relationships/slide" Target="slides/slide44.xml"/><Relationship Id="rId44" Type="http://schemas.openxmlformats.org/officeDocument/2006/relationships/slide" Target="slides/slide39.xml"/><Relationship Id="rId69" Type="http://schemas.openxmlformats.org/officeDocument/2006/relationships/notesMaster" Target="notesMasters/notesMaster1.xml"/><Relationship Id="rId19" Type="http://schemas.openxmlformats.org/officeDocument/2006/relationships/slide" Target="slides/slide14.xml"/><Relationship Id="rId38" Type="http://schemas.openxmlformats.org/officeDocument/2006/relationships/slide" Target="slides/slide33.xml"/><Relationship Id="rId20" Type="http://schemas.openxmlformats.org/officeDocument/2006/relationships/slide" Target="slides/slide15.xml"/><Relationship Id="rId2" Type="http://schemas.openxmlformats.org/officeDocument/2006/relationships/slideMaster" Target="slideMasters/slideMaster2.xml"/><Relationship Id="rId46" Type="http://schemas.openxmlformats.org/officeDocument/2006/relationships/slide" Target="slides/slide41.xml"/><Relationship Id="rId57" Type="http://schemas.openxmlformats.org/officeDocument/2006/relationships/slide" Target="slides/slide52.xml"/><Relationship Id="rId59" Type="http://schemas.openxmlformats.org/officeDocument/2006/relationships/slide" Target="slides/slide54.xml"/><Relationship Id="rId35" Type="http://schemas.openxmlformats.org/officeDocument/2006/relationships/slide" Target="slides/slide30.xml"/><Relationship Id="rId51" Type="http://schemas.openxmlformats.org/officeDocument/2006/relationships/slide" Target="slides/slide46.xml"/><Relationship Id="rId55" Type="http://schemas.openxmlformats.org/officeDocument/2006/relationships/slide" Target="slides/slide50.xml"/><Relationship Id="rId31" Type="http://schemas.openxmlformats.org/officeDocument/2006/relationships/slide" Target="slides/slide26.xml"/><Relationship Id="rId34" Type="http://schemas.openxmlformats.org/officeDocument/2006/relationships/slide" Target="slides/slide29.xml"/><Relationship Id="rId40" Type="http://schemas.openxmlformats.org/officeDocument/2006/relationships/slide" Target="slides/slide35.xml"/><Relationship Id="rId62" Type="http://schemas.openxmlformats.org/officeDocument/2006/relationships/slide" Target="slides/slide57.xml"/><Relationship Id="rId66" Type="http://schemas.openxmlformats.org/officeDocument/2006/relationships/slide" Target="slides/slide61.xml"/><Relationship Id="rId36" Type="http://schemas.openxmlformats.org/officeDocument/2006/relationships/slide" Target="slides/slide31.xml"/><Relationship Id="rId72"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19.xml"/><Relationship Id="rId47" Type="http://schemas.openxmlformats.org/officeDocument/2006/relationships/slide" Target="slides/slide42.xml"/><Relationship Id="rId56" Type="http://schemas.openxmlformats.org/officeDocument/2006/relationships/slide" Target="slides/slide51.xml"/><Relationship Id="rId48" Type="http://schemas.openxmlformats.org/officeDocument/2006/relationships/slide" Target="slides/slide43.xml"/><Relationship Id="rId75" Type="http://schemas.openxmlformats.org/officeDocument/2006/relationships/tableStyles" Target="tableStyles.xml"/><Relationship Id="rId8" Type="http://schemas.openxmlformats.org/officeDocument/2006/relationships/slide" Target="slides/slide3.xml"/><Relationship Id="rId13" Type="http://schemas.openxmlformats.org/officeDocument/2006/relationships/slide" Target="slides/slide8.xml"/><Relationship Id="rId32" Type="http://schemas.openxmlformats.org/officeDocument/2006/relationships/slide" Target="slides/slide27.xml"/><Relationship Id="rId37" Type="http://schemas.openxmlformats.org/officeDocument/2006/relationships/slide" Target="slides/slide32.xml"/><Relationship Id="rId52" Type="http://schemas.openxmlformats.org/officeDocument/2006/relationships/slide" Target="slides/slide47.xml"/><Relationship Id="rId65" Type="http://schemas.openxmlformats.org/officeDocument/2006/relationships/slide" Target="slides/slide60.xml"/><Relationship Id="rId67" Type="http://schemas.openxmlformats.org/officeDocument/2006/relationships/slide" Target="slides/slide62.xml"/><Relationship Id="rId54" Type="http://schemas.openxmlformats.org/officeDocument/2006/relationships/slide" Target="slides/slide49.xml"/><Relationship Id="rId12" Type="http://schemas.openxmlformats.org/officeDocument/2006/relationships/slide" Target="slides/slide7.xml"/><Relationship Id="rId3" Type="http://schemas.openxmlformats.org/officeDocument/2006/relationships/slideMaster" Target="slideMasters/slideMaster3.xml"/><Relationship Id="rId23" Type="http://schemas.openxmlformats.org/officeDocument/2006/relationships/slide" Target="slides/slide18.xml"/><Relationship Id="rId61" Type="http://schemas.openxmlformats.org/officeDocument/2006/relationships/slide" Target="slides/slide56.xml"/><Relationship Id="rId53" Type="http://schemas.openxmlformats.org/officeDocument/2006/relationships/slide" Target="slides/slide48.xml"/><Relationship Id="rId26" Type="http://schemas.openxmlformats.org/officeDocument/2006/relationships/slide" Target="slides/slide21.xml"/><Relationship Id="rId30" Type="http://schemas.openxmlformats.org/officeDocument/2006/relationships/slide" Target="slides/slide25.xml"/><Relationship Id="rId11" Type="http://schemas.openxmlformats.org/officeDocument/2006/relationships/slide" Target="slides/slide6.xml"/><Relationship Id="rId68" Type="http://schemas.openxmlformats.org/officeDocument/2006/relationships/slide" Target="slides/slide63.xml"/><Relationship Id="rId29" Type="http://schemas.openxmlformats.org/officeDocument/2006/relationships/slide" Target="slides/slide24.xml"/><Relationship Id="rId16" Type="http://schemas.openxmlformats.org/officeDocument/2006/relationships/slide" Target="slides/slide11.xml"/><Relationship Id="rId33" Type="http://schemas.openxmlformats.org/officeDocument/2006/relationships/slide" Target="slides/slide28.xml"/><Relationship Id="rId41"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10.xml"/><Relationship Id="rId22" Type="http://schemas.openxmlformats.org/officeDocument/2006/relationships/slide" Target="slides/slide17.xml"/><Relationship Id="rId21"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41E4D2-B631-074B-8819-120EECC0E31F}" type="datetimeFigureOut">
              <a:rPr lang="en-US" smtClean="0"/>
              <a:pPr/>
              <a:t>9/1/09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D62BDA-EFE8-0349-8B1E-AA7B2D55522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E841783-6963-A14D-928A-5F418BF13891}" type="datetime1">
              <a:rPr lang="en-US"/>
              <a:pPr>
                <a:defRPr/>
              </a:pPr>
              <a:t>9/1/09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1E241EB-1EF4-684B-989F-AA2B1A51FC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8570D-64A1-BB41-BC49-615294041475}" type="slidenum">
              <a:rPr lang="en-US"/>
              <a:pPr/>
              <a:t>2</a:t>
            </a:fld>
            <a:endParaRPr lang="en-US"/>
          </a:p>
        </p:txBody>
      </p:sp>
      <p:sp>
        <p:nvSpPr>
          <p:cNvPr id="601090"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601091" name="Rectangle 3"/>
          <p:cNvSpPr>
            <a:spLocks noGrp="1" noChangeArrowheads="1"/>
          </p:cNvSpPr>
          <p:nvPr>
            <p:ph type="body" idx="1"/>
          </p:nvPr>
        </p:nvSpPr>
        <p:spPr>
          <a:xfrm>
            <a:off x="914400" y="4340225"/>
            <a:ext cx="5029200" cy="4116388"/>
          </a:xfrm>
          <a:noFill/>
          <a:ln/>
        </p:spPr>
        <p:txBody>
          <a:bodyPr lIns="93302" tIns="48206" rIns="93302" bIns="48206"/>
          <a:lstStyle/>
          <a:p>
            <a:r>
              <a:rPr lang="en-US"/>
              <a:t>So far you have probably studied lots about Computers, but</a:t>
            </a:r>
          </a:p>
          <a:p>
            <a:r>
              <a:rPr lang="en-US"/>
              <a:t>little about Humans and Interaction.</a:t>
            </a:r>
          </a:p>
          <a:p>
            <a:endParaRPr lang="en-US"/>
          </a:p>
          <a:p>
            <a:r>
              <a:rPr lang="en-US"/>
              <a:t>This course will concentrate on how these three areas come together.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345A6-CDE1-1B47-9E5F-5586E61E696E}" type="slidenum">
              <a:rPr lang="en-US"/>
              <a:pPr/>
              <a:t>11</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E6D37A-EE58-9444-8387-622462201C37}" type="slidenum">
              <a:rPr lang="en-US"/>
              <a:pPr/>
              <a:t>12</a:t>
            </a:fld>
            <a:endParaRPr 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A93647-D1B4-CE4A-8A66-920E53114D7F}" type="slidenum">
              <a:rPr lang="en-US"/>
              <a:pPr/>
              <a:t>13</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3AF4D-2F9C-D940-8962-1D2E7BDBAEAE}" type="slidenum">
              <a:rPr lang="en-US"/>
              <a:pPr/>
              <a:t>14</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C6838-9DA2-FC4E-ACAF-66FDEAE291DA}" type="slidenum">
              <a:rPr lang="en-US"/>
              <a:pPr/>
              <a:t>15</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1F6AA-7F00-664E-AB3D-5D2E6D4076CE}" type="slidenum">
              <a:rPr lang="en-US"/>
              <a:pPr/>
              <a:t>16</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3A28E-F8C8-974B-8344-2FB4A8D5F211}" type="slidenum">
              <a:rPr lang="en-US"/>
              <a:pPr/>
              <a:t>17</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A330E-0BE4-CC4F-8C18-EE62BFCACDDC}" type="slidenum">
              <a:rPr lang="en-US"/>
              <a:pPr/>
              <a:t>18</a:t>
            </a:fld>
            <a:endParaRPr lang="en-US"/>
          </a:p>
        </p:txBody>
      </p:sp>
      <p:sp>
        <p:nvSpPr>
          <p:cNvPr id="607234"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607235" name="Rectangle 3"/>
          <p:cNvSpPr>
            <a:spLocks noGrp="1" noChangeArrowheads="1"/>
          </p:cNvSpPr>
          <p:nvPr>
            <p:ph type="body" idx="1"/>
          </p:nvPr>
        </p:nvSpPr>
        <p:spPr>
          <a:xfrm>
            <a:off x="914400" y="4340225"/>
            <a:ext cx="5029200" cy="4116388"/>
          </a:xfrm>
          <a:noFill/>
          <a:ln/>
        </p:spPr>
        <p:txBody>
          <a:bodyPr lIns="93302" tIns="48206" rIns="93302" bIns="48206"/>
          <a:lstStyle/>
          <a:p>
            <a:r>
              <a:rPr lang="en-US"/>
              <a:t>In this course you will wear the hats of many of these specialists.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58ADF-2F1B-F44A-B138-F335C5AF9DB9}" type="slidenum">
              <a:rPr lang="en-US"/>
              <a:pPr/>
              <a:t>19</a:t>
            </a:fld>
            <a:endParaRPr lang="en-US"/>
          </a:p>
        </p:txBody>
      </p:sp>
      <p:sp>
        <p:nvSpPr>
          <p:cNvPr id="615426" name="Rectangle 2"/>
          <p:cNvSpPr>
            <a:spLocks noGrp="1" noRot="1" noChangeAspect="1" noChangeArrowheads="1" noTextEdit="1"/>
          </p:cNvSpPr>
          <p:nvPr>
            <p:ph type="sldImg"/>
          </p:nvPr>
        </p:nvSpPr>
        <p:spPr>
          <a:xfrm>
            <a:off x="1150938" y="690563"/>
            <a:ext cx="4557712" cy="3417887"/>
          </a:xfrm>
          <a:ln/>
        </p:spPr>
      </p:sp>
      <p:sp>
        <p:nvSpPr>
          <p:cNvPr id="615427" name="Rectangle 3"/>
          <p:cNvSpPr>
            <a:spLocks noGrp="1" noChangeArrowheads="1"/>
          </p:cNvSpPr>
          <p:nvPr>
            <p:ph type="body" idx="1"/>
          </p:nvPr>
        </p:nvSpPr>
        <p:spPr>
          <a:xfrm>
            <a:off x="914400" y="4340225"/>
            <a:ext cx="5029200" cy="4116388"/>
          </a:xfrm>
        </p:spPr>
        <p:txBody>
          <a:bodyPr lIns="89571" tIns="44785" rIns="89571" bIns="44785"/>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F4A686-9DE1-034D-B6AD-15D13177003D}" type="slidenum">
              <a:rPr lang="en-US"/>
              <a:pPr/>
              <a:t>20</a:t>
            </a:fld>
            <a:endParaRPr lang="en-US"/>
          </a:p>
        </p:txBody>
      </p:sp>
      <p:sp>
        <p:nvSpPr>
          <p:cNvPr id="617474" name="Rectangle 2"/>
          <p:cNvSpPr>
            <a:spLocks noGrp="1" noRot="1" noChangeAspect="1" noChangeArrowheads="1" noTextEdit="1"/>
          </p:cNvSpPr>
          <p:nvPr>
            <p:ph type="sldImg"/>
          </p:nvPr>
        </p:nvSpPr>
        <p:spPr>
          <a:xfrm>
            <a:off x="1144588" y="687388"/>
            <a:ext cx="4570412" cy="3427412"/>
          </a:xfrm>
          <a:ln/>
        </p:spPr>
      </p:sp>
      <p:sp>
        <p:nvSpPr>
          <p:cNvPr id="617475" name="Rectangle 3"/>
          <p:cNvSpPr>
            <a:spLocks noGrp="1" noChangeArrowheads="1"/>
          </p:cNvSpPr>
          <p:nvPr>
            <p:ph type="body" idx="1"/>
          </p:nvPr>
        </p:nvSpPr>
        <p:spPr>
          <a:xfrm>
            <a:off x="914400" y="4340225"/>
            <a:ext cx="5029200" cy="4116388"/>
          </a:xfrm>
        </p:spPr>
        <p:txBody>
          <a:bodyPr lIns="89571" tIns="44785" rIns="89571" bIns="44785"/>
          <a:lstStyle/>
          <a:p>
            <a:r>
              <a:rPr lang="en-US"/>
              <a:t>Designers create representations of sites at </a:t>
            </a:r>
            <a:r>
              <a:rPr lang="en-US" i="1"/>
              <a:t>multiple levels of detail</a:t>
            </a:r>
          </a:p>
          <a:p>
            <a:endParaRPr lang="en-US"/>
          </a:p>
          <a:p>
            <a:r>
              <a:rPr lang="en-US"/>
              <a:t>Web designs are iteratively refined at all levels of detail</a:t>
            </a:r>
          </a:p>
          <a:p>
            <a:endParaRPr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58868-E963-0443-965D-2C0DD1D3DEBF}" type="slidenum">
              <a:rPr lang="en-US"/>
              <a:pPr/>
              <a:t>3</a:t>
            </a:fld>
            <a:endParaRPr lang="en-US"/>
          </a:p>
        </p:txBody>
      </p:sp>
      <p:sp>
        <p:nvSpPr>
          <p:cNvPr id="671746"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671747" name="Rectangle 3"/>
          <p:cNvSpPr>
            <a:spLocks noGrp="1" noChangeArrowheads="1"/>
          </p:cNvSpPr>
          <p:nvPr>
            <p:ph type="body" idx="1"/>
          </p:nvPr>
        </p:nvSpPr>
        <p:spPr>
          <a:xfrm>
            <a:off x="914400" y="4340225"/>
            <a:ext cx="5029200" cy="4116388"/>
          </a:xfrm>
          <a:noFill/>
          <a:ln/>
        </p:spPr>
        <p:txBody>
          <a:bodyPr lIns="93302" tIns="48206" rIns="93302" bIns="48206"/>
          <a:lstStyle/>
          <a:p>
            <a:r>
              <a:rPr lang="en-US"/>
              <a:t>Studies have shown that the design, programming, and evaluation of the UI can take up to 50% of the project time and cost for a wide range of commercial and in-house software</a:t>
            </a:r>
          </a:p>
          <a:p>
            <a:endParaRPr lang="en-US"/>
          </a:p>
          <a:p>
            <a:r>
              <a:rPr lang="en-US"/>
              <a:t>Nearly 25% of all applications projects fail. Why?</a:t>
            </a:r>
          </a:p>
          <a:p>
            <a:pPr lvl="1"/>
            <a:r>
              <a:rPr lang="en-US"/>
              <a:t>overrun budgets &amp; management pulls plug</a:t>
            </a:r>
          </a:p>
          <a:p>
            <a:pPr lvl="1"/>
            <a:r>
              <a:rPr lang="en-US"/>
              <a:t>others complete, but are too hard to learn/use</a:t>
            </a:r>
          </a:p>
          <a:p>
            <a:r>
              <a:rPr lang="en-US"/>
              <a:t>Solution is user-centered design. Why?</a:t>
            </a:r>
          </a:p>
          <a:p>
            <a:pPr lvl="1"/>
            <a:r>
              <a:rPr lang="en-US"/>
              <a:t>easier to learn &amp; use products sell better</a:t>
            </a:r>
          </a:p>
          <a:p>
            <a:pPr lvl="1"/>
            <a:r>
              <a:rPr lang="en-US"/>
              <a:t>can help keep a product on schedule</a:t>
            </a:r>
          </a:p>
          <a:p>
            <a:pPr lvl="2"/>
            <a:r>
              <a:rPr lang="en-US"/>
              <a:t>finding problems early makes them easier to fix!</a:t>
            </a:r>
          </a:p>
          <a:p>
            <a:pPr lvl="1"/>
            <a:r>
              <a:rPr lang="en-US"/>
              <a:t>training costs reduced</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690A1-CA3A-1B45-B8F4-C308F1FDFCE3}" type="slidenum">
              <a:rPr lang="en-US"/>
              <a:pPr/>
              <a:t>21</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ECCA9-1AC4-614B-BFDF-EA6F3A7359EA}" type="slidenum">
              <a:rPr lang="en-US"/>
              <a:pPr/>
              <a:t>22</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55B66-2BA1-6542-8BA4-30EF6A531C2F}" type="slidenum">
              <a:rPr lang="en-US"/>
              <a:pPr/>
              <a:t>23</a:t>
            </a:fld>
            <a:endParaRPr 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CA78F-3FDA-F548-8D8A-A591755C998D}" type="slidenum">
              <a:rPr lang="en-US"/>
              <a:pPr/>
              <a:t>24</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8D3E4-2E46-104C-A50A-C8A760D5CDF4}" type="slidenum">
              <a:rPr lang="en-US"/>
              <a:pPr/>
              <a:t>25</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0827A-5DC4-DE4A-BB21-F88BA6DAE868}" type="slidenum">
              <a:rPr lang="en-US"/>
              <a:pPr/>
              <a:t>26</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F82AF-D531-454D-80C2-2914F437ECB2}" type="slidenum">
              <a:rPr lang="en-US"/>
              <a:pPr/>
              <a:t>27</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96BC9-4935-AE43-9F0E-98BBB8A2738F}" type="slidenum">
              <a:rPr lang="en-US"/>
              <a:pPr/>
              <a:t>29</a:t>
            </a:fld>
            <a:endParaRPr lang="en-US"/>
          </a:p>
        </p:txBody>
      </p:sp>
      <p:sp>
        <p:nvSpPr>
          <p:cNvPr id="1188866" name="Rectangle 2"/>
          <p:cNvSpPr>
            <a:spLocks noGrp="1" noRot="1" noChangeAspect="1" noChangeArrowheads="1" noTextEdit="1"/>
          </p:cNvSpPr>
          <p:nvPr>
            <p:ph type="sldImg"/>
          </p:nvPr>
        </p:nvSpPr>
        <p:spPr>
          <a:xfrm>
            <a:off x="1150938" y="690563"/>
            <a:ext cx="4557712" cy="3417887"/>
          </a:xfrm>
          <a:ln/>
        </p:spPr>
      </p:sp>
      <p:sp>
        <p:nvSpPr>
          <p:cNvPr id="1188867" name="Rectangle 3"/>
          <p:cNvSpPr>
            <a:spLocks noGrp="1" noChangeArrowheads="1"/>
          </p:cNvSpPr>
          <p:nvPr>
            <p:ph type="body" idx="1"/>
          </p:nvPr>
        </p:nvSpPr>
        <p:spPr>
          <a:xfrm>
            <a:off x="914400" y="4340225"/>
            <a:ext cx="5029200" cy="4116388"/>
          </a:xfrm>
        </p:spPr>
        <p:txBody>
          <a:bodyPr lIns="89571" tIns="44785" rIns="89571" bIns="44785"/>
          <a:lstStyle/>
          <a:p>
            <a:r>
              <a:rPr lang="en-US">
                <a:latin typeface="Verdana" pitchFamily="-109" charset="0"/>
              </a:rPr>
              <a:t>“Wixon and colleagues were developing an interface for a file management system. It passed lab tests with flying colors, but bombed as soon as customers got it. The problem was that it had a scrolling file list that was (say) twenty characters wide, but the file names customers used were very long, and in fact often identical for more than twenty characters (the names were made up by concatenating various qualifiers, and for many names the first several qualifiers would be the same.) Customers were not amused by needing to select from a scrolling list of umpty-ump identical entries that stood for different files. And this wasn't an oddball case, it was in fact typical. How had it been missed in the lab tests? Nobody thought it would matter what specific file names you used for the test, so of course they were all short.” – from Chapter 2 of TASK-CENTERED USER INTERFACE DESIGN  A Practical Introduction  by Clayton Lewis and John Rieman.</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67683-01FF-7849-94A0-5CCEEBE682F0}" type="slidenum">
              <a:rPr lang="en-US"/>
              <a:pPr/>
              <a:t>30</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2467F-F784-B54B-A71C-A03972ACE2CB}" type="slidenum">
              <a:rPr lang="en-US"/>
              <a:pPr/>
              <a:t>31</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8AE43-D2F1-804D-9D54-D56841509290}" type="slidenum">
              <a:rPr lang="en-US"/>
              <a:pPr/>
              <a:t>4</a:t>
            </a:fld>
            <a:endParaRPr lang="en-US"/>
          </a:p>
        </p:txBody>
      </p:sp>
      <p:sp>
        <p:nvSpPr>
          <p:cNvPr id="603138"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603139" name="Rectangle 3"/>
          <p:cNvSpPr>
            <a:spLocks noGrp="1" noChangeArrowheads="1"/>
          </p:cNvSpPr>
          <p:nvPr>
            <p:ph type="body" idx="1"/>
          </p:nvPr>
        </p:nvSpPr>
        <p:spPr>
          <a:xfrm>
            <a:off x="914400" y="4340225"/>
            <a:ext cx="5029200" cy="4116388"/>
          </a:xfrm>
          <a:noFill/>
          <a:ln/>
        </p:spPr>
        <p:txBody>
          <a:bodyPr lIns="93302" tIns="48206" rIns="93302" bIns="48206"/>
          <a:lstStyle/>
          <a:p>
            <a:r>
              <a:rPr lang="en-US"/>
              <a:t>Give Examples of Tasks:</a:t>
            </a:r>
          </a:p>
          <a:p>
            <a:r>
              <a:rPr lang="en-US"/>
              <a:t>	high level:</a:t>
            </a:r>
          </a:p>
          <a:p>
            <a:r>
              <a:rPr lang="en-US"/>
              <a:t>	- writing a paper</a:t>
            </a:r>
          </a:p>
          <a:p>
            <a:r>
              <a:rPr lang="en-US"/>
              <a:t>	- drawing a picture</a:t>
            </a:r>
          </a:p>
          <a:p>
            <a:r>
              <a:rPr lang="en-US"/>
              <a:t>	</a:t>
            </a:r>
          </a:p>
          <a:p>
            <a:r>
              <a:rPr lang="en-US"/>
              <a:t>	low level:</a:t>
            </a:r>
          </a:p>
          <a:p>
            <a:r>
              <a:rPr lang="en-US"/>
              <a:t>	- copying a word from one paragraph to another</a:t>
            </a:r>
          </a:p>
          <a:p>
            <a:r>
              <a:rPr lang="en-US"/>
              <a:t>	- coloring a line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377CFB-1C2B-3B4C-B565-210A9323B9FE}" type="slidenum">
              <a:rPr lang="en-US"/>
              <a:pPr/>
              <a:t>32</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A2402-4C07-4F4F-B141-A93FF0409E09}" type="slidenum">
              <a:rPr lang="en-US"/>
              <a:pPr/>
              <a:t>33</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797D7-04F3-164F-BC4D-7A8E315CC59C}" type="slidenum">
              <a:rPr lang="en-US"/>
              <a:pPr/>
              <a:t>34</a:t>
            </a:fld>
            <a:endParaRPr lang="en-US"/>
          </a:p>
        </p:txBody>
      </p:sp>
      <p:sp>
        <p:nvSpPr>
          <p:cNvPr id="797698" name="Rectangle 2"/>
          <p:cNvSpPr>
            <a:spLocks noGrp="1" noRot="1" noChangeAspect="1" noChangeArrowheads="1" noTextEdit="1"/>
          </p:cNvSpPr>
          <p:nvPr>
            <p:ph type="sldImg"/>
          </p:nvPr>
        </p:nvSpPr>
        <p:spPr>
          <a:xfrm>
            <a:off x="1152525" y="692150"/>
            <a:ext cx="4557713" cy="3417888"/>
          </a:xfrm>
          <a:ln/>
        </p:spPr>
      </p:sp>
      <p:sp>
        <p:nvSpPr>
          <p:cNvPr id="797699" name="Rectangle 3"/>
          <p:cNvSpPr>
            <a:spLocks noGrp="1" noChangeArrowheads="1"/>
          </p:cNvSpPr>
          <p:nvPr>
            <p:ph type="body" idx="1"/>
          </p:nvPr>
        </p:nvSpPr>
        <p:spPr>
          <a:xfrm>
            <a:off x="912813" y="4341813"/>
            <a:ext cx="5032375" cy="4113212"/>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9ED7D-1FFD-8B46-8221-7AE17A0C5424}" type="slidenum">
              <a:rPr lang="en-US"/>
              <a:pPr/>
              <a:t>35</a:t>
            </a:fld>
            <a:endParaRPr lang="en-US"/>
          </a:p>
        </p:txBody>
      </p:sp>
      <p:sp>
        <p:nvSpPr>
          <p:cNvPr id="799746" name="Rectangle 2"/>
          <p:cNvSpPr>
            <a:spLocks noGrp="1" noRot="1" noChangeAspect="1" noChangeArrowheads="1" noTextEdit="1"/>
          </p:cNvSpPr>
          <p:nvPr>
            <p:ph type="sldImg"/>
          </p:nvPr>
        </p:nvSpPr>
        <p:spPr>
          <a:xfrm>
            <a:off x="1152525" y="692150"/>
            <a:ext cx="4557713" cy="3417888"/>
          </a:xfrm>
          <a:ln/>
        </p:spPr>
      </p:sp>
      <p:sp>
        <p:nvSpPr>
          <p:cNvPr id="799747" name="Rectangle 3"/>
          <p:cNvSpPr>
            <a:spLocks noGrp="1" noChangeArrowheads="1"/>
          </p:cNvSpPr>
          <p:nvPr>
            <p:ph type="body" idx="1"/>
          </p:nvPr>
        </p:nvSpPr>
        <p:spPr>
          <a:xfrm>
            <a:off x="912813" y="4341813"/>
            <a:ext cx="5032375" cy="4113212"/>
          </a:xfrm>
        </p:spPr>
        <p:txBody>
          <a:bodyPr/>
          <a:lstStyle/>
          <a:p>
            <a:pPr lvl="1"/>
            <a:endParaRPr lang="en-US"/>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37A69-81D6-4F40-B43C-76790A50C9E0}" type="slidenum">
              <a:rPr lang="en-US"/>
              <a:pPr/>
              <a:t>36</a:t>
            </a:fld>
            <a:endParaRPr lang="en-US"/>
          </a:p>
        </p:txBody>
      </p:sp>
      <p:sp>
        <p:nvSpPr>
          <p:cNvPr id="801794" name="Rectangle 2"/>
          <p:cNvSpPr>
            <a:spLocks noGrp="1" noRot="1" noChangeAspect="1" noChangeArrowheads="1" noTextEdit="1"/>
          </p:cNvSpPr>
          <p:nvPr>
            <p:ph type="sldImg"/>
          </p:nvPr>
        </p:nvSpPr>
        <p:spPr>
          <a:xfrm>
            <a:off x="1152525" y="692150"/>
            <a:ext cx="4557713" cy="3417888"/>
          </a:xfrm>
          <a:ln/>
        </p:spPr>
      </p:sp>
      <p:sp>
        <p:nvSpPr>
          <p:cNvPr id="801795" name="Rectangle 3"/>
          <p:cNvSpPr>
            <a:spLocks noGrp="1" noChangeArrowheads="1"/>
          </p:cNvSpPr>
          <p:nvPr>
            <p:ph type="body" idx="1"/>
          </p:nvPr>
        </p:nvSpPr>
        <p:spPr>
          <a:xfrm>
            <a:off x="912813" y="4341813"/>
            <a:ext cx="5032375" cy="4113212"/>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28C20F-74C1-1646-AC6B-D573872B0525}" type="slidenum">
              <a:rPr lang="en-US"/>
              <a:pPr/>
              <a:t>37</a:t>
            </a:fld>
            <a:endParaRPr lang="en-US"/>
          </a:p>
        </p:txBody>
      </p:sp>
      <p:sp>
        <p:nvSpPr>
          <p:cNvPr id="803842" name="Rectangle 2"/>
          <p:cNvSpPr>
            <a:spLocks noGrp="1" noRot="1" noChangeAspect="1" noChangeArrowheads="1" noTextEdit="1"/>
          </p:cNvSpPr>
          <p:nvPr>
            <p:ph type="sldImg"/>
          </p:nvPr>
        </p:nvSpPr>
        <p:spPr>
          <a:xfrm>
            <a:off x="1152525" y="692150"/>
            <a:ext cx="4557713" cy="3417888"/>
          </a:xfrm>
          <a:ln/>
        </p:spPr>
      </p:sp>
      <p:sp>
        <p:nvSpPr>
          <p:cNvPr id="803843" name="Rectangle 3"/>
          <p:cNvSpPr>
            <a:spLocks noGrp="1" noChangeArrowheads="1"/>
          </p:cNvSpPr>
          <p:nvPr>
            <p:ph type="body" idx="1"/>
          </p:nvPr>
        </p:nvSpPr>
        <p:spPr>
          <a:xfrm>
            <a:off x="912813" y="4341813"/>
            <a:ext cx="5032375" cy="4113212"/>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4048E-C2B9-0246-B69D-FED93A3B2133}" type="slidenum">
              <a:rPr lang="en-US"/>
              <a:pPr/>
              <a:t>38</a:t>
            </a:fld>
            <a:endParaRPr lang="en-US"/>
          </a:p>
        </p:txBody>
      </p:sp>
      <p:sp>
        <p:nvSpPr>
          <p:cNvPr id="807938" name="Rectangle 2"/>
          <p:cNvSpPr>
            <a:spLocks noGrp="1" noRot="1" noChangeAspect="1" noChangeArrowheads="1" noTextEdit="1"/>
          </p:cNvSpPr>
          <p:nvPr>
            <p:ph type="sldImg"/>
          </p:nvPr>
        </p:nvSpPr>
        <p:spPr>
          <a:xfrm>
            <a:off x="1152525" y="692150"/>
            <a:ext cx="4557713" cy="3417888"/>
          </a:xfrm>
          <a:ln/>
        </p:spPr>
      </p:sp>
      <p:sp>
        <p:nvSpPr>
          <p:cNvPr id="807939" name="Rectangle 3"/>
          <p:cNvSpPr>
            <a:spLocks noGrp="1" noChangeArrowheads="1"/>
          </p:cNvSpPr>
          <p:nvPr>
            <p:ph type="body" idx="1"/>
          </p:nvPr>
        </p:nvSpPr>
        <p:spPr>
          <a:xfrm>
            <a:off x="912813" y="4341813"/>
            <a:ext cx="5032375" cy="4113212"/>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2D2AF-BEB1-114E-B773-0A95B74E2D90}" type="slidenum">
              <a:rPr lang="en-US"/>
              <a:pPr/>
              <a:t>39</a:t>
            </a:fld>
            <a:endParaRPr lang="en-US"/>
          </a:p>
        </p:txBody>
      </p:sp>
      <p:sp>
        <p:nvSpPr>
          <p:cNvPr id="809986" name="Rectangle 2"/>
          <p:cNvSpPr>
            <a:spLocks noGrp="1" noRot="1" noChangeAspect="1" noChangeArrowheads="1" noTextEdit="1"/>
          </p:cNvSpPr>
          <p:nvPr>
            <p:ph type="sldImg"/>
          </p:nvPr>
        </p:nvSpPr>
        <p:spPr>
          <a:xfrm>
            <a:off x="1152525" y="692150"/>
            <a:ext cx="4557713" cy="3417888"/>
          </a:xfrm>
          <a:ln/>
        </p:spPr>
      </p:sp>
      <p:sp>
        <p:nvSpPr>
          <p:cNvPr id="809987" name="Rectangle 3"/>
          <p:cNvSpPr>
            <a:spLocks noGrp="1" noChangeArrowheads="1"/>
          </p:cNvSpPr>
          <p:nvPr>
            <p:ph type="body" idx="1"/>
          </p:nvPr>
        </p:nvSpPr>
        <p:spPr>
          <a:xfrm>
            <a:off x="912813" y="4341813"/>
            <a:ext cx="5032375" cy="4113212"/>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F9C66-AA0E-6048-8BA4-34C424F5C14B}" type="slidenum">
              <a:rPr lang="en-US"/>
              <a:pPr/>
              <a:t>41</a:t>
            </a:fld>
            <a:endParaRPr lang="en-US"/>
          </a:p>
        </p:txBody>
      </p:sp>
      <p:sp>
        <p:nvSpPr>
          <p:cNvPr id="814082" name="Rectangle 2"/>
          <p:cNvSpPr>
            <a:spLocks noGrp="1" noRot="1" noChangeAspect="1" noChangeArrowheads="1" noTextEdit="1"/>
          </p:cNvSpPr>
          <p:nvPr>
            <p:ph type="sldImg"/>
          </p:nvPr>
        </p:nvSpPr>
        <p:spPr>
          <a:xfrm>
            <a:off x="1152525" y="692150"/>
            <a:ext cx="4557713" cy="3417888"/>
          </a:xfrm>
          <a:ln/>
        </p:spPr>
      </p:sp>
      <p:sp>
        <p:nvSpPr>
          <p:cNvPr id="814083" name="Rectangle 3"/>
          <p:cNvSpPr>
            <a:spLocks noGrp="1" noChangeArrowheads="1"/>
          </p:cNvSpPr>
          <p:nvPr>
            <p:ph type="body" idx="1"/>
          </p:nvPr>
        </p:nvSpPr>
        <p:spPr>
          <a:xfrm>
            <a:off x="912813" y="4341813"/>
            <a:ext cx="5032375" cy="4113212"/>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2FC67-EA92-C64D-A896-6E2D165FD2F3}" type="slidenum">
              <a:rPr lang="en-US"/>
              <a:pPr/>
              <a:t>42</a:t>
            </a:fld>
            <a:endParaRPr lang="en-US"/>
          </a:p>
        </p:txBody>
      </p:sp>
      <p:sp>
        <p:nvSpPr>
          <p:cNvPr id="820226" name="Rectangle 2"/>
          <p:cNvSpPr>
            <a:spLocks noGrp="1" noRot="1" noChangeAspect="1" noChangeArrowheads="1" noTextEdit="1"/>
          </p:cNvSpPr>
          <p:nvPr>
            <p:ph type="sldImg"/>
          </p:nvPr>
        </p:nvSpPr>
        <p:spPr>
          <a:xfrm>
            <a:off x="1152525" y="692150"/>
            <a:ext cx="4557713" cy="3417888"/>
          </a:xfrm>
          <a:ln/>
        </p:spPr>
      </p:sp>
      <p:sp>
        <p:nvSpPr>
          <p:cNvPr id="820227" name="Rectangle 3"/>
          <p:cNvSpPr>
            <a:spLocks noGrp="1" noChangeArrowheads="1"/>
          </p:cNvSpPr>
          <p:nvPr>
            <p:ph type="body" idx="1"/>
          </p:nvPr>
        </p:nvSpPr>
        <p:spPr>
          <a:xfrm>
            <a:off x="912813" y="4341813"/>
            <a:ext cx="5032375" cy="4113212"/>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8BDCC-3C00-F540-9BDB-F94EFA3B5125}" type="slidenum">
              <a:rPr lang="en-US"/>
              <a:pPr/>
              <a:t>5</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7A26F-3B64-DB45-B1FF-4DAE05DF3D9B}" type="slidenum">
              <a:rPr lang="en-US"/>
              <a:pPr/>
              <a:t>43</a:t>
            </a:fld>
            <a:endParaRPr lang="en-US"/>
          </a:p>
        </p:txBody>
      </p:sp>
      <p:sp>
        <p:nvSpPr>
          <p:cNvPr id="826370" name="Rectangle 2"/>
          <p:cNvSpPr>
            <a:spLocks noGrp="1" noRot="1" noChangeAspect="1" noChangeArrowheads="1" noTextEdit="1"/>
          </p:cNvSpPr>
          <p:nvPr>
            <p:ph type="sldImg"/>
          </p:nvPr>
        </p:nvSpPr>
        <p:spPr>
          <a:xfrm>
            <a:off x="1152525" y="692150"/>
            <a:ext cx="4557713" cy="3417888"/>
          </a:xfrm>
          <a:ln/>
        </p:spPr>
      </p:sp>
      <p:sp>
        <p:nvSpPr>
          <p:cNvPr id="826371" name="Rectangle 3"/>
          <p:cNvSpPr>
            <a:spLocks noGrp="1" noChangeArrowheads="1"/>
          </p:cNvSpPr>
          <p:nvPr>
            <p:ph type="body" idx="1"/>
          </p:nvPr>
        </p:nvSpPr>
        <p:spPr>
          <a:xfrm>
            <a:off x="912813" y="4341813"/>
            <a:ext cx="5032375" cy="4113212"/>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72912-3AAB-FD48-B205-6C90C64277E4}" type="slidenum">
              <a:rPr lang="en-US"/>
              <a:pPr/>
              <a:t>44</a:t>
            </a:fld>
            <a:endParaRPr lang="en-US"/>
          </a:p>
        </p:txBody>
      </p:sp>
      <p:sp>
        <p:nvSpPr>
          <p:cNvPr id="822274" name="Rectangle 2"/>
          <p:cNvSpPr>
            <a:spLocks noGrp="1" noRot="1" noChangeAspect="1" noChangeArrowheads="1" noTextEdit="1"/>
          </p:cNvSpPr>
          <p:nvPr>
            <p:ph type="sldImg"/>
          </p:nvPr>
        </p:nvSpPr>
        <p:spPr>
          <a:xfrm>
            <a:off x="1152525" y="692150"/>
            <a:ext cx="4557713" cy="3417888"/>
          </a:xfrm>
          <a:ln/>
        </p:spPr>
      </p:sp>
      <p:sp>
        <p:nvSpPr>
          <p:cNvPr id="822275" name="Rectangle 3"/>
          <p:cNvSpPr>
            <a:spLocks noGrp="1" noChangeArrowheads="1"/>
          </p:cNvSpPr>
          <p:nvPr>
            <p:ph type="body" idx="1"/>
          </p:nvPr>
        </p:nvSpPr>
        <p:spPr>
          <a:xfrm>
            <a:off x="912813" y="4341813"/>
            <a:ext cx="5032375" cy="4113212"/>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A2271-5E3E-954C-AE0B-678BA400CDFE}" type="slidenum">
              <a:rPr lang="en-US"/>
              <a:pPr/>
              <a:t>45</a:t>
            </a:fld>
            <a:endParaRPr lang="en-US"/>
          </a:p>
        </p:txBody>
      </p:sp>
      <p:sp>
        <p:nvSpPr>
          <p:cNvPr id="1173506" name="Rectangle 2"/>
          <p:cNvSpPr>
            <a:spLocks noGrp="1" noRot="1" noChangeAspect="1" noChangeArrowheads="1" noTextEdit="1"/>
          </p:cNvSpPr>
          <p:nvPr>
            <p:ph type="sldImg"/>
          </p:nvPr>
        </p:nvSpPr>
        <p:spPr>
          <a:xfrm>
            <a:off x="1152525" y="692150"/>
            <a:ext cx="4557713" cy="3417888"/>
          </a:xfrm>
          <a:ln/>
        </p:spPr>
      </p:sp>
      <p:sp>
        <p:nvSpPr>
          <p:cNvPr id="1173507" name="Rectangle 3"/>
          <p:cNvSpPr>
            <a:spLocks noGrp="1" noChangeArrowheads="1"/>
          </p:cNvSpPr>
          <p:nvPr>
            <p:ph type="body" idx="1"/>
          </p:nvPr>
        </p:nvSpPr>
        <p:spPr>
          <a:xfrm>
            <a:off x="912813" y="4341813"/>
            <a:ext cx="5032375" cy="4113212"/>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4FF87-737B-2D48-83BD-4AA320629B3F}" type="slidenum">
              <a:rPr lang="en-US"/>
              <a:pPr/>
              <a:t>46</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4B7B5-98F0-DF43-8131-41BA586D2B5C}" type="slidenum">
              <a:rPr lang="en-US"/>
              <a:pPr/>
              <a:t>47</a:t>
            </a:fld>
            <a:endParaRPr lang="en-US"/>
          </a:p>
        </p:txBody>
      </p:sp>
      <p:sp>
        <p:nvSpPr>
          <p:cNvPr id="613378"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613379" name="Rectangle 3"/>
          <p:cNvSpPr>
            <a:spLocks noGrp="1" noChangeArrowheads="1"/>
          </p:cNvSpPr>
          <p:nvPr>
            <p:ph type="body" idx="1"/>
          </p:nvPr>
        </p:nvSpPr>
        <p:spPr>
          <a:xfrm>
            <a:off x="914400" y="4340225"/>
            <a:ext cx="5029200" cy="4116388"/>
          </a:xfrm>
          <a:ln/>
        </p:spPr>
        <p:txBody>
          <a:bodyPr lIns="91747" tIns="46652" rIns="91747" bIns="46652"/>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A00F2-2E5D-D143-88EE-75FF794F1B8F}" type="slidenum">
              <a:rPr lang="en-US"/>
              <a:pPr/>
              <a:t>48</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51895-DAC0-F143-A3D9-4BD881EF83C1}" type="slidenum">
              <a:rPr lang="en-US"/>
              <a:pPr/>
              <a:t>49</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0DCD3-D137-9A42-B114-E5558066B375}" type="slidenum">
              <a:rPr lang="en-US"/>
              <a:pPr/>
              <a:t>50</a:t>
            </a:fld>
            <a:endParaRPr lang="en-US"/>
          </a:p>
        </p:txBody>
      </p:sp>
      <p:sp>
        <p:nvSpPr>
          <p:cNvPr id="621570"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621571" name="Rectangle 3"/>
          <p:cNvSpPr>
            <a:spLocks noGrp="1" noChangeArrowheads="1"/>
          </p:cNvSpPr>
          <p:nvPr>
            <p:ph type="body" idx="1"/>
          </p:nvPr>
        </p:nvSpPr>
        <p:spPr>
          <a:xfrm>
            <a:off x="914400" y="4340225"/>
            <a:ext cx="5029200" cy="4116388"/>
          </a:xfrm>
          <a:ln/>
        </p:spPr>
        <p:txBody>
          <a:bodyPr lIns="91747" tIns="46652" rIns="91747" bIns="46652"/>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74FF9-EADD-7340-89B9-85D1BC06A23E}" type="slidenum">
              <a:rPr lang="en-US"/>
              <a:pPr/>
              <a:t>51</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009FFD-3A35-0342-8EBF-34D25A9F3634}" type="slidenum">
              <a:rPr lang="en-US"/>
              <a:pPr/>
              <a:t>52</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52888-57C4-484D-AAAF-0097369EF00D}" type="slidenum">
              <a:rPr lang="en-US"/>
              <a:pPr/>
              <a:t>6</a:t>
            </a:fld>
            <a:endParaRPr lang="en-US"/>
          </a:p>
        </p:txBody>
      </p:sp>
      <p:sp>
        <p:nvSpPr>
          <p:cNvPr id="1040386"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1040387" name="Rectangle 3"/>
          <p:cNvSpPr>
            <a:spLocks noGrp="1" noChangeArrowheads="1"/>
          </p:cNvSpPr>
          <p:nvPr>
            <p:ph type="body" idx="1"/>
          </p:nvPr>
        </p:nvSpPr>
        <p:spPr>
          <a:xfrm>
            <a:off x="914400" y="4340225"/>
            <a:ext cx="5029200" cy="4116388"/>
          </a:xfrm>
          <a:noFill/>
          <a:ln/>
        </p:spPr>
        <p:txBody>
          <a:bodyPr lIns="91747" tIns="46652" rIns="91747" bIns="46652"/>
          <a:lstStyle/>
          <a:p>
            <a:r>
              <a:rPr lang="en-US"/>
              <a:t>Richard Gregory Dalmatian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472B0-5E61-DF49-885B-DC48870C5467}" type="slidenum">
              <a:rPr lang="en-US"/>
              <a:pPr/>
              <a:t>53</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FDBE6-D0FF-104B-8CB7-B0B2D27DCA1C}" type="slidenum">
              <a:rPr lang="en-US"/>
              <a:pPr/>
              <a:t>54</a:t>
            </a:fld>
            <a:endParaRPr 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83684-8EF5-4A46-BCC4-CCC95629A023}" type="slidenum">
              <a:rPr lang="en-US"/>
              <a:pPr/>
              <a:t>55</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EDE29-5C92-2C4F-A882-A8431DCD4465}" type="slidenum">
              <a:rPr lang="en-US"/>
              <a:pPr/>
              <a:t>56</a:t>
            </a:fld>
            <a:endParaRPr lang="en-US"/>
          </a:p>
        </p:txBody>
      </p:sp>
      <p:sp>
        <p:nvSpPr>
          <p:cNvPr id="1202178" name="Rectangle 2"/>
          <p:cNvSpPr>
            <a:spLocks noGrp="1" noRot="1" noChangeAspect="1" noChangeArrowheads="1" noTextEdit="1"/>
          </p:cNvSpPr>
          <p:nvPr>
            <p:ph type="sldImg"/>
          </p:nvPr>
        </p:nvSpPr>
        <p:spPr>
          <a:xfrm>
            <a:off x="1150938" y="692150"/>
            <a:ext cx="4557712" cy="3417888"/>
          </a:xfrm>
          <a:ln/>
        </p:spPr>
      </p:sp>
      <p:sp>
        <p:nvSpPr>
          <p:cNvPr id="1202179" name="Rectangle 3"/>
          <p:cNvSpPr>
            <a:spLocks noGrp="1" noChangeArrowheads="1"/>
          </p:cNvSpPr>
          <p:nvPr>
            <p:ph type="body" idx="1"/>
          </p:nvPr>
        </p:nvSpPr>
        <p:spPr>
          <a:xfrm>
            <a:off x="912813" y="4341813"/>
            <a:ext cx="5032375" cy="4113212"/>
          </a:xfrm>
        </p:spPr>
        <p:txBody>
          <a:bodyPr lIns="89884" tIns="44942" rIns="89884" bIns="44942"/>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9ED76-632A-5A47-9E5D-6A14FCC673BD}" type="slidenum">
              <a:rPr lang="en-US"/>
              <a:pPr/>
              <a:t>57</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36916-FCA7-3549-89F8-BFBB6F98A523}" type="slidenum">
              <a:rPr lang="en-US"/>
              <a:pPr/>
              <a:t>58</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CC1AD-9C87-2645-A631-0043A94B76A7}" type="slidenum">
              <a:rPr lang="en-US"/>
              <a:pPr/>
              <a:t>59</a:t>
            </a:fld>
            <a:endParaRPr lang="en-US"/>
          </a:p>
        </p:txBody>
      </p:sp>
      <p:sp>
        <p:nvSpPr>
          <p:cNvPr id="1208322" name="Rectangle 2"/>
          <p:cNvSpPr>
            <a:spLocks noGrp="1" noRot="1" noChangeAspect="1" noChangeArrowheads="1" noTextEdit="1"/>
          </p:cNvSpPr>
          <p:nvPr>
            <p:ph type="sldImg"/>
          </p:nvPr>
        </p:nvSpPr>
        <p:spPr>
          <a:xfrm>
            <a:off x="1150938" y="692150"/>
            <a:ext cx="4557712" cy="3417888"/>
          </a:xfrm>
          <a:ln/>
        </p:spPr>
      </p:sp>
      <p:sp>
        <p:nvSpPr>
          <p:cNvPr id="1208323" name="Rectangle 3"/>
          <p:cNvSpPr>
            <a:spLocks noGrp="1" noChangeArrowheads="1"/>
          </p:cNvSpPr>
          <p:nvPr>
            <p:ph type="body" idx="1"/>
          </p:nvPr>
        </p:nvSpPr>
        <p:spPr>
          <a:xfrm>
            <a:off x="912813" y="4341813"/>
            <a:ext cx="5032375" cy="4113212"/>
          </a:xfrm>
        </p:spPr>
        <p:txBody>
          <a:bodyPr lIns="89884" tIns="44942" rIns="89884" bIns="44942"/>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6A6D5-1F55-0641-988C-7B7F9D1AA7B5}" type="slidenum">
              <a:rPr lang="en-US"/>
              <a:pPr/>
              <a:t>60</a:t>
            </a:fld>
            <a:endParaRPr lang="en-US"/>
          </a:p>
        </p:txBody>
      </p:sp>
      <p:sp>
        <p:nvSpPr>
          <p:cNvPr id="653314" name="Rectangle 2"/>
          <p:cNvSpPr>
            <a:spLocks noGrp="1" noRot="1" noChangeAspect="1" noChangeArrowheads="1" noTextEdit="1"/>
          </p:cNvSpPr>
          <p:nvPr>
            <p:ph type="sldImg"/>
          </p:nvPr>
        </p:nvSpPr>
        <p:spPr>
          <a:xfrm>
            <a:off x="1152525" y="692150"/>
            <a:ext cx="4554538" cy="3416300"/>
          </a:xfrm>
          <a:ln/>
        </p:spPr>
      </p:sp>
      <p:sp>
        <p:nvSpPr>
          <p:cNvPr id="653315" name="Rectangle 3"/>
          <p:cNvSpPr>
            <a:spLocks noGrp="1" noChangeArrowheads="1"/>
          </p:cNvSpPr>
          <p:nvPr>
            <p:ph type="body" idx="1"/>
          </p:nvPr>
        </p:nvSpPr>
        <p:spPr>
          <a:xfrm>
            <a:off x="914400" y="4340225"/>
            <a:ext cx="5029200" cy="4114800"/>
          </a:xfrm>
        </p:spPr>
        <p:txBody>
          <a:bodyPr lIns="91142" tIns="45569" rIns="91142" bIns="45569"/>
          <a:lstStyle/>
          <a:p>
            <a:pPr defTabSz="928688">
              <a:spcBef>
                <a:spcPct val="0"/>
              </a:spcBef>
            </a:pPr>
            <a:endParaRPr lang="en-US" sz="240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7F442-2E4E-BF49-86AC-D7DFF0C21050}" type="slidenum">
              <a:rPr lang="en-US"/>
              <a:pPr/>
              <a:t>61</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E6F6D-509A-B943-BD19-3DB3F438097D}" type="slidenum">
              <a:rPr lang="en-US"/>
              <a:pPr/>
              <a:t>62</a:t>
            </a:fld>
            <a:endParaRPr lang="en-US"/>
          </a:p>
        </p:txBody>
      </p:sp>
      <p:sp>
        <p:nvSpPr>
          <p:cNvPr id="863234" name="Rectangle 2"/>
          <p:cNvSpPr>
            <a:spLocks noGrp="1" noRot="1" noChangeAspect="1" noChangeArrowheads="1" noTextEdit="1"/>
          </p:cNvSpPr>
          <p:nvPr>
            <p:ph type="sldImg"/>
          </p:nvPr>
        </p:nvSpPr>
        <p:spPr>
          <a:xfrm>
            <a:off x="1154113" y="692150"/>
            <a:ext cx="4554537" cy="3416300"/>
          </a:xfrm>
          <a:ln w="12700" cap="flat">
            <a:solidFill>
              <a:schemeClr val="tx1"/>
            </a:solidFill>
          </a:ln>
        </p:spPr>
      </p:sp>
      <p:sp>
        <p:nvSpPr>
          <p:cNvPr id="863235" name="Rectangle 3"/>
          <p:cNvSpPr>
            <a:spLocks noGrp="1" noChangeArrowheads="1"/>
          </p:cNvSpPr>
          <p:nvPr>
            <p:ph type="body" idx="1"/>
          </p:nvPr>
        </p:nvSpPr>
        <p:spPr>
          <a:xfrm>
            <a:off x="914400" y="4340225"/>
            <a:ext cx="5029200" cy="4114800"/>
          </a:xfrm>
          <a:noFill/>
          <a:ln/>
        </p:spPr>
        <p:txBody>
          <a:bodyPr lIns="92539" tIns="47054" rIns="92539" bIns="47054"/>
          <a:lstStyle/>
          <a:p>
            <a:r>
              <a:rPr lang="en-US"/>
              <a:t>I re-read this book for the course. My lord, it’s *really* good. A bit reductive, certainly not at the forefront of research in cognitve science. (For a more academic overview of the field, I’d recommend Pinker’s book.)  But it’s very readable, offers compelling, reusable anecdotes, and can be read in a few hours.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8C344-DD7B-E649-8A7F-83BC511F080B}" type="slidenum">
              <a:rPr lang="en-US"/>
              <a:pPr/>
              <a:t>7</a:t>
            </a:fld>
            <a:endParaRPr lang="en-US"/>
          </a:p>
        </p:txBody>
      </p:sp>
      <p:sp>
        <p:nvSpPr>
          <p:cNvPr id="1042434"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1042435" name="Rectangle 3"/>
          <p:cNvSpPr>
            <a:spLocks noGrp="1" noChangeArrowheads="1"/>
          </p:cNvSpPr>
          <p:nvPr>
            <p:ph type="body" idx="1"/>
          </p:nvPr>
        </p:nvSpPr>
        <p:spPr>
          <a:xfrm>
            <a:off x="914400" y="4340225"/>
            <a:ext cx="5029200" cy="4116388"/>
          </a:xfrm>
          <a:noFill/>
          <a:ln/>
        </p:spPr>
        <p:txBody>
          <a:bodyPr lIns="91747" tIns="46652" rIns="91747" bIns="46652"/>
          <a:lstStyle/>
          <a:p>
            <a:r>
              <a:rPr lang="en-US"/>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86D28-C3B7-8A4D-8D51-1C282764F842}" type="slidenum">
              <a:rPr lang="en-US"/>
              <a:pPr/>
              <a:t>8</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C046F-2F0E-5D49-94D2-D91234A40066}" type="slidenum">
              <a:rPr lang="en-US"/>
              <a:pPr/>
              <a:t>9</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7BB1F-27C7-9B43-972B-55E3882FB06C}" type="slidenum">
              <a:rPr lang="en-US"/>
              <a:pPr/>
              <a:t>10</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itle and Vertical Text">
    <p:bg bwMode="blackGray">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6257925"/>
            <a:ext cx="9144000" cy="6000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7" descr="cups-large-square"/>
          <p:cNvPicPr>
            <a:picLocks noChangeAspect="1" noChangeArrowheads="1"/>
          </p:cNvPicPr>
          <p:nvPr/>
        </p:nvPicPr>
        <p:blipFill>
          <a:blip r:embed="rId2"/>
          <a:srcRect l="6383" t="4315" r="6831" b="4405"/>
          <a:stretch>
            <a:fillRect/>
          </a:stretch>
        </p:blipFill>
        <p:spPr bwMode="auto">
          <a:xfrm>
            <a:off x="2841625" y="581025"/>
            <a:ext cx="3473450" cy="3654425"/>
          </a:xfrm>
          <a:prstGeom prst="rect">
            <a:avLst/>
          </a:prstGeom>
          <a:noFill/>
          <a:ln w="9525">
            <a:noFill/>
            <a:miter lim="800000"/>
            <a:headEnd/>
            <a:tailEnd/>
          </a:ln>
        </p:spPr>
      </p:pic>
      <p:sp>
        <p:nvSpPr>
          <p:cNvPr id="4" name="Rectangle 3"/>
          <p:cNvSpPr>
            <a:spLocks noChangeArrowheads="1"/>
          </p:cNvSpPr>
          <p:nvPr/>
        </p:nvSpPr>
        <p:spPr bwMode="white">
          <a:xfrm>
            <a:off x="1703388" y="4379913"/>
            <a:ext cx="5735637" cy="1600200"/>
          </a:xfrm>
          <a:prstGeom prst="rect">
            <a:avLst/>
          </a:prstGeom>
          <a:noFill/>
          <a:ln w="9525">
            <a:noFill/>
            <a:miter lim="800000"/>
            <a:headEnd/>
            <a:tailEnd/>
          </a:ln>
        </p:spPr>
        <p:txBody>
          <a:bodyPr>
            <a:prstTxWarp prst="textNoShape">
              <a:avLst/>
            </a:prstTxWarp>
            <a:spAutoFit/>
          </a:bodyPr>
          <a:lstStyle/>
          <a:p>
            <a:pPr algn="ctr" eaLnBrk="0" hangingPunct="0">
              <a:defRPr/>
            </a:pPr>
            <a:r>
              <a:rPr lang="en-US" sz="2800" dirty="0" err="1" smtClean="0">
                <a:solidFill>
                  <a:schemeClr val="bg1"/>
                </a:solidFill>
                <a:latin typeface="+mj-lt"/>
                <a:ea typeface="ＭＳ Ｐゴシック" pitchFamily="-65" charset="-128"/>
                <a:cs typeface="ＭＳ Ｐゴシック" pitchFamily="-65" charset="-128"/>
              </a:rPr>
              <a:t>C</a:t>
            </a:r>
            <a:r>
              <a:rPr lang="en-US" sz="2800" dirty="0" err="1" smtClean="0">
                <a:solidFill>
                  <a:schemeClr val="accent2"/>
                </a:solidFill>
                <a:latin typeface="+mj-lt"/>
                <a:ea typeface="ＭＳ Ｐゴシック" pitchFamily="-65" charset="-128"/>
                <a:cs typeface="ＭＳ Ｐゴシック" pitchFamily="-65" charset="-128"/>
              </a:rPr>
              <a:t>ylab</a:t>
            </a:r>
            <a:r>
              <a:rPr lang="en-US" sz="2800" dirty="0" smtClean="0">
                <a:solidFill>
                  <a:schemeClr val="accent2"/>
                </a:solidFill>
                <a:latin typeface="+mj-lt"/>
                <a:ea typeface="ＭＳ Ｐゴシック" pitchFamily="-65" charset="-128"/>
                <a:cs typeface="ＭＳ Ｐゴシック" pitchFamily="-65" charset="-128"/>
              </a:rPr>
              <a:t> </a:t>
            </a:r>
            <a:r>
              <a:rPr lang="en-US" sz="2800" dirty="0">
                <a:solidFill>
                  <a:schemeClr val="bg1"/>
                </a:solidFill>
                <a:latin typeface="+mj-lt"/>
                <a:ea typeface="ＭＳ Ｐゴシック" pitchFamily="-65" charset="-128"/>
                <a:cs typeface="ＭＳ Ｐゴシック" pitchFamily="-65" charset="-128"/>
              </a:rPr>
              <a:t>U</a:t>
            </a:r>
            <a:r>
              <a:rPr lang="en-US" sz="2800" dirty="0">
                <a:solidFill>
                  <a:schemeClr val="accent2"/>
                </a:solidFill>
                <a:latin typeface="+mj-lt"/>
                <a:ea typeface="ＭＳ Ｐゴシック" pitchFamily="-65" charset="-128"/>
                <a:cs typeface="ＭＳ Ｐゴシック" pitchFamily="-65" charset="-128"/>
              </a:rPr>
              <a:t>sable </a:t>
            </a:r>
            <a:r>
              <a:rPr lang="en-US" sz="2800" dirty="0">
                <a:solidFill>
                  <a:schemeClr val="bg1"/>
                </a:solidFill>
                <a:latin typeface="+mj-lt"/>
                <a:ea typeface="ＭＳ Ｐゴシック" pitchFamily="-65" charset="-128"/>
                <a:cs typeface="ＭＳ Ｐゴシック" pitchFamily="-65" charset="-128"/>
              </a:rPr>
              <a:t>P</a:t>
            </a:r>
            <a:r>
              <a:rPr lang="en-US" sz="2800" dirty="0">
                <a:solidFill>
                  <a:schemeClr val="accent2"/>
                </a:solidFill>
                <a:latin typeface="+mj-lt"/>
                <a:ea typeface="ＭＳ Ｐゴシック" pitchFamily="-65" charset="-128"/>
                <a:cs typeface="ＭＳ Ｐゴシック" pitchFamily="-65" charset="-128"/>
              </a:rPr>
              <a:t>rivacy and </a:t>
            </a:r>
            <a:r>
              <a:rPr lang="en-US" sz="2800" dirty="0">
                <a:solidFill>
                  <a:schemeClr val="bg1"/>
                </a:solidFill>
                <a:latin typeface="+mj-lt"/>
                <a:ea typeface="ＭＳ Ｐゴシック" pitchFamily="-65" charset="-128"/>
                <a:cs typeface="ＭＳ Ｐゴシック" pitchFamily="-65" charset="-128"/>
              </a:rPr>
              <a:t>S</a:t>
            </a:r>
            <a:r>
              <a:rPr lang="en-US" sz="2800" dirty="0">
                <a:solidFill>
                  <a:schemeClr val="accent2"/>
                </a:solidFill>
                <a:latin typeface="+mj-lt"/>
                <a:ea typeface="ＭＳ Ｐゴシック" pitchFamily="-65" charset="-128"/>
                <a:cs typeface="ＭＳ Ｐゴシック" pitchFamily="-65" charset="-128"/>
              </a:rPr>
              <a:t>ecurity Laboratory</a:t>
            </a:r>
            <a:r>
              <a:rPr lang="en-US" sz="2800" b="1" dirty="0">
                <a:solidFill>
                  <a:schemeClr val="bg1"/>
                </a:solidFill>
                <a:latin typeface="+mj-lt"/>
                <a:ea typeface="ＭＳ Ｐゴシック" pitchFamily="-65" charset="-128"/>
                <a:cs typeface="ＭＳ Ｐゴシック" pitchFamily="-65" charset="-128"/>
              </a:rPr>
              <a:t/>
            </a:r>
            <a:br>
              <a:rPr lang="en-US" sz="2800" b="1" dirty="0">
                <a:solidFill>
                  <a:schemeClr val="bg1"/>
                </a:solidFill>
                <a:latin typeface="+mj-lt"/>
                <a:ea typeface="ＭＳ Ｐゴシック" pitchFamily="-65" charset="-128"/>
                <a:cs typeface="ＭＳ Ｐゴシック" pitchFamily="-65" charset="-128"/>
              </a:rPr>
            </a:br>
            <a:r>
              <a:rPr lang="en-US" sz="1200" b="1" dirty="0">
                <a:solidFill>
                  <a:schemeClr val="bg1"/>
                </a:solidFill>
                <a:latin typeface="+mj-lt"/>
                <a:ea typeface="ＭＳ Ｐゴシック" pitchFamily="-65" charset="-128"/>
                <a:cs typeface="ＭＳ Ｐゴシック" pitchFamily="-65" charset="-128"/>
              </a:rPr>
              <a:t/>
            </a:r>
            <a:br>
              <a:rPr lang="en-US" sz="1200" b="1" dirty="0">
                <a:solidFill>
                  <a:schemeClr val="bg1"/>
                </a:solidFill>
                <a:latin typeface="+mj-lt"/>
                <a:ea typeface="ＭＳ Ｐゴシック" pitchFamily="-65" charset="-128"/>
                <a:cs typeface="ＭＳ Ｐゴシック" pitchFamily="-65" charset="-128"/>
              </a:rPr>
            </a:br>
            <a:r>
              <a:rPr lang="en-US" sz="2800" dirty="0">
                <a:solidFill>
                  <a:schemeClr val="bg1"/>
                </a:solidFill>
                <a:latin typeface="+mj-lt"/>
                <a:ea typeface="ＭＳ Ｐゴシック" pitchFamily="-65" charset="-128"/>
                <a:cs typeface="ＭＳ Ｐゴシック" pitchFamily="-65" charset="-128"/>
              </a:rPr>
              <a:t>http://</a:t>
            </a:r>
            <a:r>
              <a:rPr lang="en-US" sz="2800" dirty="0" err="1">
                <a:solidFill>
                  <a:schemeClr val="bg1"/>
                </a:solidFill>
                <a:latin typeface="+mj-lt"/>
                <a:ea typeface="ＭＳ Ｐゴシック" pitchFamily="-65" charset="-128"/>
                <a:cs typeface="ＭＳ Ｐゴシック" pitchFamily="-65" charset="-128"/>
              </a:rPr>
              <a:t>cups.cs.cmu.edu</a:t>
            </a:r>
            <a:r>
              <a:rPr lang="en-US" sz="2800" dirty="0">
                <a:solidFill>
                  <a:schemeClr val="bg1"/>
                </a:solidFill>
                <a:latin typeface="+mj-lt"/>
                <a:ea typeface="ＭＳ Ｐゴシック" pitchFamily="-65" charset="-128"/>
                <a:cs typeface="ＭＳ Ｐゴシック" pitchFamily="-65" charset="-128"/>
              </a:rPr>
              <a:t>/</a:t>
            </a:r>
          </a:p>
        </p:txBody>
      </p:sp>
      <p:pic>
        <p:nvPicPr>
          <p:cNvPr id="5" name="Picture 9" descr="carnegiemellon-white"/>
          <p:cNvPicPr>
            <a:picLocks noChangeAspect="1" noChangeArrowheads="1"/>
          </p:cNvPicPr>
          <p:nvPr/>
        </p:nvPicPr>
        <p:blipFill>
          <a:blip r:embed="rId3"/>
          <a:srcRect l="545" t="3131" r="818" b="3131"/>
          <a:stretch>
            <a:fillRect/>
          </a:stretch>
        </p:blipFill>
        <p:spPr bwMode="auto">
          <a:xfrm>
            <a:off x="3516313" y="6196013"/>
            <a:ext cx="2101850" cy="346075"/>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0034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43217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10" descr="carnegiemellon-red"/>
          <p:cNvPicPr>
            <a:picLocks noChangeAspect="1" noChangeArrowheads="1"/>
          </p:cNvPicPr>
          <p:nvPr/>
        </p:nvPicPr>
        <p:blipFill>
          <a:blip r:embed="rId2"/>
          <a:srcRect/>
          <a:stretch>
            <a:fillRect/>
          </a:stretch>
        </p:blipFill>
        <p:spPr bwMode="invGray">
          <a:xfrm>
            <a:off x="5670550" y="5410200"/>
            <a:ext cx="1682750" cy="274638"/>
          </a:xfrm>
          <a:prstGeom prst="rect">
            <a:avLst/>
          </a:prstGeom>
          <a:noFill/>
          <a:ln w="9525">
            <a:noFill/>
            <a:miter lim="800000"/>
            <a:headEnd/>
            <a:tailEnd/>
          </a:ln>
        </p:spPr>
      </p:pic>
      <p:sp>
        <p:nvSpPr>
          <p:cNvPr id="7" name="Line 11"/>
          <p:cNvSpPr>
            <a:spLocks noChangeShapeType="1"/>
          </p:cNvSpPr>
          <p:nvPr/>
        </p:nvSpPr>
        <p:spPr bwMode="invGray">
          <a:xfrm>
            <a:off x="5524500" y="5638800"/>
            <a:ext cx="762000"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8" name="Line 12"/>
          <p:cNvSpPr>
            <a:spLocks noChangeShapeType="1"/>
          </p:cNvSpPr>
          <p:nvPr/>
        </p:nvSpPr>
        <p:spPr bwMode="invGray">
          <a:xfrm>
            <a:off x="6457950" y="5638800"/>
            <a:ext cx="2087563"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9" name="Line 13"/>
          <p:cNvSpPr>
            <a:spLocks noChangeShapeType="1"/>
          </p:cNvSpPr>
          <p:nvPr/>
        </p:nvSpPr>
        <p:spPr bwMode="invGray">
          <a:xfrm>
            <a:off x="2667000" y="5638800"/>
            <a:ext cx="2927350"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10" name="Line 14"/>
          <p:cNvSpPr>
            <a:spLocks noChangeShapeType="1"/>
          </p:cNvSpPr>
          <p:nvPr/>
        </p:nvSpPr>
        <p:spPr bwMode="invGray">
          <a:xfrm>
            <a:off x="590550" y="5638800"/>
            <a:ext cx="1238250"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11" name="Rectangle 10"/>
          <p:cNvSpPr/>
          <p:nvPr/>
        </p:nvSpPr>
        <p:spPr bwMode="invGray">
          <a:xfrm>
            <a:off x="0" y="6257925"/>
            <a:ext cx="9144000" cy="6000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8" descr="cups-2in"/>
          <p:cNvPicPr>
            <a:picLocks noChangeAspect="1" noChangeArrowheads="1"/>
          </p:cNvPicPr>
          <p:nvPr/>
        </p:nvPicPr>
        <p:blipFill>
          <a:blip r:embed="rId3"/>
          <a:srcRect l="2315" r="1620"/>
          <a:stretch>
            <a:fillRect/>
          </a:stretch>
        </p:blipFill>
        <p:spPr bwMode="invGray">
          <a:xfrm>
            <a:off x="1676400" y="5181600"/>
            <a:ext cx="1317625" cy="1371600"/>
          </a:xfrm>
          <a:prstGeom prst="rect">
            <a:avLst/>
          </a:prstGeom>
          <a:noFill/>
          <a:ln w="9525">
            <a:noFill/>
            <a:miter lim="800000"/>
            <a:headEnd/>
            <a:tailEnd/>
          </a:ln>
        </p:spPr>
      </p:pic>
      <p:sp>
        <p:nvSpPr>
          <p:cNvPr id="5" name="Rectangle 4"/>
          <p:cNvSpPr>
            <a:spLocks noChangeArrowheads="1"/>
          </p:cNvSpPr>
          <p:nvPr/>
        </p:nvSpPr>
        <p:spPr bwMode="invGray">
          <a:xfrm>
            <a:off x="3016250" y="5716588"/>
            <a:ext cx="5791200" cy="707886"/>
          </a:xfrm>
          <a:prstGeom prst="rect">
            <a:avLst/>
          </a:prstGeom>
          <a:noFill/>
          <a:ln w="9525">
            <a:noFill/>
            <a:miter lim="800000"/>
            <a:headEnd/>
            <a:tailEnd/>
          </a:ln>
          <a:effectLst/>
        </p:spPr>
        <p:txBody>
          <a:bodyPr wrap="square">
            <a:prstTxWarp prst="textNoShape">
              <a:avLst/>
            </a:prstTxWarp>
            <a:spAutoFit/>
          </a:bodyPr>
          <a:lstStyle/>
          <a:p>
            <a:pPr eaLnBrk="0" hangingPunct="0">
              <a:defRPr/>
            </a:pPr>
            <a:r>
              <a:rPr lang="en-US" sz="2000" b="1" dirty="0" smtClean="0">
                <a:latin typeface="Arial Black" charset="0"/>
                <a:ea typeface="+mn-ea"/>
                <a:cs typeface="+mn-cs"/>
              </a:rPr>
              <a:t>C</a:t>
            </a:r>
            <a:r>
              <a:rPr lang="en-US" sz="2000" dirty="0" smtClean="0">
                <a:solidFill>
                  <a:srgbClr val="357EFF"/>
                </a:solidFill>
                <a:ea typeface="+mn-ea"/>
                <a:cs typeface="+mn-cs"/>
              </a:rPr>
              <a:t>yLab</a:t>
            </a:r>
            <a:r>
              <a:rPr lang="en-US" sz="2000" dirty="0" smtClean="0">
                <a:solidFill>
                  <a:schemeClr val="accent2"/>
                </a:solidFill>
                <a:latin typeface="Arial Black" charset="0"/>
                <a:ea typeface="+mn-ea"/>
                <a:cs typeface="+mn-cs"/>
              </a:rPr>
              <a:t> </a:t>
            </a:r>
            <a:r>
              <a:rPr lang="en-US" sz="2000" b="1" dirty="0">
                <a:solidFill>
                  <a:srgbClr val="FFFFFF"/>
                </a:solidFill>
                <a:latin typeface="Arial Black" charset="0"/>
                <a:ea typeface="+mn-ea"/>
                <a:cs typeface="+mn-cs"/>
              </a:rPr>
              <a:t>U</a:t>
            </a:r>
            <a:r>
              <a:rPr lang="en-US" sz="2000" dirty="0">
                <a:solidFill>
                  <a:srgbClr val="357EFF"/>
                </a:solidFill>
                <a:ea typeface="+mn-ea"/>
                <a:cs typeface="+mn-cs"/>
              </a:rPr>
              <a:t>sable</a:t>
            </a:r>
            <a:r>
              <a:rPr lang="en-US" sz="2000" dirty="0">
                <a:solidFill>
                  <a:schemeClr val="accent2"/>
                </a:solidFill>
                <a:latin typeface="Arial Black" charset="0"/>
                <a:ea typeface="+mn-ea"/>
                <a:cs typeface="+mn-cs"/>
              </a:rPr>
              <a:t> </a:t>
            </a:r>
            <a:r>
              <a:rPr lang="en-US" sz="2000" b="1" dirty="0">
                <a:solidFill>
                  <a:srgbClr val="FFFFFF"/>
                </a:solidFill>
                <a:latin typeface="Arial Black" charset="0"/>
                <a:ea typeface="+mn-ea"/>
                <a:cs typeface="+mn-cs"/>
              </a:rPr>
              <a:t>P</a:t>
            </a:r>
            <a:r>
              <a:rPr lang="en-US" sz="2000" dirty="0">
                <a:solidFill>
                  <a:srgbClr val="357EFF"/>
                </a:solidFill>
                <a:ea typeface="+mn-ea"/>
                <a:cs typeface="+mn-cs"/>
              </a:rPr>
              <a:t>rivacy</a:t>
            </a:r>
            <a:r>
              <a:rPr lang="en-US" sz="2000" dirty="0">
                <a:solidFill>
                  <a:schemeClr val="accent2"/>
                </a:solidFill>
                <a:ea typeface="+mn-ea"/>
                <a:cs typeface="+mn-cs"/>
              </a:rPr>
              <a:t> </a:t>
            </a:r>
            <a:r>
              <a:rPr lang="en-US" sz="2000" dirty="0">
                <a:solidFill>
                  <a:srgbClr val="357EFF"/>
                </a:solidFill>
                <a:ea typeface="+mn-ea"/>
                <a:cs typeface="+mn-cs"/>
              </a:rPr>
              <a:t>and</a:t>
            </a:r>
            <a:r>
              <a:rPr lang="en-US" sz="2000" dirty="0">
                <a:solidFill>
                  <a:srgbClr val="357EFF"/>
                </a:solidFill>
                <a:latin typeface="Arial Black" charset="0"/>
                <a:ea typeface="+mn-ea"/>
                <a:cs typeface="+mn-cs"/>
              </a:rPr>
              <a:t> </a:t>
            </a:r>
            <a:r>
              <a:rPr lang="en-US" sz="2000" b="1" dirty="0">
                <a:solidFill>
                  <a:srgbClr val="FFFFFF"/>
                </a:solidFill>
                <a:latin typeface="Arial Black" charset="0"/>
                <a:ea typeface="+mn-ea"/>
                <a:cs typeface="+mn-cs"/>
              </a:rPr>
              <a:t>S</a:t>
            </a:r>
            <a:r>
              <a:rPr lang="en-US" sz="2000" dirty="0">
                <a:solidFill>
                  <a:srgbClr val="357EFF"/>
                </a:solidFill>
                <a:ea typeface="+mn-ea"/>
                <a:cs typeface="+mn-cs"/>
              </a:rPr>
              <a:t>ecurity</a:t>
            </a:r>
            <a:r>
              <a:rPr lang="en-US" sz="2000" dirty="0">
                <a:solidFill>
                  <a:schemeClr val="accent2"/>
                </a:solidFill>
                <a:latin typeface="Arial Black" charset="0"/>
                <a:ea typeface="+mn-ea"/>
                <a:cs typeface="+mn-cs"/>
              </a:rPr>
              <a:t> </a:t>
            </a:r>
            <a:r>
              <a:rPr lang="en-US" sz="2000" dirty="0">
                <a:solidFill>
                  <a:srgbClr val="357EFF"/>
                </a:solidFill>
                <a:ea typeface="+mn-ea"/>
                <a:cs typeface="+mn-cs"/>
              </a:rPr>
              <a:t>Laboratory</a:t>
            </a:r>
            <a:r>
              <a:rPr lang="en-US" sz="2000" b="1" dirty="0">
                <a:solidFill>
                  <a:schemeClr val="bg1"/>
                </a:solidFill>
                <a:latin typeface="Trebuchet MS" charset="0"/>
                <a:ea typeface="+mn-ea"/>
                <a:cs typeface="+mn-cs"/>
              </a:rPr>
              <a:t/>
            </a:r>
            <a:br>
              <a:rPr lang="en-US" sz="2000" b="1" dirty="0">
                <a:solidFill>
                  <a:schemeClr val="bg1"/>
                </a:solidFill>
                <a:latin typeface="Trebuchet MS" charset="0"/>
                <a:ea typeface="+mn-ea"/>
                <a:cs typeface="+mn-cs"/>
              </a:rPr>
            </a:br>
            <a:r>
              <a:rPr lang="en-US" sz="2000" dirty="0">
                <a:solidFill>
                  <a:srgbClr val="FFFFFF"/>
                </a:solidFill>
                <a:latin typeface="+mj-lt"/>
                <a:ea typeface="+mn-ea"/>
                <a:cs typeface="+mn-cs"/>
              </a:rPr>
              <a:t>http://</a:t>
            </a:r>
            <a:r>
              <a:rPr lang="en-US" sz="2000" dirty="0" err="1">
                <a:solidFill>
                  <a:srgbClr val="FFFFFF"/>
                </a:solidFill>
                <a:latin typeface="+mj-lt"/>
                <a:ea typeface="+mn-ea"/>
                <a:cs typeface="+mn-cs"/>
              </a:rPr>
              <a:t>cups.cs.cmu.edu</a:t>
            </a:r>
            <a:r>
              <a:rPr lang="en-US" sz="2000" dirty="0">
                <a:solidFill>
                  <a:srgbClr val="FFFFFF"/>
                </a:solidFill>
                <a:latin typeface="+mj-lt"/>
                <a:ea typeface="+mn-ea"/>
                <a:cs typeface="+mn-cs"/>
              </a:rPr>
              <a:t>/</a:t>
            </a:r>
            <a:endParaRPr lang="en-US" sz="2000" b="1" dirty="0">
              <a:solidFill>
                <a:srgbClr val="FFFFFF"/>
              </a:solidFill>
              <a:latin typeface="+mj-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pattFill prst="narHorz">
          <a:fgClr>
            <a:srgbClr val="8D52AE"/>
          </a:fgClr>
          <a:bgClr>
            <a:srgbClr val="660066"/>
          </a:bgClr>
        </a:pattFill>
        <a:effectLst/>
      </p:bgPr>
    </p:bg>
    <p:spTree>
      <p:nvGrpSpPr>
        <p:cNvPr id="1" name=""/>
        <p:cNvGrpSpPr/>
        <p:nvPr/>
      </p:nvGrpSpPr>
      <p:grpSpPr>
        <a:xfrm>
          <a:off x="0" y="0"/>
          <a:ext cx="0" cy="0"/>
          <a:chOff x="0" y="0"/>
          <a:chExt cx="0" cy="0"/>
        </a:xfrm>
      </p:grpSpPr>
      <p:pic>
        <p:nvPicPr>
          <p:cNvPr id="65558" name="Picture 22" descr="hcii_logo2"/>
          <p:cNvPicPr>
            <a:picLocks noChangeAspect="1" noChangeArrowheads="1"/>
          </p:cNvPicPr>
          <p:nvPr userDrawn="1"/>
        </p:nvPicPr>
        <p:blipFill>
          <a:blip r:embed="rId2"/>
          <a:srcRect/>
          <a:stretch>
            <a:fillRect/>
          </a:stretch>
        </p:blipFill>
        <p:spPr bwMode="auto">
          <a:xfrm>
            <a:off x="323850" y="914400"/>
            <a:ext cx="1504950" cy="3419475"/>
          </a:xfrm>
          <a:prstGeom prst="rect">
            <a:avLst/>
          </a:prstGeom>
          <a:noFill/>
        </p:spPr>
      </p:pic>
      <p:sp>
        <p:nvSpPr>
          <p:cNvPr id="65548" name="Rectangle 12"/>
          <p:cNvSpPr>
            <a:spLocks noGrp="1" noChangeArrowheads="1"/>
          </p:cNvSpPr>
          <p:nvPr>
            <p:ph type="ctrTitle"/>
          </p:nvPr>
        </p:nvSpPr>
        <p:spPr>
          <a:xfrm>
            <a:off x="2057400" y="990600"/>
            <a:ext cx="6400800" cy="2362200"/>
          </a:xfrm>
          <a:effectLst>
            <a:outerShdw blurRad="63500" dist="53882" dir="2700000" algn="ctr" rotWithShape="0">
              <a:schemeClr val="bg2">
                <a:alpha val="50000"/>
              </a:schemeClr>
            </a:outerShdw>
          </a:effectLst>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2057400" y="3886200"/>
            <a:ext cx="6400800" cy="1752600"/>
          </a:xfrm>
          <a:effectLst>
            <a:outerShdw blurRad="63500" dist="38099" dir="2700000" algn="ctr" rotWithShape="0">
              <a:schemeClr val="bg2">
                <a:alpha val="74998"/>
              </a:schemeClr>
            </a:outerShdw>
          </a:effectLst>
        </p:spPr>
        <p:txBody>
          <a:bodyPr/>
          <a:lstStyle>
            <a:lvl1pPr marL="0" indent="0" algn="ctr">
              <a:buFont typeface="Wingdings" pitchFamily="-109" charset="2"/>
              <a:buNone/>
              <a:defRPr/>
            </a:lvl1pPr>
          </a:lstStyle>
          <a:p>
            <a:r>
              <a:rPr lang="en-US"/>
              <a:t>Click to edit Master subtitle style</a:t>
            </a:r>
          </a:p>
        </p:txBody>
      </p:sp>
      <p:sp>
        <p:nvSpPr>
          <p:cNvPr id="65550" name="Rectangle 14"/>
          <p:cNvSpPr>
            <a:spLocks noGrp="1" noChangeArrowheads="1"/>
          </p:cNvSpPr>
          <p:nvPr>
            <p:ph type="dt" sz="half" idx="2"/>
          </p:nvPr>
        </p:nvSpPr>
        <p:spPr bwMode="auto">
          <a:xfrm>
            <a:off x="3810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l">
              <a:defRPr sz="1400">
                <a:solidFill>
                  <a:srgbClr val="CCCCFF"/>
                </a:solidFill>
              </a:defRPr>
            </a:lvl1pPr>
          </a:lstStyle>
          <a:p>
            <a:endParaRPr lang="en-US"/>
          </a:p>
        </p:txBody>
      </p:sp>
      <p:sp>
        <p:nvSpPr>
          <p:cNvPr id="65551" name="Rectangle 15"/>
          <p:cNvSpPr>
            <a:spLocks noGrp="1" noChangeArrowheads="1"/>
          </p:cNvSpPr>
          <p:nvPr>
            <p:ph type="ftr" sz="quarter" idx="3"/>
          </p:nvPr>
        </p:nvSpPr>
        <p:spPr>
          <a:xfrm>
            <a:off x="3048000" y="6248400"/>
            <a:ext cx="3200400" cy="457200"/>
          </a:xfrm>
        </p:spPr>
        <p:txBody>
          <a:bodyPr/>
          <a:lstStyle>
            <a:lvl1pPr>
              <a:defRPr/>
            </a:lvl1pPr>
          </a:lstStyle>
          <a:p>
            <a:r>
              <a:rPr lang="en-US"/>
              <a:t>Copyright © 2008 – Brad A. Myers</a:t>
            </a:r>
          </a:p>
        </p:txBody>
      </p:sp>
      <p:sp>
        <p:nvSpPr>
          <p:cNvPr id="65552" name="Rectangle 16"/>
          <p:cNvSpPr>
            <a:spLocks noGrp="1" noChangeArrowheads="1"/>
          </p:cNvSpPr>
          <p:nvPr>
            <p:ph type="sldNum" sz="quarter" idx="4"/>
          </p:nvPr>
        </p:nvSpPr>
        <p:spPr bwMode="auto">
          <a:xfrm>
            <a:off x="68580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400">
                <a:solidFill>
                  <a:srgbClr val="CCCCFF"/>
                </a:solidFill>
              </a:defRPr>
            </a:lvl1pPr>
          </a:lstStyle>
          <a:p>
            <a:fld id="{EBE24C8E-E0CE-D64D-AED0-5876E7EE3B44}" type="slidenum">
              <a:rPr lang="en-US"/>
              <a:pPr/>
              <a:t>‹#›</a:t>
            </a:fld>
            <a:endParaRPr lang="en-US"/>
          </a:p>
        </p:txBody>
      </p:sp>
      <p:sp>
        <p:nvSpPr>
          <p:cNvPr id="65555" name="Line 19"/>
          <p:cNvSpPr>
            <a:spLocks noChangeShapeType="1"/>
          </p:cNvSpPr>
          <p:nvPr userDrawn="1"/>
        </p:nvSpPr>
        <p:spPr bwMode="auto">
          <a:xfrm>
            <a:off x="590550" y="3048000"/>
            <a:ext cx="0" cy="914400"/>
          </a:xfrm>
          <a:prstGeom prst="line">
            <a:avLst/>
          </a:prstGeom>
          <a:noFill/>
          <a:ln w="28575">
            <a:solidFill>
              <a:schemeClr val="accent2"/>
            </a:solidFill>
            <a:miter lim="800000"/>
            <a:headEnd/>
            <a:tailEnd/>
          </a:ln>
          <a:effectLst/>
        </p:spPr>
        <p:txBody>
          <a:bodyPr wrap="none">
            <a:prstTxWarp prst="textNoShape">
              <a:avLst/>
            </a:prstTxWarp>
          </a:bodyPr>
          <a:lstStyle/>
          <a:p>
            <a:endParaRPr lang="en-US"/>
          </a:p>
        </p:txBody>
      </p:sp>
      <p:sp>
        <p:nvSpPr>
          <p:cNvPr id="65559" name="Rectangle 23"/>
          <p:cNvSpPr>
            <a:spLocks noChangeArrowheads="1"/>
          </p:cNvSpPr>
          <p:nvPr userDrawn="1"/>
        </p:nvSpPr>
        <p:spPr bwMode="gray">
          <a:xfrm>
            <a:off x="381000" y="3702050"/>
            <a:ext cx="8226425" cy="3175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prstTxWarp prst="textNoShape">
              <a:avLst/>
            </a:prstTxWarp>
          </a:bodyPr>
          <a:lstStyle/>
          <a:p>
            <a:endParaRPr kumimoji="1"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2008 – Brad A. Myers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2008 – Brad A. Myers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35088"/>
            <a:ext cx="4191000" cy="4760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35088"/>
            <a:ext cx="4191000" cy="4760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2008 – Brad A. Myers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2008 – Brad A. Myers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2008 – Brad A. Myers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2008 – Brad A. Myers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2008 – Brad A. Myers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2008 – Brad A. Myers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2008 – Brad A. Myers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38125"/>
            <a:ext cx="2133600"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38125"/>
            <a:ext cx="624840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2008 – Brad A. Myers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104457" name="Picture 9"/>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04450" name="Rectangle 2"/>
          <p:cNvSpPr>
            <a:spLocks noGrp="1" noChangeArrowheads="1"/>
          </p:cNvSpPr>
          <p:nvPr>
            <p:ph type="ctrTitle"/>
          </p:nvPr>
        </p:nvSpPr>
        <p:spPr>
          <a:xfrm>
            <a:off x="685800" y="2130425"/>
            <a:ext cx="7772400" cy="1470025"/>
          </a:xfrm>
        </p:spPr>
        <p:txBody>
          <a:bodyPr anchor="ctr"/>
          <a:lstStyle>
            <a:lvl1pPr>
              <a:defRPr/>
            </a:lvl1pPr>
          </a:lstStyle>
          <a:p>
            <a:r>
              <a:rPr lang="en-US"/>
              <a:t>Click to edit Master title style</a:t>
            </a:r>
          </a:p>
        </p:txBody>
      </p:sp>
      <p:sp>
        <p:nvSpPr>
          <p:cNvPr id="1044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04452"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104453"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104454" name="Rectangle 6"/>
          <p:cNvSpPr>
            <a:spLocks noGrp="1" noChangeArrowheads="1"/>
          </p:cNvSpPr>
          <p:nvPr>
            <p:ph type="sldNum" sz="quarter" idx="4"/>
          </p:nvPr>
        </p:nvSpPr>
        <p:spPr/>
        <p:txBody>
          <a:bodyPr/>
          <a:lstStyle>
            <a:lvl1pPr>
              <a:defRPr>
                <a:solidFill>
                  <a:schemeClr val="tx1"/>
                </a:solidFill>
              </a:defRPr>
            </a:lvl1pPr>
          </a:lstStyle>
          <a:p>
            <a:fld id="{7C4714C4-F0A6-B740-9583-10F383AAB2FA}" type="slidenum">
              <a:rPr lang="en-US"/>
              <a:pPr/>
              <a:t>‹#›</a:t>
            </a:fld>
            <a:endParaRPr 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mtClean="0"/>
            </a:lvl1pPr>
          </a:lstStyle>
          <a:p>
            <a:fld id="{D5EEADCA-5AD6-924E-9C12-6C3134F6B2D7}" type="slidenum">
              <a:rPr lang="en-US"/>
              <a:pPr/>
              <a:t>‹#›</a:t>
            </a:fld>
            <a:endParaRPr lang="en-US"/>
          </a:p>
        </p:txBody>
      </p:sp>
      <p:sp>
        <p:nvSpPr>
          <p:cNvPr id="7" name="TextBox 6"/>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136906C-44BE-F74C-8D36-927136397E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136906C-44BE-F74C-8D36-927136397EDA}"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7338"/>
            <a:ext cx="415290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557338"/>
            <a:ext cx="415290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80092AC-8350-4A4D-B18D-5D1D42394ECB}" type="slidenum">
              <a:rPr lang="en-US"/>
              <a:pPr/>
              <a:t>‹#›</a:t>
            </a:fld>
            <a:endParaRPr lang="en-US"/>
          </a:p>
        </p:txBody>
      </p:sp>
      <p:sp>
        <p:nvSpPr>
          <p:cNvPr id="8" name="TextBox 7"/>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116A2E5B-F6E6-4243-94D5-B5A4951F50AA}" type="slidenum">
              <a:rPr lang="en-US"/>
              <a:pPr/>
              <a:t>‹#›</a:t>
            </a:fld>
            <a:endParaRPr lang="en-US"/>
          </a:p>
        </p:txBody>
      </p:sp>
      <p:sp>
        <p:nvSpPr>
          <p:cNvPr id="10" name="TextBox 9"/>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EAB30A8F-1AAF-E84A-BC63-8C9DAE17ADBA}" type="slidenum">
              <a:rPr lang="en-US"/>
              <a:pPr/>
              <a:t>‹#›</a:t>
            </a:fld>
            <a:endParaRPr lang="en-US"/>
          </a:p>
        </p:txBody>
      </p:sp>
      <p:sp>
        <p:nvSpPr>
          <p:cNvPr id="6" name="TextBox 5"/>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EC88048-0630-7D49-8B0F-931C3CAC4137}" type="slidenum">
              <a:rPr lang="en-US"/>
              <a:pPr/>
              <a:t>‹#›</a:t>
            </a:fld>
            <a:endParaRPr lang="en-US"/>
          </a:p>
        </p:txBody>
      </p:sp>
      <p:sp>
        <p:nvSpPr>
          <p:cNvPr id="5" name="TextBox 4"/>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4BD643D-CE86-CA47-B29C-DDB66D458957}"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9BE8695-C0FA-C840-9A10-F7943DB31245}"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A508E6A-7D94-E442-A6E3-83C037D89BF4}"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33375"/>
            <a:ext cx="2114550" cy="5759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191250" cy="5759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45EC99C-7328-B443-BB78-5E7E63AA1831}"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458200" cy="7112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557338"/>
            <a:ext cx="4152900" cy="4535487"/>
          </a:xfrm>
        </p:spPr>
        <p:txBody>
          <a:bodyPr/>
          <a:lstStyle/>
          <a:p>
            <a:endParaRPr lang="en-US"/>
          </a:p>
        </p:txBody>
      </p:sp>
      <p:sp>
        <p:nvSpPr>
          <p:cNvPr id="4" name="Text Placeholder 3"/>
          <p:cNvSpPr>
            <a:spLocks noGrp="1"/>
          </p:cNvSpPr>
          <p:nvPr>
            <p:ph type="body" sz="half" idx="2"/>
          </p:nvPr>
        </p:nvSpPr>
        <p:spPr>
          <a:xfrm>
            <a:off x="4762500" y="1557338"/>
            <a:ext cx="415290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C669ACE8-16CD-2B42-ADE4-971F824DF27D}" type="slidenum">
              <a:rPr lang="en-US"/>
              <a:pPr/>
              <a:t>‹#›</a:t>
            </a:fld>
            <a:endParaRPr lang="en-US"/>
          </a:p>
        </p:txBody>
      </p:sp>
      <p:sp>
        <p:nvSpPr>
          <p:cNvPr id="8" name="TextBox 7"/>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458200" cy="711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57338"/>
            <a:ext cx="415290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557338"/>
            <a:ext cx="41529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3900488"/>
            <a:ext cx="4152900"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fld id="{DCE9A4C9-6BF0-8041-86AE-9CB2471E6E97}" type="slidenum">
              <a:rPr lang="en-US"/>
              <a:pPr/>
              <a:t>‹#›</a:t>
            </a:fld>
            <a:endParaRPr lang="en-US"/>
          </a:p>
        </p:txBody>
      </p:sp>
      <p:sp>
        <p:nvSpPr>
          <p:cNvPr id="9" name="TextBox 8"/>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458200" cy="711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57338"/>
            <a:ext cx="415290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557338"/>
            <a:ext cx="415290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A03E874D-7278-DE40-A25F-4AFDC176F78B}" type="slidenum">
              <a:rPr lang="en-US"/>
              <a:pPr/>
              <a:t>‹#›</a:t>
            </a:fld>
            <a:endParaRPr lang="en-US"/>
          </a:p>
        </p:txBody>
      </p:sp>
      <p:sp>
        <p:nvSpPr>
          <p:cNvPr id="8" name="TextBox 7"/>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458200" cy="711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7338"/>
            <a:ext cx="84582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00488"/>
            <a:ext cx="8458200"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8B393BD7-F502-3B4E-838F-DA8E4D521A80}" type="slidenum">
              <a:rPr lang="en-US"/>
              <a:pPr/>
              <a:t>‹#›</a:t>
            </a:fld>
            <a:endParaRPr lang="en-US"/>
          </a:p>
        </p:txBody>
      </p:sp>
      <p:sp>
        <p:nvSpPr>
          <p:cNvPr id="8" name="TextBox 7"/>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2.jpe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jpe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4" Type="http://schemas.openxmlformats.org/officeDocument/2006/relationships/image" Target="../media/image2.jpeg"/><Relationship Id="rId4" Type="http://schemas.openxmlformats.org/officeDocument/2006/relationships/slideLayout" Target="../slideLayouts/slideLayout17.xml"/><Relationship Id="rId7" Type="http://schemas.openxmlformats.org/officeDocument/2006/relationships/slideLayout" Target="../slideLayouts/slideLayout20.xml"/><Relationship Id="rId11" Type="http://schemas.openxmlformats.org/officeDocument/2006/relationships/slideLayout" Target="../slideLayouts/slideLayout2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8" Type="http://schemas.openxmlformats.org/officeDocument/2006/relationships/slideLayout" Target="../slideLayouts/slideLayout21.xml"/><Relationship Id="rId13" Type="http://schemas.openxmlformats.org/officeDocument/2006/relationships/image" Target="../media/image1.jpeg"/><Relationship Id="rId10" Type="http://schemas.openxmlformats.org/officeDocument/2006/relationships/slideLayout" Target="../slideLayouts/slideLayout23.xml"/><Relationship Id="rId5"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5.xml"/><Relationship Id="rId9" Type="http://schemas.openxmlformats.org/officeDocument/2006/relationships/slideLayout" Target="../slideLayouts/slideLayout22.xml"/><Relationship Id="rId3"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4" Type="http://schemas.openxmlformats.org/officeDocument/2006/relationships/slideLayout" Target="../slideLayouts/slideLayout28.xml"/><Relationship Id="rId10" Type="http://schemas.openxmlformats.org/officeDocument/2006/relationships/slideLayout" Target="../slideLayouts/slideLayout34.xml"/><Relationship Id="rId5" Type="http://schemas.openxmlformats.org/officeDocument/2006/relationships/slideLayout" Target="../slideLayouts/slideLayout29.xml"/><Relationship Id="rId7" Type="http://schemas.openxmlformats.org/officeDocument/2006/relationships/slideLayout" Target="../slideLayouts/slideLayout31.xml"/><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9" Type="http://schemas.openxmlformats.org/officeDocument/2006/relationships/slideLayout" Target="../slideLayouts/slideLayout33.xml"/><Relationship Id="rId3" Type="http://schemas.openxmlformats.org/officeDocument/2006/relationships/slideLayout" Target="../slideLayouts/slideLayout27.xml"/><Relationship Id="rId6"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4" Type="http://schemas.openxmlformats.org/officeDocument/2006/relationships/image" Target="../media/image6.png"/><Relationship Id="rId4" Type="http://schemas.openxmlformats.org/officeDocument/2006/relationships/slideLayout" Target="../slideLayouts/slideLayout39.xml"/><Relationship Id="rId7" Type="http://schemas.openxmlformats.org/officeDocument/2006/relationships/slideLayout" Target="../slideLayouts/slideLayout42.xml"/><Relationship Id="rId11" Type="http://schemas.openxmlformats.org/officeDocument/2006/relationships/slideLayout" Target="../slideLayouts/slideLayout46.xml"/><Relationship Id="rId1" Type="http://schemas.openxmlformats.org/officeDocument/2006/relationships/slideLayout" Target="../slideLayouts/slideLayout36.xml"/><Relationship Id="rId6" Type="http://schemas.openxmlformats.org/officeDocument/2006/relationships/slideLayout" Target="../slideLayouts/slideLayout41.xml"/><Relationship Id="rId8" Type="http://schemas.openxmlformats.org/officeDocument/2006/relationships/slideLayout" Target="../slideLayouts/slideLayout43.xml"/><Relationship Id="rId13" Type="http://schemas.openxmlformats.org/officeDocument/2006/relationships/image" Target="../media/image5.png"/><Relationship Id="rId10" Type="http://schemas.openxmlformats.org/officeDocument/2006/relationships/slideLayout" Target="../slideLayouts/slideLayout45.xml"/><Relationship Id="rId5" Type="http://schemas.openxmlformats.org/officeDocument/2006/relationships/slideLayout" Target="../slideLayouts/slideLayout40.xml"/><Relationship Id="rId15" Type="http://schemas.openxmlformats.org/officeDocument/2006/relationships/image" Target="../media/image7.png"/><Relationship Id="rId12" Type="http://schemas.openxmlformats.org/officeDocument/2006/relationships/theme" Target="../theme/theme4.xml"/><Relationship Id="rId2" Type="http://schemas.openxmlformats.org/officeDocument/2006/relationships/slideLayout" Target="../slideLayouts/slideLayout37.xml"/><Relationship Id="rId9" Type="http://schemas.openxmlformats.org/officeDocument/2006/relationships/slideLayout" Target="../slideLayouts/slideLayout44.xml"/><Relationship Id="rId3"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4" Type="http://schemas.openxmlformats.org/officeDocument/2006/relationships/slideLayout" Target="../slideLayouts/slideLayout60.xml"/><Relationship Id="rId4" Type="http://schemas.openxmlformats.org/officeDocument/2006/relationships/slideLayout" Target="../slideLayouts/slideLayout50.xml"/><Relationship Id="rId7" Type="http://schemas.openxmlformats.org/officeDocument/2006/relationships/slideLayout" Target="../slideLayouts/slideLayout53.xml"/><Relationship Id="rId11" Type="http://schemas.openxmlformats.org/officeDocument/2006/relationships/slideLayout" Target="../slideLayouts/slideLayout5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6" Type="http://schemas.openxmlformats.org/officeDocument/2006/relationships/slideLayout" Target="../slideLayouts/slideLayout62.xml"/><Relationship Id="rId8" Type="http://schemas.openxmlformats.org/officeDocument/2006/relationships/slideLayout" Target="../slideLayouts/slideLayout54.xml"/><Relationship Id="rId13" Type="http://schemas.openxmlformats.org/officeDocument/2006/relationships/slideLayout" Target="../slideLayouts/slideLayout59.xml"/><Relationship Id="rId10" Type="http://schemas.openxmlformats.org/officeDocument/2006/relationships/slideLayout" Target="../slideLayouts/slideLayout56.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2" Type="http://schemas.openxmlformats.org/officeDocument/2006/relationships/slideLayout" Target="../slideLayouts/slideLayout58.xml"/><Relationship Id="rId17" Type="http://schemas.openxmlformats.org/officeDocument/2006/relationships/theme" Target="../theme/theme5.xml"/><Relationship Id="rId2" Type="http://schemas.openxmlformats.org/officeDocument/2006/relationships/slideLayout" Target="../slideLayouts/slideLayout48.xml"/><Relationship Id="rId9" Type="http://schemas.openxmlformats.org/officeDocument/2006/relationships/slideLayout" Target="../slideLayouts/slideLayout55.xml"/><Relationship Id="rId3" Type="http://schemas.openxmlformats.org/officeDocument/2006/relationships/slideLayout" Target="../slideLayouts/slideLayout49.xml"/><Relationship Id="rId18"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1" name="Rectangle 24"/>
          <p:cNvSpPr>
            <a:spLocks noChangeArrowheads="1"/>
          </p:cNvSpPr>
          <p:nvPr/>
        </p:nvSpPr>
        <p:spPr bwMode="gray">
          <a:xfrm>
            <a:off x="0" y="6502399"/>
            <a:ext cx="2339975" cy="365760"/>
          </a:xfrm>
          <a:prstGeom prst="rect">
            <a:avLst/>
          </a:prstGeom>
          <a:solidFill>
            <a:schemeClr val="tx1"/>
          </a:solidFill>
          <a:ln w="38100">
            <a:noFill/>
            <a:miter lim="800000"/>
            <a:headEnd/>
            <a:tailEnd/>
          </a:ln>
          <a:effectLst/>
        </p:spPr>
        <p:txBody>
          <a:bodyPr wrap="none" anchor="ctr">
            <a:prstTxWarp prst="textNoShape">
              <a:avLst/>
            </a:prstTxWarp>
          </a:bodyPr>
          <a:lstStyle/>
          <a:p>
            <a:pPr eaLnBrk="0" fontAlgn="auto" hangingPunct="0">
              <a:spcBef>
                <a:spcPts val="0"/>
              </a:spcBef>
              <a:spcAft>
                <a:spcPts val="0"/>
              </a:spcAft>
              <a:defRPr/>
            </a:pPr>
            <a:endParaRPr lang="en-US" sz="1400" b="1" dirty="0">
              <a:latin typeface="+mn-l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4"/>
          <p:cNvSpPr>
            <a:spLocks noChangeArrowheads="1"/>
          </p:cNvSpPr>
          <p:nvPr/>
        </p:nvSpPr>
        <p:spPr bwMode="gray">
          <a:xfrm>
            <a:off x="2339974" y="6502399"/>
            <a:ext cx="6811963" cy="365760"/>
          </a:xfrm>
          <a:prstGeom prst="rect">
            <a:avLst/>
          </a:prstGeom>
          <a:solidFill>
            <a:schemeClr val="accent2"/>
          </a:solidFill>
          <a:ln w="38100">
            <a:noFill/>
            <a:miter lim="800000"/>
            <a:headEnd/>
            <a:tailEnd/>
          </a:ln>
          <a:effectLst/>
        </p:spPr>
        <p:txBody>
          <a:bodyPr wrap="none" anchor="ctr">
            <a:prstTxWarp prst="textNoShape">
              <a:avLst/>
            </a:prstTxWarp>
          </a:bodyPr>
          <a:lstStyle/>
          <a:p>
            <a:pPr eaLnBrk="0" fontAlgn="auto" hangingPunct="0">
              <a:spcBef>
                <a:spcPts val="0"/>
              </a:spcBef>
              <a:spcAft>
                <a:spcPts val="0"/>
              </a:spcAft>
              <a:defRPr/>
            </a:pPr>
            <a:endParaRPr lang="en-US" sz="1400" b="1" dirty="0">
              <a:latin typeface="+mn-lt"/>
              <a:ea typeface="+mn-ea"/>
              <a:cs typeface="+mn-cs"/>
            </a:endParaRPr>
          </a:p>
        </p:txBody>
      </p:sp>
      <p:pic>
        <p:nvPicPr>
          <p:cNvPr id="8" name="Picture 8" descr="carnegiemellon-red"/>
          <p:cNvPicPr>
            <a:picLocks noChangeAspect="1" noChangeArrowheads="1"/>
          </p:cNvPicPr>
          <p:nvPr/>
        </p:nvPicPr>
        <p:blipFill>
          <a:blip r:embed="rId15"/>
          <a:srcRect/>
          <a:stretch>
            <a:fillRect/>
          </a:stretch>
        </p:blipFill>
        <p:spPr bwMode="auto">
          <a:xfrm>
            <a:off x="602188" y="6588122"/>
            <a:ext cx="1514994" cy="246888"/>
          </a:xfrm>
          <a:prstGeom prst="rect">
            <a:avLst/>
          </a:prstGeom>
          <a:noFill/>
          <a:ln w="9525">
            <a:noFill/>
            <a:miter lim="800000"/>
            <a:headEnd/>
            <a:tailEnd/>
          </a:ln>
        </p:spPr>
      </p:pic>
      <p:sp>
        <p:nvSpPr>
          <p:cNvPr id="9" name="Rectangle 6"/>
          <p:cNvSpPr txBox="1">
            <a:spLocks noChangeArrowheads="1"/>
          </p:cNvSpPr>
          <p:nvPr/>
        </p:nvSpPr>
        <p:spPr bwMode="gray">
          <a:xfrm>
            <a:off x="2007111" y="6514039"/>
            <a:ext cx="7026817" cy="241300"/>
          </a:xfrm>
          <a:prstGeom prst="rect">
            <a:avLst/>
          </a:prstGeom>
          <a:noFill/>
          <a:ln w="9525">
            <a:noFill/>
            <a:miter lim="800000"/>
            <a:headEnd/>
            <a:tailEnd/>
          </a:ln>
          <a:effectLst/>
        </p:spPr>
        <p:txBody>
          <a:bodyPr>
            <a:prstTxWarp prst="textNoShape">
              <a:avLst/>
            </a:prstTxWarp>
          </a:bodyPr>
          <a:lstStyle/>
          <a:p>
            <a:pPr algn="r" eaLnBrk="0" fontAlgn="auto" hangingPunct="0">
              <a:spcBef>
                <a:spcPts val="0"/>
              </a:spcBef>
              <a:spcAft>
                <a:spcPts val="0"/>
              </a:spcAft>
              <a:defRPr/>
            </a:pPr>
            <a:r>
              <a:rPr lang="en-US" sz="1500" b="1" dirty="0" smtClean="0">
                <a:solidFill>
                  <a:schemeClr val="tx1"/>
                </a:solidFill>
                <a:latin typeface="+mn-lt"/>
                <a:ea typeface="ＭＳ Ｐゴシック" pitchFamily="-65" charset="-128"/>
                <a:cs typeface="ＭＳ Ｐゴシック" pitchFamily="-65" charset="-128"/>
              </a:rPr>
              <a:t>CyLab </a:t>
            </a:r>
            <a:r>
              <a:rPr lang="en-US" sz="1500" b="1" dirty="0">
                <a:solidFill>
                  <a:schemeClr val="tx1"/>
                </a:solidFill>
                <a:latin typeface="+mn-lt"/>
                <a:ea typeface="ＭＳ Ｐゴシック" pitchFamily="-65" charset="-128"/>
                <a:cs typeface="ＭＳ Ｐゴシック" pitchFamily="-65" charset="-128"/>
              </a:rPr>
              <a:t>Usable Privacy and Security Laboratory      </a:t>
            </a:r>
            <a:r>
              <a:rPr lang="en-US" sz="1500" b="1" dirty="0" smtClean="0">
                <a:solidFill>
                  <a:schemeClr val="tx1"/>
                </a:solidFill>
                <a:latin typeface="+mn-lt"/>
                <a:ea typeface="ＭＳ Ｐゴシック" pitchFamily="-65" charset="-128"/>
                <a:cs typeface="ＭＳ Ｐゴシック" pitchFamily="-65" charset="-128"/>
              </a:rPr>
              <a:t>    </a:t>
            </a:r>
            <a:r>
              <a:rPr lang="en-US" sz="1500" b="1" dirty="0">
                <a:solidFill>
                  <a:schemeClr val="bg1"/>
                </a:solidFill>
                <a:latin typeface="+mn-lt"/>
                <a:ea typeface="ＭＳ Ｐゴシック" pitchFamily="-65" charset="-128"/>
                <a:cs typeface="ＭＳ Ｐゴシック" pitchFamily="-65" charset="-128"/>
              </a:rPr>
              <a:t>http://</a:t>
            </a:r>
            <a:r>
              <a:rPr lang="en-US" sz="1500" b="1" dirty="0" err="1">
                <a:solidFill>
                  <a:schemeClr val="bg1"/>
                </a:solidFill>
                <a:latin typeface="+mn-lt"/>
                <a:ea typeface="ＭＳ Ｐゴシック" pitchFamily="-65" charset="-128"/>
                <a:cs typeface="ＭＳ Ｐゴシック" pitchFamily="-65" charset="-128"/>
              </a:rPr>
              <a:t>cups.cs.cmu.edu</a:t>
            </a:r>
            <a:r>
              <a:rPr lang="en-US" sz="1500" b="1" dirty="0">
                <a:solidFill>
                  <a:schemeClr val="bg1"/>
                </a:solidFill>
                <a:latin typeface="+mn-lt"/>
                <a:ea typeface="ＭＳ Ｐゴシック" pitchFamily="-65" charset="-128"/>
                <a:cs typeface="ＭＳ Ｐゴシック" pitchFamily="-65" charset="-128"/>
              </a:rPr>
              <a:t>/</a:t>
            </a:r>
            <a:r>
              <a:rPr lang="en-US" sz="1500" b="1" dirty="0">
                <a:solidFill>
                  <a:schemeClr val="tx1"/>
                </a:solidFill>
                <a:latin typeface="+mn-lt"/>
                <a:ea typeface="ＭＳ Ｐゴシック" pitchFamily="-65" charset="-128"/>
                <a:cs typeface="ＭＳ Ｐゴシック" pitchFamily="-65" charset="-128"/>
              </a:rPr>
              <a:t>  </a:t>
            </a:r>
            <a:r>
              <a:rPr lang="en-US" sz="1500" b="1" dirty="0" smtClean="0">
                <a:solidFill>
                  <a:schemeClr val="tx1"/>
                </a:solidFill>
                <a:latin typeface="+mn-lt"/>
                <a:ea typeface="ＭＳ Ｐゴシック" pitchFamily="-65" charset="-128"/>
                <a:cs typeface="ＭＳ Ｐゴシック" pitchFamily="-65" charset="-128"/>
              </a:rPr>
              <a:t>      </a:t>
            </a:r>
            <a:fld id="{FE3E1C1D-FBE2-534C-8A55-A630F1ED105E}" type="slidenum">
              <a:rPr lang="en-US" sz="1500" b="1">
                <a:solidFill>
                  <a:schemeClr val="tx1"/>
                </a:solidFill>
                <a:latin typeface="+mn-lt"/>
                <a:ea typeface="Calibri"/>
                <a:cs typeface="Calibri"/>
              </a:rPr>
              <a:pPr algn="r" eaLnBrk="0" fontAlgn="auto" hangingPunct="0">
                <a:spcBef>
                  <a:spcPts val="0"/>
                </a:spcBef>
                <a:spcAft>
                  <a:spcPts val="0"/>
                </a:spcAft>
                <a:defRPr/>
              </a:pPr>
              <a:t>‹#›</a:t>
            </a:fld>
            <a:endParaRPr lang="en-US" sz="1500" b="1" dirty="0">
              <a:solidFill>
                <a:schemeClr val="tx1"/>
              </a:solidFill>
              <a:latin typeface="+mn-lt"/>
              <a:ea typeface="Calibri"/>
              <a:cs typeface="Calibri"/>
            </a:endParaRPr>
          </a:p>
        </p:txBody>
      </p:sp>
      <p:pic>
        <p:nvPicPr>
          <p:cNvPr id="10" name="Picture 7" descr="cups-2in"/>
          <p:cNvPicPr>
            <a:picLocks noChangeAspect="1" noChangeArrowheads="1"/>
          </p:cNvPicPr>
          <p:nvPr/>
        </p:nvPicPr>
        <p:blipFill>
          <a:blip r:embed="rId16"/>
          <a:srcRect l="2315" r="1620" b="5477"/>
          <a:stretch>
            <a:fillRect/>
          </a:stretch>
        </p:blipFill>
        <p:spPr bwMode="auto">
          <a:xfrm>
            <a:off x="144462" y="6511392"/>
            <a:ext cx="356616" cy="3370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8" descr="carnegiemellon-red"/>
          <p:cNvPicPr>
            <a:picLocks noChangeAspect="1" noChangeArrowheads="1"/>
          </p:cNvPicPr>
          <p:nvPr/>
        </p:nvPicPr>
        <p:blipFill>
          <a:blip r:embed="rId13"/>
          <a:srcRect/>
          <a:stretch>
            <a:fillRect/>
          </a:stretch>
        </p:blipFill>
        <p:spPr bwMode="auto">
          <a:xfrm>
            <a:off x="669925" y="6621990"/>
            <a:ext cx="1285875" cy="209550"/>
          </a:xfrm>
          <a:prstGeom prst="rect">
            <a:avLst/>
          </a:prstGeom>
          <a:noFill/>
          <a:ln w="9525">
            <a:noFill/>
            <a:miter lim="800000"/>
            <a:headEnd/>
            <a:tailEnd/>
          </a:ln>
        </p:spPr>
      </p:pic>
      <p:sp>
        <p:nvSpPr>
          <p:cNvPr id="9" name="Rectangle 6"/>
          <p:cNvSpPr txBox="1">
            <a:spLocks noChangeArrowheads="1"/>
          </p:cNvSpPr>
          <p:nvPr/>
        </p:nvSpPr>
        <p:spPr bwMode="gray">
          <a:xfrm>
            <a:off x="2339975" y="6539440"/>
            <a:ext cx="6705600" cy="241300"/>
          </a:xfrm>
          <a:prstGeom prst="rect">
            <a:avLst/>
          </a:prstGeom>
          <a:noFill/>
          <a:ln w="9525">
            <a:noFill/>
            <a:miter lim="800000"/>
            <a:headEnd/>
            <a:tailEnd/>
          </a:ln>
          <a:effectLst/>
        </p:spPr>
        <p:txBody>
          <a:bodyPr>
            <a:prstTxWarp prst="textNoShape">
              <a:avLst/>
            </a:prstTxWarp>
          </a:bodyPr>
          <a:lstStyle/>
          <a:p>
            <a:pPr algn="r" eaLnBrk="0" fontAlgn="auto" hangingPunct="0">
              <a:spcBef>
                <a:spcPts val="0"/>
              </a:spcBef>
              <a:spcAft>
                <a:spcPts val="0"/>
              </a:spcAft>
              <a:defRPr/>
            </a:pPr>
            <a:r>
              <a:rPr lang="en-US" sz="1400" b="1" dirty="0" smtClean="0">
                <a:solidFill>
                  <a:schemeClr val="tx1"/>
                </a:solidFill>
                <a:latin typeface="+mn-lt"/>
                <a:ea typeface="ＭＳ Ｐゴシック" pitchFamily="-65" charset="-128"/>
                <a:cs typeface="ＭＳ Ｐゴシック" pitchFamily="-65" charset="-128"/>
              </a:rPr>
              <a:t>CyLab </a:t>
            </a:r>
            <a:r>
              <a:rPr lang="en-US" sz="1400" b="1" dirty="0">
                <a:solidFill>
                  <a:schemeClr val="tx1"/>
                </a:solidFill>
                <a:latin typeface="+mn-lt"/>
                <a:ea typeface="ＭＳ Ｐゴシック" pitchFamily="-65" charset="-128"/>
                <a:cs typeface="ＭＳ Ｐゴシック" pitchFamily="-65" charset="-128"/>
              </a:rPr>
              <a:t>Usable Privacy and Security Laboratory     </a:t>
            </a:r>
            <a:r>
              <a:rPr lang="en-US" sz="1400" b="1" dirty="0" smtClean="0">
                <a:solidFill>
                  <a:schemeClr val="tx1"/>
                </a:solidFill>
                <a:latin typeface="+mn-lt"/>
                <a:ea typeface="ＭＳ Ｐゴシック" pitchFamily="-65" charset="-128"/>
                <a:cs typeface="ＭＳ Ｐゴシック" pitchFamily="-65" charset="-128"/>
              </a:rPr>
              <a:t>         </a:t>
            </a:r>
            <a:r>
              <a:rPr lang="en-US" sz="1400" b="1" dirty="0">
                <a:solidFill>
                  <a:schemeClr val="accent2"/>
                </a:solidFill>
                <a:latin typeface="+mn-lt"/>
                <a:ea typeface="ＭＳ Ｐゴシック" pitchFamily="-65" charset="-128"/>
                <a:cs typeface="ＭＳ Ｐゴシック" pitchFamily="-65" charset="-128"/>
              </a:rPr>
              <a:t>http://</a:t>
            </a:r>
            <a:r>
              <a:rPr lang="en-US" sz="1400" b="1" dirty="0" err="1">
                <a:solidFill>
                  <a:schemeClr val="accent2"/>
                </a:solidFill>
                <a:latin typeface="+mn-lt"/>
                <a:ea typeface="ＭＳ Ｐゴシック" pitchFamily="-65" charset="-128"/>
                <a:cs typeface="ＭＳ Ｐゴシック" pitchFamily="-65" charset="-128"/>
              </a:rPr>
              <a:t>cups.cs.cmu.edu</a:t>
            </a:r>
            <a:r>
              <a:rPr lang="en-US" sz="1400" b="1" dirty="0">
                <a:solidFill>
                  <a:schemeClr val="bg1"/>
                </a:solidFill>
                <a:latin typeface="+mn-lt"/>
                <a:ea typeface="ＭＳ Ｐゴシック" pitchFamily="-65" charset="-128"/>
                <a:cs typeface="ＭＳ Ｐゴシック" pitchFamily="-65" charset="-128"/>
              </a:rPr>
              <a:t>/</a:t>
            </a:r>
            <a:r>
              <a:rPr lang="en-US" sz="1400" b="1" dirty="0">
                <a:solidFill>
                  <a:schemeClr val="tx1"/>
                </a:solidFill>
                <a:latin typeface="+mn-lt"/>
                <a:ea typeface="ＭＳ Ｐゴシック" pitchFamily="-65" charset="-128"/>
                <a:cs typeface="ＭＳ Ｐゴシック" pitchFamily="-65" charset="-128"/>
              </a:rPr>
              <a:t>        </a:t>
            </a:r>
            <a:fld id="{FE3E1C1D-FBE2-534C-8A55-A630F1ED105E}" type="slidenum">
              <a:rPr lang="en-US" sz="1400" b="1">
                <a:solidFill>
                  <a:schemeClr val="tx1"/>
                </a:solidFill>
                <a:latin typeface="+mn-lt"/>
                <a:ea typeface="Calibri"/>
                <a:cs typeface="Calibri"/>
              </a:rPr>
              <a:pPr algn="r" eaLnBrk="0" fontAlgn="auto" hangingPunct="0">
                <a:spcBef>
                  <a:spcPts val="0"/>
                </a:spcBef>
                <a:spcAft>
                  <a:spcPts val="0"/>
                </a:spcAft>
                <a:defRPr/>
              </a:pPr>
              <a:t>‹#›</a:t>
            </a:fld>
            <a:endParaRPr lang="en-US" sz="1400" b="1" dirty="0">
              <a:solidFill>
                <a:schemeClr val="tx1"/>
              </a:solidFill>
              <a:latin typeface="+mn-lt"/>
              <a:ea typeface="Calibri"/>
              <a:cs typeface="Calibri"/>
            </a:endParaRPr>
          </a:p>
        </p:txBody>
      </p:sp>
      <p:pic>
        <p:nvPicPr>
          <p:cNvPr id="10" name="Picture 7" descr="cups-2in"/>
          <p:cNvPicPr>
            <a:picLocks noChangeAspect="1" noChangeArrowheads="1"/>
          </p:cNvPicPr>
          <p:nvPr/>
        </p:nvPicPr>
        <p:blipFill>
          <a:blip r:embed="rId14"/>
          <a:srcRect l="2315" r="1620"/>
          <a:stretch>
            <a:fillRect/>
          </a:stretch>
        </p:blipFill>
        <p:spPr bwMode="auto">
          <a:xfrm>
            <a:off x="144462" y="6550022"/>
            <a:ext cx="310896" cy="31089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27"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6"/>
          <p:cNvSpPr txBox="1">
            <a:spLocks noChangeArrowheads="1"/>
          </p:cNvSpPr>
          <p:nvPr/>
        </p:nvSpPr>
        <p:spPr bwMode="gray">
          <a:xfrm>
            <a:off x="2339975" y="6539440"/>
            <a:ext cx="6705600" cy="241300"/>
          </a:xfrm>
          <a:prstGeom prst="rect">
            <a:avLst/>
          </a:prstGeom>
          <a:noFill/>
          <a:ln w="9525">
            <a:noFill/>
            <a:miter lim="800000"/>
            <a:headEnd/>
            <a:tailEnd/>
          </a:ln>
          <a:effectLst/>
        </p:spPr>
        <p:txBody>
          <a:bodyPr>
            <a:prstTxWarp prst="textNoShape">
              <a:avLst/>
            </a:prstTxWarp>
          </a:bodyPr>
          <a:lstStyle/>
          <a:p>
            <a:pPr algn="r" eaLnBrk="0" fontAlgn="auto" hangingPunct="0">
              <a:spcBef>
                <a:spcPts val="0"/>
              </a:spcBef>
              <a:spcAft>
                <a:spcPts val="0"/>
              </a:spcAft>
              <a:defRPr/>
            </a:pPr>
            <a:fld id="{FE3E1C1D-FBE2-534C-8A55-A630F1ED105E}" type="slidenum">
              <a:rPr lang="en-US" sz="1400" b="1" smtClean="0">
                <a:solidFill>
                  <a:schemeClr val="tx1"/>
                </a:solidFill>
                <a:latin typeface="+mn-lt"/>
                <a:ea typeface="Calibri"/>
                <a:cs typeface="Calibri"/>
              </a:rPr>
              <a:pPr algn="r" eaLnBrk="0" fontAlgn="auto" hangingPunct="0">
                <a:spcBef>
                  <a:spcPts val="0"/>
                </a:spcBef>
                <a:spcAft>
                  <a:spcPts val="0"/>
                </a:spcAft>
                <a:defRPr/>
              </a:pPr>
              <a:t>‹#›</a:t>
            </a:fld>
            <a:endParaRPr lang="en-US" sz="1400" b="1" dirty="0">
              <a:solidFill>
                <a:schemeClr val="tx1"/>
              </a:solidFill>
              <a:latin typeface="+mn-lt"/>
              <a:ea typeface="Calibri"/>
              <a:cs typeface="Calibri"/>
            </a:endParaRPr>
          </a:p>
        </p:txBody>
      </p:sp>
    </p:spTree>
  </p:cSld>
  <p:clrMap bg1="lt1" tx1="dk1" bg2="lt2" tx2="dk2" accent1="accent1" accent2="accent2" accent3="accent3" accent4="accent4" accent5="accent5" accent6="accent6" hlink="hlink" folHlink="folHlink"/>
  <p:sldLayoutIdLst>
    <p:sldLayoutId id="2147483740"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8D52AE"/>
            </a:gs>
            <a:gs pos="100000">
              <a:srgbClr val="8D52AE">
                <a:gamma/>
                <a:shade val="44314"/>
                <a:invGamma/>
              </a:srgbClr>
            </a:gs>
          </a:gsLst>
          <a:lin ang="2700000" scaled="1"/>
        </a:gradFill>
        <a:effectLst/>
      </p:bgPr>
    </p:bg>
    <p:spTree>
      <p:nvGrpSpPr>
        <p:cNvPr id="1" name=""/>
        <p:cNvGrpSpPr/>
        <p:nvPr/>
      </p:nvGrpSpPr>
      <p:grpSpPr>
        <a:xfrm>
          <a:off x="0" y="0"/>
          <a:ext cx="0" cy="0"/>
          <a:chOff x="0" y="0"/>
          <a:chExt cx="0" cy="0"/>
        </a:xfrm>
      </p:grpSpPr>
      <p:pic>
        <p:nvPicPr>
          <p:cNvPr id="64560" name="Picture 48" descr="hcii"/>
          <p:cNvPicPr>
            <a:picLocks noChangeAspect="1" noChangeArrowheads="1"/>
          </p:cNvPicPr>
          <p:nvPr userDrawn="1"/>
        </p:nvPicPr>
        <p:blipFill>
          <a:blip r:embed="rId13"/>
          <a:srcRect/>
          <a:stretch>
            <a:fillRect/>
          </a:stretch>
        </p:blipFill>
        <p:spPr bwMode="auto">
          <a:xfrm>
            <a:off x="247650" y="66675"/>
            <a:ext cx="1108075" cy="1152525"/>
          </a:xfrm>
          <a:prstGeom prst="rect">
            <a:avLst/>
          </a:prstGeom>
          <a:noFill/>
        </p:spPr>
      </p:pic>
      <p:sp>
        <p:nvSpPr>
          <p:cNvPr id="64522" name="Rectangle 10"/>
          <p:cNvSpPr>
            <a:spLocks noGrp="1" noChangeArrowheads="1"/>
          </p:cNvSpPr>
          <p:nvPr>
            <p:ph type="body" idx="1"/>
          </p:nvPr>
        </p:nvSpPr>
        <p:spPr bwMode="auto">
          <a:xfrm>
            <a:off x="381000" y="1335088"/>
            <a:ext cx="8534400" cy="4760912"/>
          </a:xfrm>
          <a:prstGeom prst="rect">
            <a:avLst/>
          </a:prstGeom>
          <a:noFill/>
          <a:ln w="9525">
            <a:noFill/>
            <a:miter lim="800000"/>
            <a:headEnd/>
            <a:tailEnd/>
          </a:ln>
          <a:effectLst>
            <a:outerShdw blurRad="63500" dist="38099"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63" name="Line 51"/>
          <p:cNvSpPr>
            <a:spLocks noChangeShapeType="1"/>
          </p:cNvSpPr>
          <p:nvPr userDrawn="1"/>
        </p:nvSpPr>
        <p:spPr bwMode="auto">
          <a:xfrm>
            <a:off x="1133475" y="1038225"/>
            <a:ext cx="8010525" cy="0"/>
          </a:xfrm>
          <a:prstGeom prst="line">
            <a:avLst/>
          </a:prstGeom>
          <a:noFill/>
          <a:ln w="9525">
            <a:solidFill>
              <a:schemeClr val="accent2"/>
            </a:solidFill>
            <a:miter lim="800000"/>
            <a:headEnd/>
            <a:tailEnd/>
          </a:ln>
          <a:effectLst/>
        </p:spPr>
        <p:txBody>
          <a:bodyPr wrap="none">
            <a:prstTxWarp prst="textNoShape">
              <a:avLst/>
            </a:prstTxWarp>
          </a:bodyPr>
          <a:lstStyle/>
          <a:p>
            <a:endParaRPr lang="en-US"/>
          </a:p>
        </p:txBody>
      </p:sp>
      <p:sp>
        <p:nvSpPr>
          <p:cNvPr id="64564" name="Line 52"/>
          <p:cNvSpPr>
            <a:spLocks noChangeShapeType="1"/>
          </p:cNvSpPr>
          <p:nvPr userDrawn="1"/>
        </p:nvSpPr>
        <p:spPr bwMode="auto">
          <a:xfrm>
            <a:off x="1114425" y="1071563"/>
            <a:ext cx="8029575" cy="0"/>
          </a:xfrm>
          <a:prstGeom prst="line">
            <a:avLst/>
          </a:prstGeom>
          <a:noFill/>
          <a:ln w="9525">
            <a:solidFill>
              <a:schemeClr val="accent2"/>
            </a:solidFill>
            <a:miter lim="800000"/>
            <a:headEnd/>
            <a:tailEnd/>
          </a:ln>
          <a:effectLst/>
        </p:spPr>
        <p:txBody>
          <a:bodyPr wrap="none">
            <a:prstTxWarp prst="textNoShape">
              <a:avLst/>
            </a:prstTxWarp>
          </a:bodyPr>
          <a:lstStyle/>
          <a:p>
            <a:endParaRPr lang="en-US"/>
          </a:p>
        </p:txBody>
      </p:sp>
      <p:sp>
        <p:nvSpPr>
          <p:cNvPr id="64528" name="Rectangle 16"/>
          <p:cNvSpPr>
            <a:spLocks noGrp="1" noChangeArrowheads="1"/>
          </p:cNvSpPr>
          <p:nvPr>
            <p:ph type="ftr" sz="quarter" idx="3"/>
          </p:nvPr>
        </p:nvSpPr>
        <p:spPr bwMode="auto">
          <a:xfrm>
            <a:off x="2971800" y="6248400"/>
            <a:ext cx="3276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CC99FF"/>
                </a:solidFill>
              </a:defRPr>
            </a:lvl1pPr>
          </a:lstStyle>
          <a:p>
            <a:r>
              <a:rPr lang="en-US"/>
              <a:t>Copyright © 2008 – Brad A. Myers</a:t>
            </a:r>
          </a:p>
        </p:txBody>
      </p:sp>
      <p:sp>
        <p:nvSpPr>
          <p:cNvPr id="64521" name="Rectangle 9"/>
          <p:cNvSpPr>
            <a:spLocks noGrp="1" noChangeArrowheads="1"/>
          </p:cNvSpPr>
          <p:nvPr>
            <p:ph type="title"/>
          </p:nvPr>
        </p:nvSpPr>
        <p:spPr bwMode="auto">
          <a:xfrm>
            <a:off x="390525" y="238125"/>
            <a:ext cx="8524875" cy="752475"/>
          </a:xfrm>
          <a:prstGeom prst="rect">
            <a:avLst/>
          </a:prstGeom>
          <a:noFill/>
          <a:ln w="9525">
            <a:noFill/>
            <a:miter lim="800000"/>
            <a:headEnd/>
            <a:tailEnd/>
          </a:ln>
          <a:effectLst>
            <a:outerShdw blurRad="63500" dist="53882" dir="2700000" algn="ctr" rotWithShape="0">
              <a:schemeClr val="bg2">
                <a:alpha val="74998"/>
              </a:scheme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4527" name="Rectangle 15"/>
          <p:cNvSpPr>
            <a:spLocks noChangeArrowheads="1"/>
          </p:cNvSpPr>
          <p:nvPr/>
        </p:nvSpPr>
        <p:spPr bwMode="auto">
          <a:xfrm>
            <a:off x="381000" y="6248400"/>
            <a:ext cx="1905000" cy="457200"/>
          </a:xfrm>
          <a:prstGeom prst="rect">
            <a:avLst/>
          </a:prstGeom>
          <a:noFill/>
          <a:ln w="9525">
            <a:noFill/>
            <a:miter lim="800000"/>
            <a:headEnd/>
            <a:tailEnd/>
          </a:ln>
          <a:effectLst/>
        </p:spPr>
        <p:txBody>
          <a:bodyPr anchor="b">
            <a:prstTxWarp prst="textNoShape">
              <a:avLst/>
            </a:prstTxWarp>
          </a:bodyPr>
          <a:lstStyle/>
          <a:p>
            <a:pPr algn="l"/>
            <a:endParaRPr lang="en-US" sz="1400">
              <a:solidFill>
                <a:srgbClr val="CCCCFF"/>
              </a:solidFill>
            </a:endParaRPr>
          </a:p>
        </p:txBody>
      </p:sp>
      <p:sp>
        <p:nvSpPr>
          <p:cNvPr id="64529" name="Rectangle 17"/>
          <p:cNvSpPr>
            <a:spLocks noChangeArrowheads="1"/>
          </p:cNvSpPr>
          <p:nvPr userDrawn="1"/>
        </p:nvSpPr>
        <p:spPr bwMode="auto">
          <a:xfrm>
            <a:off x="6858000" y="6248400"/>
            <a:ext cx="1905000" cy="457200"/>
          </a:xfrm>
          <a:prstGeom prst="rect">
            <a:avLst/>
          </a:prstGeom>
          <a:noFill/>
          <a:ln w="9525">
            <a:noFill/>
            <a:miter lim="800000"/>
            <a:headEnd/>
            <a:tailEnd/>
          </a:ln>
          <a:effectLst/>
        </p:spPr>
        <p:txBody>
          <a:bodyPr anchor="b">
            <a:prstTxWarp prst="textNoShape">
              <a:avLst/>
            </a:prstTxWarp>
          </a:bodyPr>
          <a:lstStyle/>
          <a:p>
            <a:pPr algn="r"/>
            <a:fld id="{B30B4CDC-1984-0A4D-99B9-28AB19C44EF7}" type="slidenum">
              <a:rPr lang="en-US" sz="1400">
                <a:solidFill>
                  <a:srgbClr val="CCCCFF"/>
                </a:solidFill>
              </a:rPr>
              <a:pPr algn="r"/>
              <a:t>‹#›</a:t>
            </a:fld>
            <a:endParaRPr lang="en-US" sz="1400">
              <a:solidFill>
                <a:srgbClr val="CCCCFF"/>
              </a:solidFill>
            </a:endParaRPr>
          </a:p>
        </p:txBody>
      </p:sp>
      <p:pic>
        <p:nvPicPr>
          <p:cNvPr id="64545" name="Picture 33" descr="ppt_background"/>
          <p:cNvPicPr>
            <a:picLocks noChangeAspect="1" noChangeArrowheads="1"/>
          </p:cNvPicPr>
          <p:nvPr userDrawn="1"/>
        </p:nvPicPr>
        <p:blipFill>
          <a:blip r:embed="rId14"/>
          <a:srcRect/>
          <a:stretch>
            <a:fillRect/>
          </a:stretch>
        </p:blipFill>
        <p:spPr bwMode="auto">
          <a:xfrm>
            <a:off x="0" y="0"/>
            <a:ext cx="247650" cy="6858000"/>
          </a:xfrm>
          <a:prstGeom prst="rect">
            <a:avLst/>
          </a:prstGeom>
          <a:noFill/>
        </p:spPr>
      </p:pic>
      <p:sp>
        <p:nvSpPr>
          <p:cNvPr id="64547" name="Line 35"/>
          <p:cNvSpPr>
            <a:spLocks noChangeShapeType="1"/>
          </p:cNvSpPr>
          <p:nvPr userDrawn="1"/>
        </p:nvSpPr>
        <p:spPr bwMode="auto">
          <a:xfrm>
            <a:off x="241300" y="0"/>
            <a:ext cx="0" cy="6858000"/>
          </a:xfrm>
          <a:prstGeom prst="line">
            <a:avLst/>
          </a:prstGeom>
          <a:noFill/>
          <a:ln w="9525">
            <a:solidFill>
              <a:schemeClr val="accent2"/>
            </a:solidFill>
            <a:miter lim="800000"/>
            <a:headEnd/>
            <a:tailEnd/>
          </a:ln>
          <a:effectLst/>
        </p:spPr>
        <p:txBody>
          <a:bodyPr wrap="none">
            <a:prstTxWarp prst="textNoShape">
              <a:avLst/>
            </a:prstTxWarp>
          </a:bodyPr>
          <a:lstStyle/>
          <a:p>
            <a:endParaRPr lang="en-US"/>
          </a:p>
        </p:txBody>
      </p:sp>
      <p:pic>
        <p:nvPicPr>
          <p:cNvPr id="64549" name="Picture 37" descr="line_sort"/>
          <p:cNvPicPr>
            <a:picLocks noChangeArrowheads="1"/>
          </p:cNvPicPr>
          <p:nvPr userDrawn="1"/>
        </p:nvPicPr>
        <p:blipFill>
          <a:blip r:embed="rId15"/>
          <a:srcRect/>
          <a:stretch>
            <a:fillRect/>
          </a:stretch>
        </p:blipFill>
        <p:spPr bwMode="auto">
          <a:xfrm>
            <a:off x="228600" y="9525"/>
            <a:ext cx="8912225" cy="47625"/>
          </a:xfrm>
          <a:prstGeom prst="rect">
            <a:avLst/>
          </a:prstGeom>
          <a:noFill/>
          <a:ln w="9525">
            <a:noFill/>
            <a:miter lim="800000"/>
            <a:headEnd/>
            <a:tailEnd/>
          </a:ln>
        </p:spPr>
      </p:pic>
      <p:sp>
        <p:nvSpPr>
          <p:cNvPr id="64552" name="Line 40"/>
          <p:cNvSpPr>
            <a:spLocks noChangeShapeType="1"/>
          </p:cNvSpPr>
          <p:nvPr userDrawn="1"/>
        </p:nvSpPr>
        <p:spPr bwMode="auto">
          <a:xfrm>
            <a:off x="247650" y="57150"/>
            <a:ext cx="8896350" cy="0"/>
          </a:xfrm>
          <a:prstGeom prst="line">
            <a:avLst/>
          </a:prstGeom>
          <a:noFill/>
          <a:ln w="9525">
            <a:solidFill>
              <a:schemeClr val="accent2"/>
            </a:solidFill>
            <a:miter lim="800000"/>
            <a:headEnd/>
            <a:tailEnd/>
          </a:ln>
          <a:effectLst/>
        </p:spPr>
        <p:txBody>
          <a:bodyPr wrap="none">
            <a:prstTxWarp prst="textNoShape">
              <a:avLst/>
            </a:prstTxWarp>
          </a:bodyPr>
          <a:lstStyle/>
          <a:p>
            <a:endParaRPr lang="en-US"/>
          </a:p>
        </p:txBody>
      </p:sp>
      <p:pic>
        <p:nvPicPr>
          <p:cNvPr id="64553" name="Picture 41" descr="line_sort"/>
          <p:cNvPicPr>
            <a:picLocks noChangeArrowheads="1"/>
          </p:cNvPicPr>
          <p:nvPr userDrawn="1"/>
        </p:nvPicPr>
        <p:blipFill>
          <a:blip r:embed="rId15"/>
          <a:srcRect/>
          <a:stretch>
            <a:fillRect/>
          </a:stretch>
        </p:blipFill>
        <p:spPr bwMode="auto">
          <a:xfrm>
            <a:off x="238125" y="-28575"/>
            <a:ext cx="8912225" cy="47625"/>
          </a:xfrm>
          <a:prstGeom prst="rect">
            <a:avLst/>
          </a:prstGeom>
          <a:noFill/>
          <a:ln w="9525">
            <a:noFill/>
            <a:miter lim="800000"/>
            <a:headEnd/>
            <a:tailEnd/>
          </a:ln>
        </p:spPr>
      </p:pic>
      <p:grpSp>
        <p:nvGrpSpPr>
          <p:cNvPr id="2" name="Group 58"/>
          <p:cNvGrpSpPr>
            <a:grpSpLocks/>
          </p:cNvGrpSpPr>
          <p:nvPr userDrawn="1"/>
        </p:nvGrpSpPr>
        <p:grpSpPr bwMode="auto">
          <a:xfrm>
            <a:off x="242888" y="1066800"/>
            <a:ext cx="133350" cy="19050"/>
            <a:chOff x="153" y="576"/>
            <a:chExt cx="84" cy="12"/>
          </a:xfrm>
        </p:grpSpPr>
        <p:sp>
          <p:nvSpPr>
            <p:cNvPr id="64569" name="Line 57"/>
            <p:cNvSpPr>
              <a:spLocks noChangeShapeType="1"/>
            </p:cNvSpPr>
            <p:nvPr userDrawn="1"/>
          </p:nvSpPr>
          <p:spPr bwMode="auto">
            <a:xfrm>
              <a:off x="153" y="588"/>
              <a:ext cx="84" cy="0"/>
            </a:xfrm>
            <a:prstGeom prst="line">
              <a:avLst/>
            </a:prstGeom>
            <a:noFill/>
            <a:ln w="9525">
              <a:solidFill>
                <a:schemeClr val="accent2"/>
              </a:solidFill>
              <a:miter lim="800000"/>
              <a:headEnd/>
              <a:tailEnd/>
            </a:ln>
            <a:effectLst/>
          </p:spPr>
          <p:txBody>
            <a:bodyPr wrap="none">
              <a:prstTxWarp prst="textNoShape">
                <a:avLst/>
              </a:prstTxWarp>
            </a:bodyPr>
            <a:lstStyle/>
            <a:p>
              <a:endParaRPr lang="en-US"/>
            </a:p>
          </p:txBody>
        </p:sp>
        <p:sp>
          <p:nvSpPr>
            <p:cNvPr id="64568" name="Line 56"/>
            <p:cNvSpPr>
              <a:spLocks noChangeShapeType="1"/>
            </p:cNvSpPr>
            <p:nvPr userDrawn="1"/>
          </p:nvSpPr>
          <p:spPr bwMode="auto">
            <a:xfrm flipH="1">
              <a:off x="153" y="576"/>
              <a:ext cx="66" cy="0"/>
            </a:xfrm>
            <a:prstGeom prst="line">
              <a:avLst/>
            </a:prstGeom>
            <a:noFill/>
            <a:ln w="9525">
              <a:solidFill>
                <a:schemeClr val="accent2"/>
              </a:solidFill>
              <a:miter lim="800000"/>
              <a:headEnd/>
              <a:tailEnd/>
            </a:ln>
            <a:effectLst/>
          </p:spPr>
          <p:txBody>
            <a:bodyPr wrap="none">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dt="0"/>
  <p:txStyles>
    <p:titleStyle>
      <a:lvl1pPr algn="ctr" rtl="0" fontAlgn="base">
        <a:spcBef>
          <a:spcPct val="0"/>
        </a:spcBef>
        <a:spcAft>
          <a:spcPct val="0"/>
        </a:spcAft>
        <a:defRPr sz="4400">
          <a:solidFill>
            <a:schemeClr val="accent2"/>
          </a:solidFill>
          <a:latin typeface="+mj-lt"/>
          <a:ea typeface="+mj-ea"/>
          <a:cs typeface="+mj-cs"/>
        </a:defRPr>
      </a:lvl1pPr>
      <a:lvl2pPr algn="ctr" rtl="0" fontAlgn="base">
        <a:spcBef>
          <a:spcPct val="0"/>
        </a:spcBef>
        <a:spcAft>
          <a:spcPct val="0"/>
        </a:spcAft>
        <a:defRPr sz="4400">
          <a:solidFill>
            <a:schemeClr val="accent2"/>
          </a:solidFill>
          <a:latin typeface="Tahoma" pitchFamily="-109" charset="0"/>
        </a:defRPr>
      </a:lvl2pPr>
      <a:lvl3pPr algn="ctr" rtl="0" fontAlgn="base">
        <a:spcBef>
          <a:spcPct val="0"/>
        </a:spcBef>
        <a:spcAft>
          <a:spcPct val="0"/>
        </a:spcAft>
        <a:defRPr sz="4400">
          <a:solidFill>
            <a:schemeClr val="accent2"/>
          </a:solidFill>
          <a:latin typeface="Tahoma" pitchFamily="-109" charset="0"/>
        </a:defRPr>
      </a:lvl3pPr>
      <a:lvl4pPr algn="ctr" rtl="0" fontAlgn="base">
        <a:spcBef>
          <a:spcPct val="0"/>
        </a:spcBef>
        <a:spcAft>
          <a:spcPct val="0"/>
        </a:spcAft>
        <a:defRPr sz="4400">
          <a:solidFill>
            <a:schemeClr val="accent2"/>
          </a:solidFill>
          <a:latin typeface="Tahoma" pitchFamily="-109" charset="0"/>
        </a:defRPr>
      </a:lvl4pPr>
      <a:lvl5pPr algn="ctr" rtl="0" fontAlgn="base">
        <a:spcBef>
          <a:spcPct val="0"/>
        </a:spcBef>
        <a:spcAft>
          <a:spcPct val="0"/>
        </a:spcAft>
        <a:defRPr sz="4400">
          <a:solidFill>
            <a:schemeClr val="accent2"/>
          </a:solidFill>
          <a:latin typeface="Tahoma" pitchFamily="-109" charset="0"/>
        </a:defRPr>
      </a:lvl5pPr>
      <a:lvl6pPr marL="457200" algn="ctr" rtl="0" fontAlgn="base">
        <a:spcBef>
          <a:spcPct val="0"/>
        </a:spcBef>
        <a:spcAft>
          <a:spcPct val="0"/>
        </a:spcAft>
        <a:defRPr sz="4400">
          <a:solidFill>
            <a:schemeClr val="accent2"/>
          </a:solidFill>
          <a:latin typeface="Tahoma" pitchFamily="-109" charset="0"/>
        </a:defRPr>
      </a:lvl6pPr>
      <a:lvl7pPr marL="914400" algn="ctr" rtl="0" fontAlgn="base">
        <a:spcBef>
          <a:spcPct val="0"/>
        </a:spcBef>
        <a:spcAft>
          <a:spcPct val="0"/>
        </a:spcAft>
        <a:defRPr sz="4400">
          <a:solidFill>
            <a:schemeClr val="accent2"/>
          </a:solidFill>
          <a:latin typeface="Tahoma" pitchFamily="-109" charset="0"/>
        </a:defRPr>
      </a:lvl7pPr>
      <a:lvl8pPr marL="1371600" algn="ctr" rtl="0" fontAlgn="base">
        <a:spcBef>
          <a:spcPct val="0"/>
        </a:spcBef>
        <a:spcAft>
          <a:spcPct val="0"/>
        </a:spcAft>
        <a:defRPr sz="4400">
          <a:solidFill>
            <a:schemeClr val="accent2"/>
          </a:solidFill>
          <a:latin typeface="Tahoma" pitchFamily="-109" charset="0"/>
        </a:defRPr>
      </a:lvl8pPr>
      <a:lvl9pPr marL="1828800" algn="ctr" rtl="0" fontAlgn="base">
        <a:spcBef>
          <a:spcPct val="0"/>
        </a:spcBef>
        <a:spcAft>
          <a:spcPct val="0"/>
        </a:spcAft>
        <a:defRPr sz="4400">
          <a:solidFill>
            <a:schemeClr val="accent2"/>
          </a:solidFill>
          <a:latin typeface="Tahoma" pitchFamily="-109" charset="0"/>
        </a:defRPr>
      </a:lvl9pPr>
    </p:titleStyle>
    <p:bodyStyle>
      <a:lvl1pPr marL="342900" indent="-342900" algn="l" rtl="0" fontAlgn="base">
        <a:spcBef>
          <a:spcPct val="20000"/>
        </a:spcBef>
        <a:spcAft>
          <a:spcPct val="0"/>
        </a:spcAft>
        <a:buClr>
          <a:schemeClr val="accent2"/>
        </a:buClr>
        <a:buSzPct val="60000"/>
        <a:buFont typeface="Wingdings" pitchFamily="-109" charset="2"/>
        <a:buChar char="n"/>
        <a:defRPr sz="3200">
          <a:solidFill>
            <a:schemeClr val="bg1"/>
          </a:solidFill>
          <a:latin typeface="+mn-lt"/>
          <a:ea typeface="+mn-ea"/>
          <a:cs typeface="+mn-cs"/>
        </a:defRPr>
      </a:lvl1pPr>
      <a:lvl2pPr marL="742950" indent="-285750" algn="l" rtl="0" fontAlgn="base">
        <a:spcBef>
          <a:spcPct val="20000"/>
        </a:spcBef>
        <a:spcAft>
          <a:spcPct val="0"/>
        </a:spcAft>
        <a:buClr>
          <a:srgbClr val="3399FF"/>
        </a:buClr>
        <a:buSzPct val="55000"/>
        <a:buFont typeface="Wingdings" pitchFamily="-109" charset="2"/>
        <a:buChar char="n"/>
        <a:defRPr sz="2800">
          <a:solidFill>
            <a:schemeClr val="bg1"/>
          </a:solidFill>
          <a:latin typeface="+mn-lt"/>
          <a:ea typeface="ＭＳ Ｐゴシック" pitchFamily="-109" charset="-128"/>
        </a:defRPr>
      </a:lvl2pPr>
      <a:lvl3pPr marL="1143000" indent="-228600" algn="l" rtl="0" fontAlgn="base">
        <a:spcBef>
          <a:spcPct val="20000"/>
        </a:spcBef>
        <a:spcAft>
          <a:spcPct val="0"/>
        </a:spcAft>
        <a:buClr>
          <a:srgbClr val="00CC00"/>
        </a:buClr>
        <a:buSzPct val="50000"/>
        <a:buFont typeface="Wingdings" pitchFamily="-109" charset="2"/>
        <a:buChar char="n"/>
        <a:defRPr sz="2400">
          <a:solidFill>
            <a:schemeClr val="bg1"/>
          </a:solidFill>
          <a:latin typeface="+mn-lt"/>
          <a:ea typeface="ＭＳ Ｐゴシック" pitchFamily="-109" charset="-128"/>
        </a:defRPr>
      </a:lvl3pPr>
      <a:lvl4pPr marL="1600200" indent="-228600" algn="l" rtl="0" fontAlgn="base">
        <a:spcBef>
          <a:spcPct val="20000"/>
        </a:spcBef>
        <a:spcAft>
          <a:spcPct val="0"/>
        </a:spcAft>
        <a:buClr>
          <a:srgbClr val="FFFF66"/>
        </a:buClr>
        <a:buSzPct val="55000"/>
        <a:buFont typeface="Wingdings" pitchFamily="-109" charset="2"/>
        <a:buChar char="n"/>
        <a:defRPr sz="2000">
          <a:solidFill>
            <a:schemeClr val="bg1"/>
          </a:solidFill>
          <a:latin typeface="+mn-lt"/>
          <a:ea typeface="ＭＳ Ｐゴシック" pitchFamily="-109" charset="-128"/>
        </a:defRPr>
      </a:lvl4pPr>
      <a:lvl5pPr marL="2057400" indent="-228600" algn="l" rtl="0" fontAlgn="base">
        <a:spcBef>
          <a:spcPct val="20000"/>
        </a:spcBef>
        <a:spcAft>
          <a:spcPct val="0"/>
        </a:spcAft>
        <a:buClr>
          <a:srgbClr val="CC00FF"/>
        </a:buClr>
        <a:buSzPct val="50000"/>
        <a:buFont typeface="Wingdings" pitchFamily="-109" charset="2"/>
        <a:buChar char="n"/>
        <a:defRPr sz="2000">
          <a:solidFill>
            <a:schemeClr val="bg1"/>
          </a:solidFill>
          <a:latin typeface="+mn-lt"/>
          <a:ea typeface="ＭＳ Ｐゴシック" pitchFamily="-109" charset="-128"/>
        </a:defRPr>
      </a:lvl5pPr>
      <a:lvl6pPr marL="2514600" indent="-228600" algn="l" rtl="0" fontAlgn="base">
        <a:spcBef>
          <a:spcPct val="20000"/>
        </a:spcBef>
        <a:spcAft>
          <a:spcPct val="0"/>
        </a:spcAft>
        <a:buClr>
          <a:srgbClr val="CC00FF"/>
        </a:buClr>
        <a:buSzPct val="50000"/>
        <a:buFont typeface="Wingdings" pitchFamily="-109" charset="2"/>
        <a:buChar char="n"/>
        <a:defRPr sz="2000">
          <a:solidFill>
            <a:schemeClr val="bg1"/>
          </a:solidFill>
          <a:latin typeface="+mn-lt"/>
          <a:ea typeface="ＭＳ Ｐゴシック" pitchFamily="-109" charset="-128"/>
        </a:defRPr>
      </a:lvl6pPr>
      <a:lvl7pPr marL="2971800" indent="-228600" algn="l" rtl="0" fontAlgn="base">
        <a:spcBef>
          <a:spcPct val="20000"/>
        </a:spcBef>
        <a:spcAft>
          <a:spcPct val="0"/>
        </a:spcAft>
        <a:buClr>
          <a:srgbClr val="CC00FF"/>
        </a:buClr>
        <a:buSzPct val="50000"/>
        <a:buFont typeface="Wingdings" pitchFamily="-109" charset="2"/>
        <a:buChar char="n"/>
        <a:defRPr sz="2000">
          <a:solidFill>
            <a:schemeClr val="bg1"/>
          </a:solidFill>
          <a:latin typeface="+mn-lt"/>
          <a:ea typeface="ＭＳ Ｐゴシック" pitchFamily="-109" charset="-128"/>
        </a:defRPr>
      </a:lvl7pPr>
      <a:lvl8pPr marL="3429000" indent="-228600" algn="l" rtl="0" fontAlgn="base">
        <a:spcBef>
          <a:spcPct val="20000"/>
        </a:spcBef>
        <a:spcAft>
          <a:spcPct val="0"/>
        </a:spcAft>
        <a:buClr>
          <a:srgbClr val="CC00FF"/>
        </a:buClr>
        <a:buSzPct val="50000"/>
        <a:buFont typeface="Wingdings" pitchFamily="-109" charset="2"/>
        <a:buChar char="n"/>
        <a:defRPr sz="2000">
          <a:solidFill>
            <a:schemeClr val="bg1"/>
          </a:solidFill>
          <a:latin typeface="+mn-lt"/>
          <a:ea typeface="ＭＳ Ｐゴシック" pitchFamily="-109" charset="-128"/>
        </a:defRPr>
      </a:lvl8pPr>
      <a:lvl9pPr marL="3886200" indent="-228600" algn="l" rtl="0" fontAlgn="base">
        <a:spcBef>
          <a:spcPct val="20000"/>
        </a:spcBef>
        <a:spcAft>
          <a:spcPct val="0"/>
        </a:spcAft>
        <a:buClr>
          <a:srgbClr val="CC00FF"/>
        </a:buClr>
        <a:buSzPct val="50000"/>
        <a:buFont typeface="Wingdings" pitchFamily="-109" charset="2"/>
        <a:buChar char="n"/>
        <a:defRPr sz="2000">
          <a:solidFill>
            <a:schemeClr val="bg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8"/>
          <a:srcRect b="95551"/>
          <a:stretch>
            <a:fillRect/>
          </a:stretch>
        </p:blipFill>
        <p:spPr bwMode="auto">
          <a:xfrm>
            <a:off x="0" y="0"/>
            <a:ext cx="9144000" cy="304800"/>
          </a:xfrm>
          <a:prstGeom prst="rect">
            <a:avLst/>
          </a:prstGeom>
          <a:noFill/>
          <a:ln w="9525">
            <a:noFill/>
            <a:miter lim="800000"/>
            <a:headEnd/>
            <a:tailEnd/>
          </a:ln>
          <a:effectLst/>
        </p:spPr>
      </p:pic>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445984"/>
                </a:solidFill>
              </a:defRPr>
            </a:lvl1pPr>
          </a:lstStyle>
          <a:p>
            <a:endParaRPr lang="en-US"/>
          </a:p>
        </p:txBody>
      </p:sp>
      <p:sp>
        <p:nvSpPr>
          <p:cNvPr id="1029" name="Rectangle 5"/>
          <p:cNvSpPr>
            <a:spLocks noGrp="1" noChangeArrowheads="1"/>
          </p:cNvSpPr>
          <p:nvPr>
            <p:ph type="ftr" sz="quarter" idx="3"/>
          </p:nvPr>
        </p:nvSpPr>
        <p:spPr bwMode="auto">
          <a:xfrm>
            <a:off x="3124200" y="6540525"/>
            <a:ext cx="2895600" cy="1809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445984"/>
                </a:solidFill>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445984"/>
                </a:solidFill>
              </a:defRPr>
            </a:lvl1pPr>
          </a:lstStyle>
          <a:p>
            <a:fld id="{17B05918-4A89-6446-AD9F-D3C81602292E}" type="slidenum">
              <a:rPr lang="en-US"/>
              <a:pPr/>
              <a:t>‹#›</a:t>
            </a:fld>
            <a:endParaRPr lang="en-US"/>
          </a:p>
        </p:txBody>
      </p:sp>
      <p:sp>
        <p:nvSpPr>
          <p:cNvPr id="1034" name="Rectangle 10"/>
          <p:cNvSpPr>
            <a:spLocks noGrp="1" noChangeArrowheads="1"/>
          </p:cNvSpPr>
          <p:nvPr>
            <p:ph type="body" idx="1"/>
          </p:nvPr>
        </p:nvSpPr>
        <p:spPr bwMode="auto">
          <a:xfrm>
            <a:off x="457200" y="1557338"/>
            <a:ext cx="8458200" cy="4535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p:txBody>
      </p:sp>
      <p:sp>
        <p:nvSpPr>
          <p:cNvPr id="1035" name="Rectangle 11"/>
          <p:cNvSpPr>
            <a:spLocks noGrp="1" noChangeArrowheads="1"/>
          </p:cNvSpPr>
          <p:nvPr>
            <p:ph type="title"/>
          </p:nvPr>
        </p:nvSpPr>
        <p:spPr bwMode="auto">
          <a:xfrm>
            <a:off x="457200" y="333375"/>
            <a:ext cx="8458200" cy="711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ko-KR"/>
              <a:t>Click to edit Master title style</a:t>
            </a:r>
          </a:p>
        </p:txBody>
      </p:sp>
      <p:sp>
        <p:nvSpPr>
          <p:cNvPr id="1036" name="Line 12"/>
          <p:cNvSpPr>
            <a:spLocks noChangeShapeType="1"/>
          </p:cNvSpPr>
          <p:nvPr userDrawn="1"/>
        </p:nvSpPr>
        <p:spPr bwMode="auto">
          <a:xfrm flipV="1">
            <a:off x="457200" y="1052513"/>
            <a:ext cx="8686800" cy="14287"/>
          </a:xfrm>
          <a:prstGeom prst="line">
            <a:avLst/>
          </a:prstGeom>
          <a:noFill/>
          <a:ln w="25400">
            <a:solidFill>
              <a:srgbClr val="C0C0C0"/>
            </a:solidFill>
            <a:miter lim="800000"/>
            <a:headEnd/>
            <a:tailEnd/>
          </a:ln>
          <a:effectLst/>
        </p:spPr>
        <p:txBody>
          <a:bodyPr wrap="none">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80"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timing>
    <p:tnLst>
      <p:par>
        <p:cTn id="1" dur="indefinite" restart="never" nodeType="tmRoot"/>
      </p:par>
    </p:tnLst>
  </p:timing>
  <p:txStyles>
    <p:titleStyle>
      <a:lvl1pPr algn="l" rtl="0" fontAlgn="base">
        <a:spcBef>
          <a:spcPct val="0"/>
        </a:spcBef>
        <a:spcAft>
          <a:spcPct val="0"/>
        </a:spcAft>
        <a:defRPr sz="3600" b="1">
          <a:solidFill>
            <a:srgbClr val="445984"/>
          </a:solidFill>
          <a:latin typeface="+mj-lt"/>
          <a:ea typeface="+mj-ea"/>
          <a:cs typeface="+mj-cs"/>
        </a:defRPr>
      </a:lvl1pPr>
      <a:lvl2pPr algn="l" rtl="0" fontAlgn="base">
        <a:spcBef>
          <a:spcPct val="0"/>
        </a:spcBef>
        <a:spcAft>
          <a:spcPct val="0"/>
        </a:spcAft>
        <a:defRPr sz="3600" b="1">
          <a:solidFill>
            <a:srgbClr val="445984"/>
          </a:solidFill>
          <a:latin typeface="Arial" pitchFamily="-109" charset="0"/>
        </a:defRPr>
      </a:lvl2pPr>
      <a:lvl3pPr algn="l" rtl="0" fontAlgn="base">
        <a:spcBef>
          <a:spcPct val="0"/>
        </a:spcBef>
        <a:spcAft>
          <a:spcPct val="0"/>
        </a:spcAft>
        <a:defRPr sz="3600" b="1">
          <a:solidFill>
            <a:srgbClr val="445984"/>
          </a:solidFill>
          <a:latin typeface="Arial" pitchFamily="-109" charset="0"/>
        </a:defRPr>
      </a:lvl3pPr>
      <a:lvl4pPr algn="l" rtl="0" fontAlgn="base">
        <a:spcBef>
          <a:spcPct val="0"/>
        </a:spcBef>
        <a:spcAft>
          <a:spcPct val="0"/>
        </a:spcAft>
        <a:defRPr sz="3600" b="1">
          <a:solidFill>
            <a:srgbClr val="445984"/>
          </a:solidFill>
          <a:latin typeface="Arial" pitchFamily="-109" charset="0"/>
        </a:defRPr>
      </a:lvl4pPr>
      <a:lvl5pPr algn="l" rtl="0" fontAlgn="base">
        <a:spcBef>
          <a:spcPct val="0"/>
        </a:spcBef>
        <a:spcAft>
          <a:spcPct val="0"/>
        </a:spcAft>
        <a:defRPr sz="3600" b="1">
          <a:solidFill>
            <a:srgbClr val="445984"/>
          </a:solidFill>
          <a:latin typeface="Arial" pitchFamily="-109" charset="0"/>
        </a:defRPr>
      </a:lvl5pPr>
      <a:lvl6pPr marL="457200" algn="l" rtl="0" fontAlgn="base">
        <a:spcBef>
          <a:spcPct val="0"/>
        </a:spcBef>
        <a:spcAft>
          <a:spcPct val="0"/>
        </a:spcAft>
        <a:defRPr sz="3600" b="1">
          <a:solidFill>
            <a:srgbClr val="445984"/>
          </a:solidFill>
          <a:latin typeface="Arial" pitchFamily="-109" charset="0"/>
        </a:defRPr>
      </a:lvl6pPr>
      <a:lvl7pPr marL="914400" algn="l" rtl="0" fontAlgn="base">
        <a:spcBef>
          <a:spcPct val="0"/>
        </a:spcBef>
        <a:spcAft>
          <a:spcPct val="0"/>
        </a:spcAft>
        <a:defRPr sz="3600" b="1">
          <a:solidFill>
            <a:srgbClr val="445984"/>
          </a:solidFill>
          <a:latin typeface="Arial" pitchFamily="-109" charset="0"/>
        </a:defRPr>
      </a:lvl7pPr>
      <a:lvl8pPr marL="1371600" algn="l" rtl="0" fontAlgn="base">
        <a:spcBef>
          <a:spcPct val="0"/>
        </a:spcBef>
        <a:spcAft>
          <a:spcPct val="0"/>
        </a:spcAft>
        <a:defRPr sz="3600" b="1">
          <a:solidFill>
            <a:srgbClr val="445984"/>
          </a:solidFill>
          <a:latin typeface="Arial" pitchFamily="-109" charset="0"/>
        </a:defRPr>
      </a:lvl8pPr>
      <a:lvl9pPr marL="1828800" algn="l" rtl="0" fontAlgn="base">
        <a:spcBef>
          <a:spcPct val="0"/>
        </a:spcBef>
        <a:spcAft>
          <a:spcPct val="0"/>
        </a:spcAft>
        <a:defRPr sz="3600" b="1">
          <a:solidFill>
            <a:srgbClr val="445984"/>
          </a:solidFill>
          <a:latin typeface="Arial" pitchFamily="-109" charset="0"/>
        </a:defRPr>
      </a:lvl9pPr>
    </p:titleStyle>
    <p:bodyStyle>
      <a:lvl1pPr marL="342900" indent="-342900" algn="l" rtl="0" fontAlgn="base">
        <a:spcBef>
          <a:spcPct val="20000"/>
        </a:spcBef>
        <a:spcAft>
          <a:spcPct val="0"/>
        </a:spcAft>
        <a:buSzPct val="75000"/>
        <a:buChar char="•"/>
        <a:defRPr sz="2600">
          <a:solidFill>
            <a:srgbClr val="445984"/>
          </a:solidFill>
          <a:latin typeface="+mn-lt"/>
          <a:ea typeface="+mn-ea"/>
          <a:cs typeface="+mn-cs"/>
        </a:defRPr>
      </a:lvl1pPr>
      <a:lvl2pPr marL="742950" indent="-285750" algn="l" rtl="0" fontAlgn="base">
        <a:spcBef>
          <a:spcPct val="20000"/>
        </a:spcBef>
        <a:spcAft>
          <a:spcPct val="0"/>
        </a:spcAft>
        <a:buChar char="–"/>
        <a:defRPr sz="2200">
          <a:solidFill>
            <a:srgbClr val="445984"/>
          </a:solidFill>
          <a:latin typeface="+mn-lt"/>
          <a:ea typeface="ＭＳ Ｐゴシック" pitchFamily="-109" charset="-128"/>
        </a:defRPr>
      </a:lvl2pPr>
      <a:lvl3pPr marL="1143000" indent="-228600" algn="l" rtl="0" fontAlgn="base">
        <a:spcBef>
          <a:spcPct val="20000"/>
        </a:spcBef>
        <a:spcAft>
          <a:spcPct val="0"/>
        </a:spcAft>
        <a:buSzPct val="75000"/>
        <a:buChar char="•"/>
        <a:defRPr sz="2200">
          <a:solidFill>
            <a:srgbClr val="445984"/>
          </a:solidFill>
          <a:latin typeface="+mn-lt"/>
          <a:ea typeface="ＭＳ Ｐゴシック" pitchFamily="-109"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09"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3.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4.jpe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6" Type="http://schemas.openxmlformats.org/officeDocument/2006/relationships/image" Target="../media/image18.jpeg"/><Relationship Id="rId4" Type="http://schemas.openxmlformats.org/officeDocument/2006/relationships/image" Target="../media/image16.png"/><Relationship Id="rId1" Type="http://schemas.openxmlformats.org/officeDocument/2006/relationships/slideLayout" Target="../slideLayouts/slideLayout53.xml"/><Relationship Id="rId2" Type="http://schemas.openxmlformats.org/officeDocument/2006/relationships/notesSlide" Target="../notesSlides/notesSlide19.xml"/><Relationship Id="rId3" Type="http://schemas.openxmlformats.org/officeDocument/2006/relationships/image" Target="../media/image15.png"/><Relationship Id="rId5"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9.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0.pn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4" Type="http://schemas.openxmlformats.org/officeDocument/2006/relationships/image" Target="../media/image21.jpeg"/><Relationship Id="rId1" Type="http://schemas.openxmlformats.org/officeDocument/2006/relationships/slideLayout" Target="../slideLayouts/slideLayout37.xml"/><Relationship Id="rId2" Type="http://schemas.openxmlformats.org/officeDocument/2006/relationships/notesSlide" Target="../notesSlides/notesSlide28.xml"/><Relationship Id="rId3" Type="http://schemas.openxmlformats.org/officeDocument/2006/relationships/image" Target="../media/image20.jpeg"/><Relationship Id="rId5" Type="http://schemas.openxmlformats.org/officeDocument/2006/relationships/image" Target="../media/image22.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23.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37.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37.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48.xml"/><Relationship Id="rId3"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60.xml"/><Relationship Id="rId2" Type="http://schemas.openxmlformats.org/officeDocument/2006/relationships/notesSlide" Target="../notesSlides/notesSlide33.xml"/><Relationship Id="rId3" Type="http://schemas.openxmlformats.org/officeDocument/2006/relationships/image" Target="../media/image28.jpeg"/></Relationships>
</file>

<file path=ppt/slides/_rels/slide36.xml.rels><?xml version="1.0" encoding="UTF-8" standalone="yes"?>
<Relationships xmlns="http://schemas.openxmlformats.org/package/2006/relationships"><Relationship Id="rId4" Type="http://schemas.openxmlformats.org/officeDocument/2006/relationships/image" Target="../media/image28.jpeg"/><Relationship Id="rId1" Type="http://schemas.openxmlformats.org/officeDocument/2006/relationships/slideLayout" Target="../slideLayouts/slideLayout53.xml"/><Relationship Id="rId2" Type="http://schemas.openxmlformats.org/officeDocument/2006/relationships/notesSlide" Target="../notesSlides/notesSlide34.xml"/><Relationship Id="rId3" Type="http://schemas.openxmlformats.org/officeDocument/2006/relationships/image" Target="../media/image29.jpeg"/></Relationships>
</file>

<file path=ppt/slides/_rels/slide37.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53.xml"/><Relationship Id="rId2" Type="http://schemas.openxmlformats.org/officeDocument/2006/relationships/notesSlide" Target="../notesSlides/notesSlide35.xml"/><Relationship Id="rId3" Type="http://schemas.openxmlformats.org/officeDocument/2006/relationships/image" Target="../media/image3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32.pn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33.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3" Type="http://schemas.openxmlformats.org/officeDocument/2006/relationships/image" Target="../media/image35.pn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36.png"/><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4" Type="http://schemas.openxmlformats.org/officeDocument/2006/relationships/image" Target="../media/image38.jpeg"/><Relationship Id="rId1" Type="http://schemas.openxmlformats.org/officeDocument/2006/relationships/slideLayout" Target="../slideLayouts/slideLayout54.xml"/><Relationship Id="rId2" Type="http://schemas.openxmlformats.org/officeDocument/2006/relationships/notesSlide" Target="../notesSlides/notesSlide39.xml"/><Relationship Id="rId3" Type="http://schemas.openxmlformats.org/officeDocument/2006/relationships/image" Target="../media/image3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image" Target="../media/image39.jpeg"/><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3" Type="http://schemas.openxmlformats.org/officeDocument/2006/relationships/image" Target="../media/image40.png"/><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48.xml"/><Relationship Id="rId3" Type="http://schemas.openxmlformats.org/officeDocument/2006/relationships/notesSlide" Target="../notesSlides/notesSlide44.xml"/><Relationship Id="rId5"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3" Type="http://schemas.openxmlformats.org/officeDocument/2006/relationships/image" Target="../media/image42.wmf"/><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3" Type="http://schemas.openxmlformats.org/officeDocument/2006/relationships/image" Target="../media/image43.jpe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3" Type="http://schemas.openxmlformats.org/officeDocument/2006/relationships/image" Target="../media/image44.png"/><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3" Type="http://schemas.openxmlformats.org/officeDocument/2006/relationships/image" Target="../media/image45.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1.pn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3" Type="http://schemas.openxmlformats.org/officeDocument/2006/relationships/image" Target="../media/image46.png"/><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3" Type="http://schemas.openxmlformats.org/officeDocument/2006/relationships/image" Target="../media/image47.png"/><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48.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solidFill>
                  <a:schemeClr val="tx1"/>
                </a:solidFill>
              </a:rPr>
              <a:t>HCI Methods and UI Design</a:t>
            </a:r>
            <a:endParaRPr lang="en-US" dirty="0" smtClean="0"/>
          </a:p>
        </p:txBody>
      </p:sp>
      <p:sp>
        <p:nvSpPr>
          <p:cNvPr id="41987" name="Subtitle 4"/>
          <p:cNvSpPr>
            <a:spLocks noGrp="1"/>
          </p:cNvSpPr>
          <p:nvPr>
            <p:ph type="subTitle" idx="1"/>
          </p:nvPr>
        </p:nvSpPr>
        <p:spPr/>
        <p:txBody>
          <a:bodyPr/>
          <a:lstStyle/>
          <a:p>
            <a:r>
              <a:rPr lang="en-US" dirty="0" smtClean="0"/>
              <a:t>Lorrie Faith Cranor</a:t>
            </a:r>
          </a:p>
          <a:p>
            <a:r>
              <a:rPr lang="en-US" dirty="0" smtClean="0"/>
              <a:t>August 2009</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199682" name="Rectangle 2"/>
          <p:cNvSpPr>
            <a:spLocks noGrp="1" noChangeArrowheads="1"/>
          </p:cNvSpPr>
          <p:nvPr>
            <p:ph type="title"/>
          </p:nvPr>
        </p:nvSpPr>
        <p:spPr>
          <a:xfrm>
            <a:off x="1219200" y="153988"/>
            <a:ext cx="7785100" cy="760412"/>
          </a:xfrm>
        </p:spPr>
        <p:txBody>
          <a:bodyPr/>
          <a:lstStyle/>
          <a:p>
            <a:r>
              <a:rPr lang="en-US" sz="4000"/>
              <a:t>Why is Good Usability Important?</a:t>
            </a:r>
          </a:p>
        </p:txBody>
      </p:sp>
      <p:sp>
        <p:nvSpPr>
          <p:cNvPr id="199683" name="Rectangle 3"/>
          <p:cNvSpPr>
            <a:spLocks noGrp="1" noChangeArrowheads="1"/>
          </p:cNvSpPr>
          <p:nvPr>
            <p:ph type="body" idx="1"/>
          </p:nvPr>
        </p:nvSpPr>
        <p:spPr>
          <a:xfrm>
            <a:off x="304800" y="1371600"/>
            <a:ext cx="8650288" cy="5091113"/>
          </a:xfrm>
        </p:spPr>
        <p:txBody>
          <a:bodyPr/>
          <a:lstStyle/>
          <a:p>
            <a:pPr>
              <a:lnSpc>
                <a:spcPct val="90000"/>
              </a:lnSpc>
            </a:pPr>
            <a:r>
              <a:rPr lang="en-US" sz="2800"/>
              <a:t>“Usability is the end-user's view of system quality”</a:t>
            </a:r>
          </a:p>
          <a:p>
            <a:pPr>
              <a:lnSpc>
                <a:spcPct val="90000"/>
              </a:lnSpc>
            </a:pPr>
            <a:r>
              <a:rPr lang="en-US" sz="2800"/>
              <a:t>Expect sit-down-and-use computers and software </a:t>
            </a:r>
          </a:p>
          <a:p>
            <a:pPr lvl="1">
              <a:lnSpc>
                <a:spcPct val="90000"/>
              </a:lnSpc>
            </a:pPr>
            <a:r>
              <a:rPr lang="en-US" sz="2400"/>
              <a:t>People don't read the manuals </a:t>
            </a:r>
          </a:p>
          <a:p>
            <a:pPr>
              <a:lnSpc>
                <a:spcPct val="90000"/>
              </a:lnSpc>
            </a:pPr>
            <a:r>
              <a:rPr lang="en-US" sz="2800"/>
              <a:t>Usability is critical to software sales: </a:t>
            </a:r>
          </a:p>
          <a:p>
            <a:pPr lvl="1">
              <a:lnSpc>
                <a:spcPct val="90000"/>
              </a:lnSpc>
            </a:pPr>
            <a:r>
              <a:rPr lang="en-US" sz="2400"/>
              <a:t>In magazine ratings </a:t>
            </a:r>
          </a:p>
          <a:p>
            <a:pPr lvl="1">
              <a:lnSpc>
                <a:spcPct val="90000"/>
              </a:lnSpc>
            </a:pPr>
            <a:r>
              <a:rPr lang="en-US" sz="2400"/>
              <a:t>“User friendly”</a:t>
            </a:r>
          </a:p>
          <a:p>
            <a:pPr>
              <a:lnSpc>
                <a:spcPct val="90000"/>
              </a:lnSpc>
            </a:pPr>
            <a:r>
              <a:rPr lang="en-US" sz="2800"/>
              <a:t>Novices will be more effective quicker</a:t>
            </a:r>
          </a:p>
          <a:p>
            <a:pPr>
              <a:lnSpc>
                <a:spcPct val="90000"/>
              </a:lnSpc>
            </a:pPr>
            <a:r>
              <a:rPr lang="en-US" sz="2800"/>
              <a:t>Make experts more </a:t>
            </a:r>
            <a:r>
              <a:rPr lang="en-US" sz="2800" i="1"/>
              <a:t>efficient</a:t>
            </a:r>
          </a:p>
          <a:p>
            <a:pPr>
              <a:lnSpc>
                <a:spcPct val="90000"/>
              </a:lnSpc>
            </a:pPr>
            <a:r>
              <a:rPr lang="en-US" sz="2800"/>
              <a:t>Reduce errors</a:t>
            </a:r>
          </a:p>
          <a:p>
            <a:pPr>
              <a:lnSpc>
                <a:spcPct val="90000"/>
              </a:lnSpc>
            </a:pPr>
            <a:r>
              <a:rPr lang="en-US" sz="2800"/>
              <a:t>Can help identify what is </a:t>
            </a:r>
            <a:r>
              <a:rPr lang="en-US" sz="2800" i="1"/>
              <a:t>really</a:t>
            </a:r>
            <a:r>
              <a:rPr lang="en-US" sz="2800"/>
              <a:t> needed</a:t>
            </a:r>
          </a:p>
          <a:p>
            <a:pPr lvl="1">
              <a:lnSpc>
                <a:spcPct val="90000"/>
              </a:lnSpc>
            </a:pPr>
            <a:r>
              <a:rPr lang="en-US" sz="2400"/>
              <a:t>What will be useful and what is </a:t>
            </a:r>
            <a:r>
              <a:rPr lang="en-US" sz="2400" i="1"/>
              <a:t>not</a:t>
            </a:r>
            <a:r>
              <a:rPr lang="en-US" sz="2400"/>
              <a:t> needed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206850" name="Rectangle 2"/>
          <p:cNvSpPr>
            <a:spLocks noGrp="1" noChangeArrowheads="1"/>
          </p:cNvSpPr>
          <p:nvPr>
            <p:ph type="title"/>
          </p:nvPr>
        </p:nvSpPr>
        <p:spPr/>
        <p:txBody>
          <a:bodyPr/>
          <a:lstStyle/>
          <a:p>
            <a:r>
              <a:rPr lang="en-US"/>
              <a:t>Why Hard to Design UIs?</a:t>
            </a:r>
          </a:p>
        </p:txBody>
      </p:sp>
      <p:sp>
        <p:nvSpPr>
          <p:cNvPr id="206851" name="Rectangle 3"/>
          <p:cNvSpPr>
            <a:spLocks noGrp="1" noChangeArrowheads="1"/>
          </p:cNvSpPr>
          <p:nvPr>
            <p:ph type="body" idx="1"/>
          </p:nvPr>
        </p:nvSpPr>
        <p:spPr>
          <a:xfrm>
            <a:off x="381000" y="1335088"/>
            <a:ext cx="8534400" cy="5114925"/>
          </a:xfrm>
        </p:spPr>
        <p:txBody>
          <a:bodyPr/>
          <a:lstStyle/>
          <a:p>
            <a:pPr>
              <a:buFont typeface="Wingdings" pitchFamily="-109" charset="2"/>
              <a:buNone/>
            </a:pPr>
            <a:r>
              <a:rPr lang="en-US"/>
              <a:t>“It is easy to make things hard. It is hard to make things easy.”</a:t>
            </a:r>
            <a:br>
              <a:rPr lang="en-US"/>
            </a:br>
            <a:endParaRPr lang="en-US"/>
          </a:p>
          <a:p>
            <a:r>
              <a:rPr lang="en-US" b="1">
                <a:solidFill>
                  <a:schemeClr val="accent2"/>
                </a:solidFill>
              </a:rPr>
              <a:t>No silver bullet</a:t>
            </a:r>
            <a:br>
              <a:rPr lang="en-US" b="1">
                <a:solidFill>
                  <a:schemeClr val="accent2"/>
                </a:solidFill>
              </a:rPr>
            </a:br>
            <a:endParaRPr lang="en-US" b="1">
              <a:solidFill>
                <a:schemeClr val="accent2"/>
              </a:solidFill>
            </a:endParaRPr>
          </a:p>
          <a:p>
            <a:r>
              <a:rPr lang="en-US"/>
              <a:t>User Interface design is a creative process</a:t>
            </a:r>
          </a:p>
          <a:p>
            <a:r>
              <a:rPr lang="en-US"/>
              <a:t>Designers have difficulty thinking like users</a:t>
            </a:r>
          </a:p>
          <a:p>
            <a:pPr lvl="1"/>
            <a:r>
              <a:rPr lang="en-US"/>
              <a:t>Often need to understand task domain</a:t>
            </a:r>
          </a:p>
          <a:p>
            <a:pPr lvl="1"/>
            <a:r>
              <a:rPr lang="en-US"/>
              <a:t>Can’t “unlearn” something</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208898" name="Rectangle 2"/>
          <p:cNvSpPr>
            <a:spLocks noGrp="1" noChangeArrowheads="1"/>
          </p:cNvSpPr>
          <p:nvPr>
            <p:ph type="title"/>
          </p:nvPr>
        </p:nvSpPr>
        <p:spPr/>
        <p:txBody>
          <a:bodyPr/>
          <a:lstStyle/>
          <a:p>
            <a:r>
              <a:rPr lang="en-US"/>
              <a:t>Why Difficult, 2</a:t>
            </a:r>
          </a:p>
        </p:txBody>
      </p:sp>
      <p:sp>
        <p:nvSpPr>
          <p:cNvPr id="208899" name="Rectangle 3"/>
          <p:cNvSpPr>
            <a:spLocks noGrp="1" noChangeArrowheads="1"/>
          </p:cNvSpPr>
          <p:nvPr>
            <p:ph type="body" idx="1"/>
          </p:nvPr>
        </p:nvSpPr>
        <p:spPr/>
        <p:txBody>
          <a:bodyPr/>
          <a:lstStyle/>
          <a:p>
            <a:r>
              <a:rPr lang="en-US"/>
              <a:t>Specifications are always wrong:</a:t>
            </a:r>
          </a:p>
          <a:p>
            <a:pPr lvl="1"/>
            <a:r>
              <a:rPr lang="en-US"/>
              <a:t>“Only slightly more than 30% of the code developed in application software development ever gets used as intended by end-users. The reason for this statistic may be a result of developers not understanding what their users need.”</a:t>
            </a:r>
          </a:p>
          <a:p>
            <a:pPr lvl="2" algn="r">
              <a:buFont typeface="Wingdings" pitchFamily="-109" charset="2"/>
              <a:buNone/>
            </a:pPr>
            <a:r>
              <a:rPr lang="en-US" sz="2000"/>
              <a:t>-- Hugh Beyer and Karen Holtzblatt, "Contextual Design: A Customer-Centric Approach to Systems Design,“</a:t>
            </a:r>
            <a:br>
              <a:rPr lang="en-US" sz="2000"/>
            </a:br>
            <a:r>
              <a:rPr lang="en-US" sz="2000" i="1"/>
              <a:t>ACM Interactions</a:t>
            </a:r>
            <a:r>
              <a:rPr lang="en-US" sz="2000"/>
              <a:t>, Sep+Oct, 1997, iv.5, p. 62.</a:t>
            </a:r>
          </a:p>
          <a:p>
            <a:pPr lvl="1"/>
            <a:r>
              <a:rPr lang="en-US"/>
              <a:t>Need for prototyping and iteration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209922" name="Rectangle 2"/>
          <p:cNvSpPr>
            <a:spLocks noGrp="1" noChangeArrowheads="1"/>
          </p:cNvSpPr>
          <p:nvPr>
            <p:ph type="title"/>
          </p:nvPr>
        </p:nvSpPr>
        <p:spPr/>
        <p:txBody>
          <a:bodyPr/>
          <a:lstStyle/>
          <a:p>
            <a:r>
              <a:rPr lang="en-US"/>
              <a:t>Why Difficult, 3</a:t>
            </a:r>
          </a:p>
        </p:txBody>
      </p:sp>
      <p:sp>
        <p:nvSpPr>
          <p:cNvPr id="209923" name="Rectangle 3"/>
          <p:cNvSpPr>
            <a:spLocks noGrp="1" noChangeArrowheads="1"/>
          </p:cNvSpPr>
          <p:nvPr>
            <p:ph type="body" idx="1"/>
          </p:nvPr>
        </p:nvSpPr>
        <p:spPr>
          <a:xfrm>
            <a:off x="246063" y="1447800"/>
            <a:ext cx="8897937" cy="5003800"/>
          </a:xfrm>
        </p:spPr>
        <p:txBody>
          <a:bodyPr/>
          <a:lstStyle/>
          <a:p>
            <a:pPr>
              <a:spcBef>
                <a:spcPct val="0"/>
              </a:spcBef>
            </a:pPr>
            <a:r>
              <a:rPr lang="en-US"/>
              <a:t>Tasks and domains are complex </a:t>
            </a:r>
          </a:p>
          <a:p>
            <a:pPr lvl="1">
              <a:spcBef>
                <a:spcPct val="0"/>
              </a:spcBef>
            </a:pPr>
            <a:r>
              <a:rPr lang="en-US"/>
              <a:t>MacDraw 1 vs. Illustrator </a:t>
            </a:r>
          </a:p>
          <a:p>
            <a:pPr lvl="1">
              <a:spcBef>
                <a:spcPct val="0"/>
              </a:spcBef>
            </a:pPr>
            <a:r>
              <a:rPr lang="en-US"/>
              <a:t>Word 1 vs. Office 2007 (&gt;2000)</a:t>
            </a:r>
          </a:p>
          <a:p>
            <a:pPr lvl="1"/>
            <a:r>
              <a:rPr lang="en-US"/>
              <a:t>BMW iDrive adjusts over 700 functions</a:t>
            </a:r>
          </a:p>
          <a:p>
            <a:pPr>
              <a:spcBef>
                <a:spcPct val="0"/>
              </a:spcBef>
            </a:pPr>
            <a:r>
              <a:rPr lang="en-US"/>
              <a:t>Existing theories and guidelines are not sufficient </a:t>
            </a:r>
          </a:p>
          <a:p>
            <a:pPr lvl="1">
              <a:spcBef>
                <a:spcPct val="0"/>
              </a:spcBef>
            </a:pPr>
            <a:r>
              <a:rPr lang="en-US"/>
              <a:t>Too specific and/or too general </a:t>
            </a:r>
          </a:p>
          <a:p>
            <a:pPr lvl="1">
              <a:spcBef>
                <a:spcPct val="0"/>
              </a:spcBef>
            </a:pPr>
            <a:r>
              <a:rPr lang="en-US"/>
              <a:t>Standard does not address all issues. </a:t>
            </a:r>
          </a:p>
          <a:p>
            <a:pPr>
              <a:spcBef>
                <a:spcPct val="0"/>
              </a:spcBef>
            </a:pPr>
            <a:r>
              <a:rPr lang="en-US"/>
              <a:t>Adding graphics can make </a:t>
            </a:r>
            <a:r>
              <a:rPr lang="en-US" i="1"/>
              <a:t>worse</a:t>
            </a:r>
          </a:p>
          <a:p>
            <a:pPr lvl="1">
              <a:spcBef>
                <a:spcPct val="0"/>
              </a:spcBef>
            </a:pPr>
            <a:r>
              <a:rPr lang="en-US"/>
              <a:t>Pretty </a:t>
            </a:r>
            <a:r>
              <a:rPr lang="en-US" b="1">
                <a:sym typeface="Symbol" pitchFamily="-109" charset="2"/>
              </a:rPr>
              <a:t></a:t>
            </a:r>
            <a:r>
              <a:rPr lang="en-US">
                <a:sym typeface="Symbol" pitchFamily="-109" charset="2"/>
              </a:rPr>
              <a:t> Easy to use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210946" name="Rectangle 2"/>
          <p:cNvSpPr>
            <a:spLocks noGrp="1" noChangeArrowheads="1"/>
          </p:cNvSpPr>
          <p:nvPr>
            <p:ph type="title"/>
          </p:nvPr>
        </p:nvSpPr>
        <p:spPr/>
        <p:txBody>
          <a:bodyPr/>
          <a:lstStyle/>
          <a:p>
            <a:r>
              <a:rPr lang="en-US"/>
              <a:t>Why Difficult, 4</a:t>
            </a:r>
          </a:p>
        </p:txBody>
      </p:sp>
      <p:sp>
        <p:nvSpPr>
          <p:cNvPr id="210947" name="Rectangle 3"/>
          <p:cNvSpPr>
            <a:spLocks noGrp="1" noChangeArrowheads="1"/>
          </p:cNvSpPr>
          <p:nvPr>
            <p:ph type="body" idx="1"/>
          </p:nvPr>
        </p:nvSpPr>
        <p:spPr/>
        <p:txBody>
          <a:bodyPr/>
          <a:lstStyle/>
          <a:p>
            <a:pPr>
              <a:spcBef>
                <a:spcPct val="0"/>
              </a:spcBef>
            </a:pPr>
            <a:r>
              <a:rPr lang="en-US"/>
              <a:t>All UI design involves tradeoffs: </a:t>
            </a:r>
          </a:p>
          <a:p>
            <a:pPr lvl="1">
              <a:spcBef>
                <a:spcPct val="0"/>
              </a:spcBef>
            </a:pPr>
            <a:r>
              <a:rPr lang="en-US"/>
              <a:t>Standards (style guides, related products) </a:t>
            </a:r>
          </a:p>
          <a:p>
            <a:pPr lvl="1">
              <a:spcBef>
                <a:spcPct val="0"/>
              </a:spcBef>
            </a:pPr>
            <a:r>
              <a:rPr lang="en-US"/>
              <a:t>Graphic design (artistic) </a:t>
            </a:r>
          </a:p>
          <a:p>
            <a:pPr lvl="1">
              <a:spcBef>
                <a:spcPct val="0"/>
              </a:spcBef>
            </a:pPr>
            <a:r>
              <a:rPr lang="en-US"/>
              <a:t>Technical writing (Documentation) </a:t>
            </a:r>
          </a:p>
          <a:p>
            <a:pPr lvl="1">
              <a:spcBef>
                <a:spcPct val="0"/>
              </a:spcBef>
            </a:pPr>
            <a:r>
              <a:rPr lang="en-US"/>
              <a:t>Internationalization </a:t>
            </a:r>
          </a:p>
          <a:p>
            <a:pPr lvl="1">
              <a:spcBef>
                <a:spcPct val="0"/>
              </a:spcBef>
            </a:pPr>
            <a:r>
              <a:rPr lang="en-US"/>
              <a:t>Performance</a:t>
            </a:r>
          </a:p>
          <a:p>
            <a:pPr lvl="1">
              <a:spcBef>
                <a:spcPct val="0"/>
              </a:spcBef>
            </a:pPr>
            <a:r>
              <a:rPr lang="en-US"/>
              <a:t>Multiple platforms (hardware, browsers, etc.)</a:t>
            </a:r>
          </a:p>
          <a:p>
            <a:pPr lvl="1">
              <a:spcBef>
                <a:spcPct val="0"/>
              </a:spcBef>
            </a:pPr>
            <a:r>
              <a:rPr lang="en-US"/>
              <a:t>High-level and low-level details</a:t>
            </a:r>
          </a:p>
          <a:p>
            <a:pPr lvl="1">
              <a:spcBef>
                <a:spcPct val="0"/>
              </a:spcBef>
            </a:pPr>
            <a:r>
              <a:rPr lang="en-US"/>
              <a:t>External factors (social issues) </a:t>
            </a:r>
          </a:p>
          <a:p>
            <a:pPr lvl="1">
              <a:spcBef>
                <a:spcPct val="0"/>
              </a:spcBef>
            </a:pPr>
            <a:r>
              <a:rPr lang="en-US"/>
              <a:t>Legal issues </a:t>
            </a:r>
          </a:p>
          <a:p>
            <a:pPr lvl="1">
              <a:spcBef>
                <a:spcPct val="0"/>
              </a:spcBef>
            </a:pPr>
            <a:r>
              <a:rPr lang="en-US">
                <a:solidFill>
                  <a:schemeClr val="accent2"/>
                </a:solidFill>
              </a:rPr>
              <a:t>Time to develop and test (“time to market”)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215042" name="Rectangle 2"/>
          <p:cNvSpPr>
            <a:spLocks noGrp="1" noChangeArrowheads="1"/>
          </p:cNvSpPr>
          <p:nvPr>
            <p:ph type="title"/>
          </p:nvPr>
        </p:nvSpPr>
        <p:spPr/>
        <p:txBody>
          <a:bodyPr/>
          <a:lstStyle/>
          <a:p>
            <a:r>
              <a:rPr lang="en-US" sz="3600" b="1"/>
              <a:t>Why Hard to Implement?</a:t>
            </a:r>
          </a:p>
        </p:txBody>
      </p:sp>
      <p:sp>
        <p:nvSpPr>
          <p:cNvPr id="215043" name="Rectangle 3"/>
          <p:cNvSpPr>
            <a:spLocks noGrp="1" noChangeArrowheads="1"/>
          </p:cNvSpPr>
          <p:nvPr>
            <p:ph type="body" idx="1"/>
          </p:nvPr>
        </p:nvSpPr>
        <p:spPr/>
        <p:txBody>
          <a:bodyPr/>
          <a:lstStyle/>
          <a:p>
            <a:pPr>
              <a:lnSpc>
                <a:spcPct val="90000"/>
              </a:lnSpc>
            </a:pPr>
            <a:r>
              <a:rPr lang="en-US" sz="2800"/>
              <a:t>Need for robustness </a:t>
            </a:r>
          </a:p>
          <a:p>
            <a:pPr lvl="1">
              <a:lnSpc>
                <a:spcPct val="90000"/>
              </a:lnSpc>
            </a:pPr>
            <a:r>
              <a:rPr lang="en-US" sz="2400"/>
              <a:t>No crashing, on any input  </a:t>
            </a:r>
          </a:p>
          <a:p>
            <a:pPr lvl="1">
              <a:lnSpc>
                <a:spcPct val="90000"/>
              </a:lnSpc>
            </a:pPr>
            <a:r>
              <a:rPr lang="en-US" sz="2400"/>
              <a:t>Helpful error messages and recover gracefully  </a:t>
            </a:r>
          </a:p>
          <a:p>
            <a:pPr lvl="1">
              <a:lnSpc>
                <a:spcPct val="90000"/>
              </a:lnSpc>
            </a:pPr>
            <a:r>
              <a:rPr lang="en-US" sz="2400"/>
              <a:t>Aborts  </a:t>
            </a:r>
          </a:p>
          <a:p>
            <a:pPr lvl="1">
              <a:lnSpc>
                <a:spcPct val="90000"/>
              </a:lnSpc>
            </a:pPr>
            <a:r>
              <a:rPr lang="en-US" sz="2400"/>
              <a:t>Undo </a:t>
            </a:r>
          </a:p>
          <a:p>
            <a:pPr>
              <a:lnSpc>
                <a:spcPct val="90000"/>
              </a:lnSpc>
            </a:pPr>
            <a:r>
              <a:rPr lang="en-US" sz="2800"/>
              <a:t>Lower testability </a:t>
            </a:r>
          </a:p>
          <a:p>
            <a:pPr lvl="1">
              <a:lnSpc>
                <a:spcPct val="90000"/>
              </a:lnSpc>
            </a:pPr>
            <a:r>
              <a:rPr lang="en-US" sz="2400"/>
              <a:t>Few tools for regression testing</a:t>
            </a:r>
          </a:p>
          <a:p>
            <a:pPr>
              <a:lnSpc>
                <a:spcPct val="90000"/>
              </a:lnSpc>
            </a:pPr>
            <a:r>
              <a:rPr lang="en-US" sz="2800"/>
              <a:t>Complexity of the tools </a:t>
            </a:r>
          </a:p>
          <a:p>
            <a:pPr lvl="1">
              <a:lnSpc>
                <a:spcPct val="90000"/>
              </a:lnSpc>
            </a:pPr>
            <a:r>
              <a:rPr lang="en-US" sz="2400"/>
              <a:t>Full bookshelf for documentation of user interface frameworks</a:t>
            </a:r>
          </a:p>
          <a:p>
            <a:pPr lvl="1">
              <a:lnSpc>
                <a:spcPct val="90000"/>
              </a:lnSpc>
            </a:pPr>
            <a:r>
              <a:rPr lang="en-US" sz="2400"/>
              <a:t>MFC, Java Swing, VB .Net, etc.</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229378" name="Rectangle 2"/>
          <p:cNvSpPr>
            <a:spLocks noGrp="1" noChangeArrowheads="1"/>
          </p:cNvSpPr>
          <p:nvPr>
            <p:ph type="title"/>
          </p:nvPr>
        </p:nvSpPr>
        <p:spPr>
          <a:xfrm>
            <a:off x="1150938" y="98425"/>
            <a:ext cx="7993062" cy="685800"/>
          </a:xfrm>
        </p:spPr>
        <p:txBody>
          <a:bodyPr/>
          <a:lstStyle/>
          <a:p>
            <a:r>
              <a:rPr lang="en-US" sz="3600"/>
              <a:t>How to organize development process</a:t>
            </a:r>
          </a:p>
        </p:txBody>
      </p:sp>
      <p:sp>
        <p:nvSpPr>
          <p:cNvPr id="229379" name="Rectangle 3"/>
          <p:cNvSpPr>
            <a:spLocks noGrp="1" noChangeArrowheads="1"/>
          </p:cNvSpPr>
          <p:nvPr>
            <p:ph type="body" idx="1"/>
          </p:nvPr>
        </p:nvSpPr>
        <p:spPr/>
        <p:txBody>
          <a:bodyPr/>
          <a:lstStyle/>
          <a:p>
            <a:pPr>
              <a:buFont typeface="Wingdings" pitchFamily="-109" charset="2"/>
              <a:buNone/>
            </a:pPr>
            <a:r>
              <a:rPr lang="en-US"/>
              <a:t>“Usability is not a quality that can be spread out to cover a poor design like a thick layer of peanut butter.”  [Nielsen]</a:t>
            </a:r>
          </a:p>
          <a:p>
            <a:r>
              <a:rPr lang="en-US"/>
              <a:t>Like Software Engineering, is a </a:t>
            </a:r>
            <a:r>
              <a:rPr lang="en-US" i="1"/>
              <a:t>process</a:t>
            </a:r>
            <a:r>
              <a:rPr lang="en-US"/>
              <a:t> for developing software to help insure high quality</a:t>
            </a:r>
          </a:p>
          <a:p>
            <a:r>
              <a:rPr lang="en-US"/>
              <a:t>Must plan for and support usability considerations </a:t>
            </a:r>
            <a:r>
              <a:rPr lang="en-US" i="1"/>
              <a:t>throughout </a:t>
            </a:r>
            <a:r>
              <a:rPr lang="en-US"/>
              <a:t>design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 2008 – Brad A. Myers</a:t>
            </a:r>
          </a:p>
        </p:txBody>
      </p:sp>
      <p:sp>
        <p:nvSpPr>
          <p:cNvPr id="230402" name="Rectangle 2"/>
          <p:cNvSpPr>
            <a:spLocks noGrp="1" noChangeArrowheads="1"/>
          </p:cNvSpPr>
          <p:nvPr>
            <p:ph type="title"/>
          </p:nvPr>
        </p:nvSpPr>
        <p:spPr/>
        <p:txBody>
          <a:bodyPr/>
          <a:lstStyle/>
          <a:p>
            <a:r>
              <a:rPr lang="en-US"/>
              <a:t>“Usability Engineering”</a:t>
            </a:r>
          </a:p>
        </p:txBody>
      </p:sp>
      <p:sp>
        <p:nvSpPr>
          <p:cNvPr id="230403" name="Rectangle 3"/>
          <p:cNvSpPr>
            <a:spLocks noGrp="1" noChangeArrowheads="1"/>
          </p:cNvSpPr>
          <p:nvPr>
            <p:ph type="body" idx="1"/>
          </p:nvPr>
        </p:nvSpPr>
        <p:spPr>
          <a:xfrm>
            <a:off x="279400" y="1422400"/>
            <a:ext cx="8650288" cy="4532313"/>
          </a:xfrm>
        </p:spPr>
        <p:txBody>
          <a:bodyPr/>
          <a:lstStyle/>
          <a:p>
            <a:pPr>
              <a:lnSpc>
                <a:spcPct val="90000"/>
              </a:lnSpc>
            </a:pPr>
            <a:r>
              <a:rPr lang="en-US" sz="2800"/>
              <a:t>Parallel with “software engineering”</a:t>
            </a:r>
          </a:p>
          <a:p>
            <a:pPr>
              <a:lnSpc>
                <a:spcPct val="90000"/>
              </a:lnSpc>
            </a:pPr>
            <a:r>
              <a:rPr lang="en-US" sz="2800"/>
              <a:t>Make use of usability more like engineering</a:t>
            </a:r>
          </a:p>
          <a:p>
            <a:pPr>
              <a:lnSpc>
                <a:spcPct val="90000"/>
              </a:lnSpc>
            </a:pPr>
            <a:r>
              <a:rPr lang="en-US" sz="2800"/>
              <a:t>“Engineering” </a:t>
            </a:r>
          </a:p>
          <a:p>
            <a:pPr lvl="1">
              <a:lnSpc>
                <a:spcPct val="90000"/>
              </a:lnSpc>
            </a:pPr>
            <a:r>
              <a:rPr lang="en-US" sz="2400"/>
              <a:t>Measurable, process-oriented</a:t>
            </a:r>
          </a:p>
          <a:p>
            <a:pPr lvl="1">
              <a:lnSpc>
                <a:spcPct val="90000"/>
              </a:lnSpc>
            </a:pPr>
            <a:r>
              <a:rPr lang="en-US" sz="2400"/>
              <a:t>Not just “art”</a:t>
            </a:r>
          </a:p>
          <a:p>
            <a:pPr>
              <a:lnSpc>
                <a:spcPct val="90000"/>
              </a:lnSpc>
            </a:pPr>
            <a:r>
              <a:rPr lang="en-US" sz="2800"/>
              <a:t>Based on Jakob Nielsen,</a:t>
            </a:r>
            <a:br>
              <a:rPr lang="en-US" sz="2800"/>
            </a:br>
            <a:r>
              <a:rPr lang="en-US" sz="2800"/>
              <a:t>“Usability Engineering” book</a:t>
            </a:r>
          </a:p>
          <a:p>
            <a:pPr lvl="1">
              <a:lnSpc>
                <a:spcPct val="90000"/>
              </a:lnSpc>
            </a:pPr>
            <a:r>
              <a:rPr lang="en-US" sz="2000"/>
              <a:t>Jakob Nielsen. “Usability Engineering,” Boston:</a:t>
            </a:r>
            <a:br>
              <a:rPr lang="en-US" sz="2000"/>
            </a:br>
            <a:r>
              <a:rPr lang="en-US" sz="2000"/>
              <a:t>Academic Press, Inc. 1993. ISBN 0-12-518406-9</a:t>
            </a:r>
            <a:br>
              <a:rPr lang="en-US" sz="2000"/>
            </a:br>
            <a:r>
              <a:rPr lang="en-US" sz="2000"/>
              <a:t>(paperback) or ISBN 0-12-518405-0 (hardcover).</a:t>
            </a:r>
          </a:p>
        </p:txBody>
      </p:sp>
      <p:sp>
        <p:nvSpPr>
          <p:cNvPr id="230404" name="Rectangle 4"/>
          <p:cNvSpPr>
            <a:spLocks noChangeArrowheads="1"/>
          </p:cNvSpPr>
          <p:nvPr/>
        </p:nvSpPr>
        <p:spPr bwMode="auto">
          <a:xfrm>
            <a:off x="3241675" y="1593850"/>
            <a:ext cx="9144000" cy="0"/>
          </a:xfrm>
          <a:prstGeom prst="rect">
            <a:avLst/>
          </a:prstGeom>
          <a:noFill/>
          <a:ln w="9525">
            <a:noFill/>
            <a:miter lim="800000"/>
            <a:headEnd/>
            <a:tailEnd/>
          </a:ln>
          <a:effectLst/>
        </p:spPr>
        <p:txBody>
          <a:bodyPr>
            <a:prstTxWarp prst="textNoShape">
              <a:avLst/>
            </a:prstTxWarp>
            <a:spAutoFit/>
          </a:bodyPr>
          <a:lstStyle/>
          <a:p>
            <a:endParaRPr lang="en-US"/>
          </a:p>
        </p:txBody>
      </p:sp>
      <p:pic>
        <p:nvPicPr>
          <p:cNvPr id="230405" name="Picture 5" descr="Book cover (original English edition)"/>
          <p:cNvPicPr>
            <a:picLocks noChangeAspect="1" noChangeArrowheads="1"/>
          </p:cNvPicPr>
          <p:nvPr/>
        </p:nvPicPr>
        <p:blipFill>
          <a:blip r:embed="rId3"/>
          <a:srcRect/>
          <a:stretch>
            <a:fillRect/>
          </a:stretch>
        </p:blipFill>
        <p:spPr bwMode="auto">
          <a:xfrm>
            <a:off x="6629400" y="2971800"/>
            <a:ext cx="2308225" cy="35782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06215" name="Rectangle 7"/>
          <p:cNvSpPr>
            <a:spLocks noChangeArrowheads="1"/>
          </p:cNvSpPr>
          <p:nvPr/>
        </p:nvSpPr>
        <p:spPr bwMode="auto">
          <a:xfrm>
            <a:off x="685800" y="5486400"/>
            <a:ext cx="1828800" cy="685800"/>
          </a:xfrm>
          <a:prstGeom prst="rect">
            <a:avLst/>
          </a:prstGeom>
          <a:solidFill>
            <a:srgbClr val="FFFF99"/>
          </a:solidFill>
          <a:ln w="9525">
            <a:solidFill>
              <a:srgbClr val="808080"/>
            </a:solidFill>
            <a:miter lim="800000"/>
            <a:headEnd/>
            <a:tailEnd/>
          </a:ln>
          <a:effectLst/>
        </p:spPr>
        <p:txBody>
          <a:bodyPr wrap="none" anchor="ctr">
            <a:prstTxWarp prst="textNoShape">
              <a:avLst/>
            </a:prstTxWarp>
          </a:bodyPr>
          <a:lstStyle/>
          <a:p>
            <a:endParaRPr lang="en-US"/>
          </a:p>
        </p:txBody>
      </p:sp>
      <p:sp>
        <p:nvSpPr>
          <p:cNvPr id="606210" name="Rectangle 2"/>
          <p:cNvSpPr>
            <a:spLocks noGrp="1" noChangeArrowheads="1"/>
          </p:cNvSpPr>
          <p:nvPr>
            <p:ph type="title"/>
          </p:nvPr>
        </p:nvSpPr>
        <p:spPr>
          <a:noFill/>
          <a:ln/>
        </p:spPr>
        <p:txBody>
          <a:bodyPr lIns="92075" tIns="46038" rIns="92075" bIns="46038" anchor="ctr"/>
          <a:lstStyle/>
          <a:p>
            <a:r>
              <a:rPr lang="en-US"/>
              <a:t>Who Builds User Interfaces?</a:t>
            </a:r>
          </a:p>
        </p:txBody>
      </p:sp>
      <p:sp>
        <p:nvSpPr>
          <p:cNvPr id="606212" name="Rectangle 4"/>
          <p:cNvSpPr>
            <a:spLocks noGrp="1" noChangeArrowheads="1"/>
          </p:cNvSpPr>
          <p:nvPr>
            <p:ph type="body" idx="1"/>
          </p:nvPr>
        </p:nvSpPr>
        <p:spPr/>
        <p:txBody>
          <a:bodyPr/>
          <a:lstStyle/>
          <a:p>
            <a:r>
              <a:rPr lang="en-US"/>
              <a:t>A team of specialists (ideally)</a:t>
            </a:r>
          </a:p>
          <a:p>
            <a:pPr lvl="1"/>
            <a:r>
              <a:rPr lang="en-US" sz="2400"/>
              <a:t>graphic designers</a:t>
            </a:r>
          </a:p>
          <a:p>
            <a:pPr lvl="1"/>
            <a:r>
              <a:rPr lang="en-US" sz="2400"/>
              <a:t>interaction / interface designers</a:t>
            </a:r>
          </a:p>
          <a:p>
            <a:pPr lvl="1"/>
            <a:r>
              <a:rPr lang="en-US" sz="2400"/>
              <a:t>information architects</a:t>
            </a:r>
          </a:p>
          <a:p>
            <a:pPr lvl="1"/>
            <a:r>
              <a:rPr lang="en-US" sz="2400"/>
              <a:t>technical writers</a:t>
            </a:r>
          </a:p>
          <a:p>
            <a:pPr lvl="1"/>
            <a:r>
              <a:rPr lang="en-US" sz="2400"/>
              <a:t>marketers</a:t>
            </a:r>
          </a:p>
          <a:p>
            <a:pPr lvl="1"/>
            <a:r>
              <a:rPr lang="en-US" sz="2400"/>
              <a:t>test engineers</a:t>
            </a:r>
          </a:p>
          <a:p>
            <a:pPr lvl="1"/>
            <a:r>
              <a:rPr lang="en-US" sz="2400"/>
              <a:t>usability engineers</a:t>
            </a:r>
          </a:p>
          <a:p>
            <a:pPr lvl="1"/>
            <a:r>
              <a:rPr lang="en-US" sz="2400"/>
              <a:t>software engineers</a:t>
            </a:r>
          </a:p>
          <a:p>
            <a:pPr lvl="1"/>
            <a:r>
              <a:rPr lang="en-US" sz="2400" b="1"/>
              <a:t>users</a:t>
            </a:r>
            <a:endParaRPr lang="en-US" b="1"/>
          </a:p>
        </p:txBody>
      </p:sp>
      <p:pic>
        <p:nvPicPr>
          <p:cNvPr id="606213" name="Picture 5" descr="4-8a"/>
          <p:cNvPicPr>
            <a:picLocks noChangeAspect="1" noChangeArrowheads="1"/>
          </p:cNvPicPr>
          <p:nvPr/>
        </p:nvPicPr>
        <p:blipFill>
          <a:blip r:embed="rId3"/>
          <a:srcRect/>
          <a:stretch>
            <a:fillRect/>
          </a:stretch>
        </p:blipFill>
        <p:spPr bwMode="auto">
          <a:xfrm>
            <a:off x="5600700" y="1524000"/>
            <a:ext cx="3467100" cy="5029200"/>
          </a:xfrm>
          <a:prstGeom prst="rect">
            <a:avLst/>
          </a:prstGeom>
          <a:noFill/>
        </p:spPr>
      </p:pic>
    </p:spTree>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r>
              <a:rPr lang="en-US"/>
              <a:t>Design</a:t>
            </a:r>
          </a:p>
        </p:txBody>
      </p:sp>
      <p:sp>
        <p:nvSpPr>
          <p:cNvPr id="614403" name="Rectangle 3"/>
          <p:cNvSpPr>
            <a:spLocks noGrp="1" noChangeArrowheads="1"/>
          </p:cNvSpPr>
          <p:nvPr>
            <p:ph type="body" idx="1"/>
          </p:nvPr>
        </p:nvSpPr>
        <p:spPr>
          <a:xfrm>
            <a:off x="533400" y="1311275"/>
            <a:ext cx="8458200" cy="5394325"/>
          </a:xfrm>
        </p:spPr>
        <p:txBody>
          <a:bodyPr/>
          <a:lstStyle/>
          <a:p>
            <a:r>
              <a:rPr lang="en-US"/>
              <a:t>Design is driven by requirements</a:t>
            </a:r>
          </a:p>
          <a:p>
            <a:pPr lvl="1"/>
            <a:r>
              <a:rPr lang="en-US" sz="2400"/>
              <a:t>focus on the core needs, not how implemented</a:t>
            </a:r>
          </a:p>
          <a:p>
            <a:pPr lvl="1"/>
            <a:r>
              <a:rPr lang="en-US" sz="2400"/>
              <a:t>e.g., Nokia N80 not as important as “mobile” app</a:t>
            </a:r>
          </a:p>
          <a:p>
            <a:pPr lvl="2"/>
            <a:r>
              <a:rPr lang="en-US" sz="2400"/>
              <a:t>might be multiple ways of achieving your goals</a:t>
            </a:r>
          </a:p>
          <a:p>
            <a:r>
              <a:rPr lang="en-US"/>
              <a:t>A design is a </a:t>
            </a:r>
            <a:r>
              <a:rPr lang="en-US" i="1"/>
              <a:t>simplified</a:t>
            </a:r>
            <a:r>
              <a:rPr lang="en-US"/>
              <a:t> representation of the     desired artifact</a:t>
            </a:r>
          </a:p>
          <a:p>
            <a:pPr lvl="1"/>
            <a:r>
              <a:rPr lang="en-US" sz="2400"/>
              <a:t>text description of tasks</a:t>
            </a:r>
          </a:p>
          <a:p>
            <a:pPr lvl="1"/>
            <a:r>
              <a:rPr lang="en-US" sz="2400"/>
              <a:t>screen sketches or storyboards</a:t>
            </a:r>
          </a:p>
          <a:p>
            <a:pPr lvl="1"/>
            <a:r>
              <a:rPr lang="en-US" sz="2400"/>
              <a:t>flow diagrams / outline showing</a:t>
            </a:r>
            <a:br>
              <a:rPr lang="en-US" sz="2400"/>
            </a:br>
            <a:r>
              <a:rPr lang="en-US" sz="2400"/>
              <a:t>task structure</a:t>
            </a:r>
          </a:p>
          <a:p>
            <a:pPr lvl="1"/>
            <a:r>
              <a:rPr lang="en-US" sz="2400"/>
              <a:t>executable prototypes</a:t>
            </a:r>
          </a:p>
        </p:txBody>
      </p:sp>
      <p:sp>
        <p:nvSpPr>
          <p:cNvPr id="614404" name="Text Box 4"/>
          <p:cNvSpPr txBox="1">
            <a:spLocks noChangeArrowheads="1"/>
          </p:cNvSpPr>
          <p:nvPr/>
        </p:nvSpPr>
        <p:spPr bwMode="auto">
          <a:xfrm>
            <a:off x="6324600" y="3886200"/>
            <a:ext cx="2667000" cy="2852738"/>
          </a:xfrm>
          <a:prstGeom prst="rect">
            <a:avLst/>
          </a:prstGeom>
          <a:solidFill>
            <a:srgbClr val="C0C0C0"/>
          </a:solidFill>
          <a:ln w="12700">
            <a:solidFill>
              <a:srgbClr val="808080"/>
            </a:solidFill>
            <a:miter lim="800000"/>
            <a:headEnd type="none" w="sm" len="sm"/>
            <a:tailEnd type="none" w="sm" len="sm"/>
          </a:ln>
          <a:effectLst/>
        </p:spPr>
        <p:txBody>
          <a:bodyPr>
            <a:prstTxWarp prst="textNoShape">
              <a:avLst/>
            </a:prstTxWarp>
            <a:spAutoFit/>
          </a:bodyPr>
          <a:lstStyle/>
          <a:p>
            <a:pPr>
              <a:lnSpc>
                <a:spcPts val="600"/>
              </a:lnSpc>
              <a:spcBef>
                <a:spcPct val="50000"/>
              </a:spcBef>
            </a:pPr>
            <a:endParaRPr lang="en-US" sz="1400" b="1">
              <a:solidFill>
                <a:schemeClr val="tx2"/>
              </a:solidFill>
              <a:latin typeface="Times New Roman" pitchFamily="-109" charset="0"/>
            </a:endParaRPr>
          </a:p>
          <a:p>
            <a:pPr>
              <a:lnSpc>
                <a:spcPts val="600"/>
              </a:lnSpc>
              <a:spcBef>
                <a:spcPct val="50000"/>
              </a:spcBef>
            </a:pPr>
            <a:r>
              <a:rPr lang="en-US" sz="1600" b="1">
                <a:solidFill>
                  <a:schemeClr val="tx2"/>
                </a:solidFill>
                <a:latin typeface="Times New Roman" pitchFamily="-109" charset="0"/>
              </a:rPr>
              <a:t>Write essay</a:t>
            </a:r>
            <a:endParaRPr lang="en-US" sz="1600">
              <a:solidFill>
                <a:schemeClr val="tx2"/>
              </a:solidFill>
              <a:latin typeface="Times New Roman" pitchFamily="-109" charset="0"/>
            </a:endParaRPr>
          </a:p>
          <a:p>
            <a:pPr>
              <a:lnSpc>
                <a:spcPts val="600"/>
              </a:lnSpc>
              <a:spcBef>
                <a:spcPct val="50000"/>
              </a:spcBef>
            </a:pPr>
            <a:r>
              <a:rPr lang="en-US" sz="1600">
                <a:solidFill>
                  <a:schemeClr val="tx2"/>
                </a:solidFill>
                <a:latin typeface="Times New Roman" pitchFamily="-109" charset="0"/>
              </a:rPr>
              <a:t>   start word processor</a:t>
            </a:r>
          </a:p>
          <a:p>
            <a:pPr>
              <a:lnSpc>
                <a:spcPts val="600"/>
              </a:lnSpc>
              <a:spcBef>
                <a:spcPct val="50000"/>
              </a:spcBef>
            </a:pPr>
            <a:r>
              <a:rPr lang="en-US" sz="1600">
                <a:solidFill>
                  <a:schemeClr val="tx2"/>
                </a:solidFill>
                <a:latin typeface="Times New Roman" pitchFamily="-109" charset="0"/>
              </a:rPr>
              <a:t>   write outline</a:t>
            </a:r>
          </a:p>
          <a:p>
            <a:pPr>
              <a:lnSpc>
                <a:spcPts val="600"/>
              </a:lnSpc>
              <a:spcBef>
                <a:spcPct val="50000"/>
              </a:spcBef>
            </a:pPr>
            <a:r>
              <a:rPr lang="en-US" sz="1600">
                <a:solidFill>
                  <a:schemeClr val="tx2"/>
                </a:solidFill>
                <a:latin typeface="Times New Roman" pitchFamily="-109" charset="0"/>
              </a:rPr>
              <a:t>   fill out outline</a:t>
            </a:r>
          </a:p>
          <a:p>
            <a:pPr>
              <a:lnSpc>
                <a:spcPts val="600"/>
              </a:lnSpc>
              <a:spcBef>
                <a:spcPct val="50000"/>
              </a:spcBef>
            </a:pPr>
            <a:r>
              <a:rPr lang="en-US" sz="1600" b="1">
                <a:solidFill>
                  <a:schemeClr val="tx2"/>
                </a:solidFill>
                <a:latin typeface="Times New Roman" pitchFamily="-109" charset="0"/>
              </a:rPr>
              <a:t>Start word processor</a:t>
            </a:r>
            <a:endParaRPr lang="en-US" sz="1600">
              <a:solidFill>
                <a:schemeClr val="tx2"/>
              </a:solidFill>
              <a:latin typeface="Times New Roman" pitchFamily="-109" charset="0"/>
            </a:endParaRPr>
          </a:p>
          <a:p>
            <a:pPr>
              <a:lnSpc>
                <a:spcPts val="600"/>
              </a:lnSpc>
              <a:spcBef>
                <a:spcPct val="50000"/>
              </a:spcBef>
            </a:pPr>
            <a:r>
              <a:rPr lang="en-US" sz="1600">
                <a:solidFill>
                  <a:schemeClr val="tx2"/>
                </a:solidFill>
                <a:latin typeface="Times New Roman" pitchFamily="-109" charset="0"/>
              </a:rPr>
              <a:t>   find word processor icon</a:t>
            </a:r>
          </a:p>
          <a:p>
            <a:pPr>
              <a:lnSpc>
                <a:spcPts val="600"/>
              </a:lnSpc>
              <a:spcBef>
                <a:spcPct val="50000"/>
              </a:spcBef>
            </a:pPr>
            <a:r>
              <a:rPr lang="en-US" sz="1600">
                <a:solidFill>
                  <a:schemeClr val="tx2"/>
                </a:solidFill>
                <a:latin typeface="Times New Roman" pitchFamily="-109" charset="0"/>
              </a:rPr>
              <a:t>   double click on icon</a:t>
            </a:r>
          </a:p>
          <a:p>
            <a:pPr>
              <a:lnSpc>
                <a:spcPts val="600"/>
              </a:lnSpc>
              <a:spcBef>
                <a:spcPct val="50000"/>
              </a:spcBef>
            </a:pPr>
            <a:r>
              <a:rPr lang="en-US" sz="1600" b="1">
                <a:solidFill>
                  <a:schemeClr val="tx2"/>
                </a:solidFill>
                <a:latin typeface="Times New Roman" pitchFamily="-109" charset="0"/>
              </a:rPr>
              <a:t>Write outline</a:t>
            </a:r>
            <a:endParaRPr lang="en-US" sz="1600">
              <a:solidFill>
                <a:schemeClr val="tx2"/>
              </a:solidFill>
              <a:latin typeface="Times New Roman" pitchFamily="-109" charset="0"/>
            </a:endParaRPr>
          </a:p>
          <a:p>
            <a:pPr>
              <a:lnSpc>
                <a:spcPts val="600"/>
              </a:lnSpc>
              <a:spcBef>
                <a:spcPct val="50000"/>
              </a:spcBef>
            </a:pPr>
            <a:r>
              <a:rPr lang="en-US" sz="1600">
                <a:solidFill>
                  <a:schemeClr val="tx2"/>
                </a:solidFill>
                <a:latin typeface="Times New Roman" pitchFamily="-109" charset="0"/>
              </a:rPr>
              <a:t>   write down high-level ideas</a:t>
            </a:r>
            <a:endParaRPr lang="en-US" sz="1400">
              <a:latin typeface="Times New Roman" pitchFamily="-109" charset="0"/>
            </a:endParaRPr>
          </a:p>
          <a:p>
            <a:pPr algn="ctr">
              <a:lnSpc>
                <a:spcPts val="600"/>
              </a:lnSpc>
              <a:spcBef>
                <a:spcPct val="50000"/>
              </a:spcBef>
            </a:pPr>
            <a:r>
              <a:rPr lang="en-US" sz="1600" b="1">
                <a:latin typeface="Times New Roman" pitchFamily="-109" charset="0"/>
              </a:rPr>
              <a:t>.</a:t>
            </a:r>
          </a:p>
          <a:p>
            <a:pPr algn="ctr">
              <a:lnSpc>
                <a:spcPts val="600"/>
              </a:lnSpc>
              <a:spcBef>
                <a:spcPct val="50000"/>
              </a:spcBef>
            </a:pPr>
            <a:r>
              <a:rPr lang="en-US" sz="1600" b="1">
                <a:latin typeface="Times New Roman" pitchFamily="-109" charset="0"/>
              </a:rPr>
              <a:t>.</a:t>
            </a:r>
          </a:p>
          <a:p>
            <a:pPr algn="ctr">
              <a:lnSpc>
                <a:spcPts val="600"/>
              </a:lnSpc>
              <a:spcBef>
                <a:spcPct val="50000"/>
              </a:spcBef>
            </a:pPr>
            <a:r>
              <a:rPr lang="en-US" sz="1600" b="1">
                <a:latin typeface="Times New Roman" pitchFamily="-109" charset="0"/>
              </a:rPr>
              <a:t>.</a:t>
            </a:r>
            <a:endParaRPr lang="en-US" sz="1200">
              <a:latin typeface="Times New Roman" pitchFamily="-109" charset="0"/>
            </a:endParaRPr>
          </a:p>
          <a:p>
            <a:pPr>
              <a:lnSpc>
                <a:spcPts val="600"/>
              </a:lnSpc>
              <a:spcBef>
                <a:spcPct val="50000"/>
              </a:spcBef>
            </a:pPr>
            <a:endParaRPr lang="en-US" sz="2800">
              <a:latin typeface="Times New Roman" pitchFamily="-109" charset="0"/>
            </a:endParaRPr>
          </a:p>
        </p:txBody>
      </p:sp>
      <p:sp>
        <p:nvSpPr>
          <p:cNvPr id="614406" name="Line 6"/>
          <p:cNvSpPr>
            <a:spLocks noChangeShapeType="1"/>
          </p:cNvSpPr>
          <p:nvPr/>
        </p:nvSpPr>
        <p:spPr bwMode="auto">
          <a:xfrm>
            <a:off x="4724400" y="4216400"/>
            <a:ext cx="1524000" cy="0"/>
          </a:xfrm>
          <a:prstGeom prst="line">
            <a:avLst/>
          </a:prstGeom>
          <a:noFill/>
          <a:ln w="9525">
            <a:solidFill>
              <a:schemeClr val="tx1"/>
            </a:solidFill>
            <a:round/>
            <a:headEnd/>
            <a:tailEnd type="oval" w="lg" len="lg"/>
          </a:ln>
          <a:effectLst/>
        </p:spPr>
        <p:txBody>
          <a:bodyPr>
            <a:prstTxWarp prst="textNoShape">
              <a:avLst/>
            </a:prstTxWarp>
          </a:bodyPr>
          <a:lstStyle/>
          <a:p>
            <a:endParaRPr lang="en-US"/>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403">
                                            <p:txEl>
                                              <p:pRg st="4" end="4"/>
                                            </p:txEl>
                                          </p:spTgt>
                                        </p:tgtEl>
                                        <p:attrNameLst>
                                          <p:attrName>style.visibility</p:attrName>
                                        </p:attrNameLst>
                                      </p:cBhvr>
                                      <p:to>
                                        <p:strVal val="visible"/>
                                      </p:to>
                                    </p:set>
                                    <p:animEffect transition="in" filter="dissolve">
                                      <p:cBhvr>
                                        <p:cTn id="7" dur="500"/>
                                        <p:tgtEl>
                                          <p:spTgt spid="61440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14403">
                                            <p:txEl>
                                              <p:pRg st="5" end="5"/>
                                            </p:txEl>
                                          </p:spTgt>
                                        </p:tgtEl>
                                        <p:attrNameLst>
                                          <p:attrName>style.visibility</p:attrName>
                                        </p:attrNameLst>
                                      </p:cBhvr>
                                      <p:to>
                                        <p:strVal val="visible"/>
                                      </p:to>
                                    </p:set>
                                    <p:animEffect transition="in" filter="dissolve">
                                      <p:cBhvr>
                                        <p:cTn id="10" dur="500"/>
                                        <p:tgtEl>
                                          <p:spTgt spid="61440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14403">
                                            <p:txEl>
                                              <p:pRg st="6" end="6"/>
                                            </p:txEl>
                                          </p:spTgt>
                                        </p:tgtEl>
                                        <p:attrNameLst>
                                          <p:attrName>style.visibility</p:attrName>
                                        </p:attrNameLst>
                                      </p:cBhvr>
                                      <p:to>
                                        <p:strVal val="visible"/>
                                      </p:to>
                                    </p:set>
                                    <p:animEffect transition="in" filter="dissolve">
                                      <p:cBhvr>
                                        <p:cTn id="13" dur="500"/>
                                        <p:tgtEl>
                                          <p:spTgt spid="61440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14403">
                                            <p:txEl>
                                              <p:pRg st="7" end="7"/>
                                            </p:txEl>
                                          </p:spTgt>
                                        </p:tgtEl>
                                        <p:attrNameLst>
                                          <p:attrName>style.visibility</p:attrName>
                                        </p:attrNameLst>
                                      </p:cBhvr>
                                      <p:to>
                                        <p:strVal val="visible"/>
                                      </p:to>
                                    </p:set>
                                    <p:animEffect transition="in" filter="dissolve">
                                      <p:cBhvr>
                                        <p:cTn id="16" dur="500"/>
                                        <p:tgtEl>
                                          <p:spTgt spid="614403">
                                            <p:txEl>
                                              <p:pRg st="7" end="7"/>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14403">
                                            <p:txEl>
                                              <p:pRg st="8" end="8"/>
                                            </p:txEl>
                                          </p:spTgt>
                                        </p:tgtEl>
                                        <p:attrNameLst>
                                          <p:attrName>style.visibility</p:attrName>
                                        </p:attrNameLst>
                                      </p:cBhvr>
                                      <p:to>
                                        <p:strVal val="visible"/>
                                      </p:to>
                                    </p:set>
                                    <p:animEffect transition="in" filter="dissolve">
                                      <p:cBhvr>
                                        <p:cTn id="19" dur="500"/>
                                        <p:tgtEl>
                                          <p:spTgt spid="614403">
                                            <p:txEl>
                                              <p:pRg st="8" end="8"/>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14404"/>
                                        </p:tgtEl>
                                        <p:attrNameLst>
                                          <p:attrName>style.visibility</p:attrName>
                                        </p:attrNameLst>
                                      </p:cBhvr>
                                      <p:to>
                                        <p:strVal val="visible"/>
                                      </p:to>
                                    </p:set>
                                    <p:animEffect transition="in" filter="dissolve">
                                      <p:cBhvr>
                                        <p:cTn id="22" dur="500"/>
                                        <p:tgtEl>
                                          <p:spTgt spid="61440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14406"/>
                                        </p:tgtEl>
                                        <p:attrNameLst>
                                          <p:attrName>style.visibility</p:attrName>
                                        </p:attrNameLst>
                                      </p:cBhvr>
                                      <p:to>
                                        <p:strVal val="visible"/>
                                      </p:to>
                                    </p:set>
                                    <p:animEffect transition="in" filter="dissolve">
                                      <p:cBhvr>
                                        <p:cTn id="25" dur="500"/>
                                        <p:tgtEl>
                                          <p:spTgt spid="614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4" grpId="0" animBg="1" autoUpdateAnimBg="0"/>
      <p:bldP spid="614406"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00066" name="Rectangle 2"/>
          <p:cNvSpPr>
            <a:spLocks noChangeArrowheads="1"/>
          </p:cNvSpPr>
          <p:nvPr/>
        </p:nvSpPr>
        <p:spPr bwMode="auto">
          <a:xfrm>
            <a:off x="788988" y="2982913"/>
            <a:ext cx="7985125" cy="976312"/>
          </a:xfrm>
          <a:prstGeom prst="rect">
            <a:avLst/>
          </a:prstGeom>
          <a:noFill/>
          <a:ln w="9525">
            <a:noFill/>
            <a:miter lim="800000"/>
            <a:headEnd/>
            <a:tailEnd/>
          </a:ln>
        </p:spPr>
        <p:txBody>
          <a:bodyPr>
            <a:prstTxWarp prst="textNoShape">
              <a:avLst/>
            </a:prstTxWarp>
          </a:bodyPr>
          <a:lstStyle/>
          <a:p>
            <a:pPr marL="342900" indent="-342900">
              <a:spcBef>
                <a:spcPct val="20000"/>
              </a:spcBef>
              <a:buSzPct val="75000"/>
              <a:buFontTx/>
              <a:buChar char="•"/>
            </a:pPr>
            <a:r>
              <a:rPr lang="en-US" sz="2600">
                <a:solidFill>
                  <a:srgbClr val="445984"/>
                </a:solidFill>
              </a:rPr>
              <a:t>Computer</a:t>
            </a:r>
          </a:p>
          <a:p>
            <a:pPr marL="742950" lvl="1" indent="-285750">
              <a:spcBef>
                <a:spcPct val="20000"/>
              </a:spcBef>
              <a:buFontTx/>
              <a:buChar char="–"/>
            </a:pPr>
            <a:r>
              <a:rPr lang="en-US" sz="2200">
                <a:solidFill>
                  <a:srgbClr val="445984"/>
                </a:solidFill>
                <a:ea typeface="ＭＳ Ｐゴシック" pitchFamily="-109" charset="-128"/>
              </a:rPr>
              <a:t>the machine the program runs on</a:t>
            </a:r>
          </a:p>
          <a:p>
            <a:pPr marL="742950" lvl="1" indent="-285750">
              <a:spcBef>
                <a:spcPct val="20000"/>
              </a:spcBef>
              <a:buFontTx/>
              <a:buChar char="–"/>
            </a:pPr>
            <a:r>
              <a:rPr lang="en-US" sz="2200">
                <a:solidFill>
                  <a:srgbClr val="445984"/>
                </a:solidFill>
                <a:ea typeface="ＭＳ Ｐゴシック" pitchFamily="-109" charset="-128"/>
              </a:rPr>
              <a:t>clients &amp; servers, PDAs, cars, microwaves</a:t>
            </a:r>
          </a:p>
        </p:txBody>
      </p:sp>
      <p:sp>
        <p:nvSpPr>
          <p:cNvPr id="600068" name="Rectangle 4"/>
          <p:cNvSpPr>
            <a:spLocks noGrp="1" noChangeArrowheads="1"/>
          </p:cNvSpPr>
          <p:nvPr>
            <p:ph type="body" idx="1"/>
          </p:nvPr>
        </p:nvSpPr>
        <p:spPr>
          <a:xfrm>
            <a:off x="685800" y="1328738"/>
            <a:ext cx="7772400" cy="4614862"/>
          </a:xfrm>
        </p:spPr>
        <p:txBody>
          <a:bodyPr/>
          <a:lstStyle/>
          <a:p>
            <a:r>
              <a:rPr lang="en-US"/>
              <a:t>Human</a:t>
            </a:r>
          </a:p>
          <a:p>
            <a:pPr lvl="1"/>
            <a:r>
              <a:rPr lang="en-US"/>
              <a:t>the end-user of a program</a:t>
            </a:r>
          </a:p>
          <a:p>
            <a:pPr lvl="1"/>
            <a:r>
              <a:rPr lang="en-US"/>
              <a:t>the others in the organization</a:t>
            </a:r>
          </a:p>
        </p:txBody>
      </p:sp>
      <p:grpSp>
        <p:nvGrpSpPr>
          <p:cNvPr id="2" name="Group 5"/>
          <p:cNvGrpSpPr>
            <a:grpSpLocks/>
          </p:cNvGrpSpPr>
          <p:nvPr/>
        </p:nvGrpSpPr>
        <p:grpSpPr bwMode="auto">
          <a:xfrm>
            <a:off x="8161338" y="2541588"/>
            <a:ext cx="525462" cy="1209675"/>
            <a:chOff x="5112" y="1977"/>
            <a:chExt cx="331" cy="762"/>
          </a:xfrm>
        </p:grpSpPr>
        <p:sp>
          <p:nvSpPr>
            <p:cNvPr id="600070" name="Freeform 6"/>
            <p:cNvSpPr>
              <a:spLocks/>
            </p:cNvSpPr>
            <p:nvPr/>
          </p:nvSpPr>
          <p:spPr bwMode="auto">
            <a:xfrm>
              <a:off x="5263" y="2149"/>
              <a:ext cx="118" cy="316"/>
            </a:xfrm>
            <a:custGeom>
              <a:avLst/>
              <a:gdLst/>
              <a:ahLst/>
              <a:cxnLst>
                <a:cxn ang="0">
                  <a:pos x="212" y="79"/>
                </a:cxn>
                <a:cxn ang="0">
                  <a:pos x="153" y="20"/>
                </a:cxn>
                <a:cxn ang="0">
                  <a:pos x="83" y="0"/>
                </a:cxn>
                <a:cxn ang="0">
                  <a:pos x="33" y="3"/>
                </a:cxn>
                <a:cxn ang="0">
                  <a:pos x="24" y="52"/>
                </a:cxn>
                <a:cxn ang="0">
                  <a:pos x="27" y="116"/>
                </a:cxn>
                <a:cxn ang="0">
                  <a:pos x="83" y="192"/>
                </a:cxn>
                <a:cxn ang="0">
                  <a:pos x="117" y="306"/>
                </a:cxn>
                <a:cxn ang="0">
                  <a:pos x="119" y="419"/>
                </a:cxn>
                <a:cxn ang="0">
                  <a:pos x="95" y="523"/>
                </a:cxn>
                <a:cxn ang="0">
                  <a:pos x="61" y="619"/>
                </a:cxn>
                <a:cxn ang="0">
                  <a:pos x="0" y="701"/>
                </a:cxn>
                <a:cxn ang="0">
                  <a:pos x="0" y="727"/>
                </a:cxn>
                <a:cxn ang="0">
                  <a:pos x="8" y="785"/>
                </a:cxn>
                <a:cxn ang="0">
                  <a:pos x="53" y="811"/>
                </a:cxn>
                <a:cxn ang="0">
                  <a:pos x="103" y="814"/>
                </a:cxn>
                <a:cxn ang="0">
                  <a:pos x="187" y="794"/>
                </a:cxn>
                <a:cxn ang="0">
                  <a:pos x="251" y="727"/>
                </a:cxn>
                <a:cxn ang="0">
                  <a:pos x="285" y="610"/>
                </a:cxn>
                <a:cxn ang="0">
                  <a:pos x="309" y="535"/>
                </a:cxn>
                <a:cxn ang="0">
                  <a:pos x="321" y="436"/>
                </a:cxn>
                <a:cxn ang="0">
                  <a:pos x="313" y="306"/>
                </a:cxn>
                <a:cxn ang="0">
                  <a:pos x="285" y="195"/>
                </a:cxn>
                <a:cxn ang="0">
                  <a:pos x="251" y="123"/>
                </a:cxn>
                <a:cxn ang="0">
                  <a:pos x="212" y="79"/>
                </a:cxn>
              </a:cxnLst>
              <a:rect l="0" t="0" r="r" b="b"/>
              <a:pathLst>
                <a:path w="321" h="814">
                  <a:moveTo>
                    <a:pt x="212" y="79"/>
                  </a:moveTo>
                  <a:lnTo>
                    <a:pt x="153" y="20"/>
                  </a:lnTo>
                  <a:lnTo>
                    <a:pt x="83" y="0"/>
                  </a:lnTo>
                  <a:lnTo>
                    <a:pt x="33" y="3"/>
                  </a:lnTo>
                  <a:lnTo>
                    <a:pt x="24" y="52"/>
                  </a:lnTo>
                  <a:lnTo>
                    <a:pt x="27" y="116"/>
                  </a:lnTo>
                  <a:lnTo>
                    <a:pt x="83" y="192"/>
                  </a:lnTo>
                  <a:lnTo>
                    <a:pt x="117" y="306"/>
                  </a:lnTo>
                  <a:lnTo>
                    <a:pt x="119" y="419"/>
                  </a:lnTo>
                  <a:lnTo>
                    <a:pt x="95" y="523"/>
                  </a:lnTo>
                  <a:lnTo>
                    <a:pt x="61" y="619"/>
                  </a:lnTo>
                  <a:lnTo>
                    <a:pt x="0" y="701"/>
                  </a:lnTo>
                  <a:lnTo>
                    <a:pt x="0" y="727"/>
                  </a:lnTo>
                  <a:lnTo>
                    <a:pt x="8" y="785"/>
                  </a:lnTo>
                  <a:lnTo>
                    <a:pt x="53" y="811"/>
                  </a:lnTo>
                  <a:lnTo>
                    <a:pt x="103" y="814"/>
                  </a:lnTo>
                  <a:lnTo>
                    <a:pt x="187" y="794"/>
                  </a:lnTo>
                  <a:lnTo>
                    <a:pt x="251" y="727"/>
                  </a:lnTo>
                  <a:lnTo>
                    <a:pt x="285" y="610"/>
                  </a:lnTo>
                  <a:lnTo>
                    <a:pt x="309" y="535"/>
                  </a:lnTo>
                  <a:lnTo>
                    <a:pt x="321" y="436"/>
                  </a:lnTo>
                  <a:lnTo>
                    <a:pt x="313" y="306"/>
                  </a:lnTo>
                  <a:lnTo>
                    <a:pt x="285" y="195"/>
                  </a:lnTo>
                  <a:lnTo>
                    <a:pt x="251" y="123"/>
                  </a:lnTo>
                  <a:lnTo>
                    <a:pt x="212" y="79"/>
                  </a:lnTo>
                  <a:close/>
                </a:path>
              </a:pathLst>
            </a:custGeom>
            <a:solidFill>
              <a:srgbClr val="000000"/>
            </a:solidFill>
            <a:ln w="9525">
              <a:noFill/>
              <a:round/>
              <a:headEnd/>
              <a:tailEnd/>
            </a:ln>
          </p:spPr>
          <p:txBody>
            <a:bodyPr>
              <a:prstTxWarp prst="textNoShape">
                <a:avLst/>
              </a:prstTxWarp>
            </a:bodyPr>
            <a:lstStyle/>
            <a:p>
              <a:endParaRPr lang="en-US"/>
            </a:p>
          </p:txBody>
        </p:sp>
        <p:sp>
          <p:nvSpPr>
            <p:cNvPr id="600071" name="Freeform 7"/>
            <p:cNvSpPr>
              <a:spLocks/>
            </p:cNvSpPr>
            <p:nvPr/>
          </p:nvSpPr>
          <p:spPr bwMode="auto">
            <a:xfrm>
              <a:off x="5112" y="2145"/>
              <a:ext cx="188" cy="218"/>
            </a:xfrm>
            <a:custGeom>
              <a:avLst/>
              <a:gdLst/>
              <a:ahLst/>
              <a:cxnLst>
                <a:cxn ang="0">
                  <a:pos x="512" y="41"/>
                </a:cxn>
                <a:cxn ang="0">
                  <a:pos x="495" y="0"/>
                </a:cxn>
                <a:cxn ang="0">
                  <a:pos x="462" y="0"/>
                </a:cxn>
                <a:cxn ang="0">
                  <a:pos x="419" y="44"/>
                </a:cxn>
                <a:cxn ang="0">
                  <a:pos x="391" y="150"/>
                </a:cxn>
                <a:cxn ang="0">
                  <a:pos x="369" y="272"/>
                </a:cxn>
                <a:cxn ang="0">
                  <a:pos x="353" y="400"/>
                </a:cxn>
                <a:cxn ang="0">
                  <a:pos x="299" y="497"/>
                </a:cxn>
                <a:cxn ang="0">
                  <a:pos x="299" y="499"/>
                </a:cxn>
                <a:cxn ang="0">
                  <a:pos x="299" y="517"/>
                </a:cxn>
                <a:cxn ang="0">
                  <a:pos x="227" y="505"/>
                </a:cxn>
                <a:cxn ang="0">
                  <a:pos x="151" y="455"/>
                </a:cxn>
                <a:cxn ang="0">
                  <a:pos x="118" y="410"/>
                </a:cxn>
                <a:cxn ang="0">
                  <a:pos x="59" y="281"/>
                </a:cxn>
                <a:cxn ang="0">
                  <a:pos x="59" y="234"/>
                </a:cxn>
                <a:cxn ang="0">
                  <a:pos x="82" y="190"/>
                </a:cxn>
                <a:cxn ang="0">
                  <a:pos x="106" y="129"/>
                </a:cxn>
                <a:cxn ang="0">
                  <a:pos x="115" y="106"/>
                </a:cxn>
                <a:cxn ang="0">
                  <a:pos x="84" y="94"/>
                </a:cxn>
                <a:cxn ang="0">
                  <a:pos x="47" y="96"/>
                </a:cxn>
                <a:cxn ang="0">
                  <a:pos x="25" y="120"/>
                </a:cxn>
                <a:cxn ang="0">
                  <a:pos x="0" y="173"/>
                </a:cxn>
                <a:cxn ang="0">
                  <a:pos x="14" y="269"/>
                </a:cxn>
                <a:cxn ang="0">
                  <a:pos x="25" y="321"/>
                </a:cxn>
                <a:cxn ang="0">
                  <a:pos x="82" y="430"/>
                </a:cxn>
                <a:cxn ang="0">
                  <a:pos x="132" y="509"/>
                </a:cxn>
                <a:cxn ang="0">
                  <a:pos x="224" y="544"/>
                </a:cxn>
                <a:cxn ang="0">
                  <a:pos x="299" y="561"/>
                </a:cxn>
                <a:cxn ang="0">
                  <a:pos x="358" y="532"/>
                </a:cxn>
                <a:cxn ang="0">
                  <a:pos x="386" y="430"/>
                </a:cxn>
                <a:cxn ang="0">
                  <a:pos x="417" y="304"/>
                </a:cxn>
                <a:cxn ang="0">
                  <a:pos x="441" y="210"/>
                </a:cxn>
                <a:cxn ang="0">
                  <a:pos x="476" y="158"/>
                </a:cxn>
                <a:cxn ang="0">
                  <a:pos x="509" y="106"/>
                </a:cxn>
                <a:cxn ang="0">
                  <a:pos x="512" y="41"/>
                </a:cxn>
              </a:cxnLst>
              <a:rect l="0" t="0" r="r" b="b"/>
              <a:pathLst>
                <a:path w="512" h="561">
                  <a:moveTo>
                    <a:pt x="512" y="41"/>
                  </a:moveTo>
                  <a:lnTo>
                    <a:pt x="495" y="0"/>
                  </a:lnTo>
                  <a:lnTo>
                    <a:pt x="462" y="0"/>
                  </a:lnTo>
                  <a:lnTo>
                    <a:pt x="419" y="44"/>
                  </a:lnTo>
                  <a:lnTo>
                    <a:pt x="391" y="150"/>
                  </a:lnTo>
                  <a:lnTo>
                    <a:pt x="369" y="272"/>
                  </a:lnTo>
                  <a:lnTo>
                    <a:pt x="353" y="400"/>
                  </a:lnTo>
                  <a:lnTo>
                    <a:pt x="299" y="497"/>
                  </a:lnTo>
                  <a:lnTo>
                    <a:pt x="299" y="499"/>
                  </a:lnTo>
                  <a:lnTo>
                    <a:pt x="299" y="517"/>
                  </a:lnTo>
                  <a:lnTo>
                    <a:pt x="227" y="505"/>
                  </a:lnTo>
                  <a:lnTo>
                    <a:pt x="151" y="455"/>
                  </a:lnTo>
                  <a:lnTo>
                    <a:pt x="118" y="410"/>
                  </a:lnTo>
                  <a:lnTo>
                    <a:pt x="59" y="281"/>
                  </a:lnTo>
                  <a:lnTo>
                    <a:pt x="59" y="234"/>
                  </a:lnTo>
                  <a:lnTo>
                    <a:pt x="82" y="190"/>
                  </a:lnTo>
                  <a:lnTo>
                    <a:pt x="106" y="129"/>
                  </a:lnTo>
                  <a:lnTo>
                    <a:pt x="115" y="106"/>
                  </a:lnTo>
                  <a:lnTo>
                    <a:pt x="84" y="94"/>
                  </a:lnTo>
                  <a:lnTo>
                    <a:pt x="47" y="96"/>
                  </a:lnTo>
                  <a:lnTo>
                    <a:pt x="25" y="120"/>
                  </a:lnTo>
                  <a:lnTo>
                    <a:pt x="0" y="173"/>
                  </a:lnTo>
                  <a:lnTo>
                    <a:pt x="14" y="269"/>
                  </a:lnTo>
                  <a:lnTo>
                    <a:pt x="25" y="321"/>
                  </a:lnTo>
                  <a:lnTo>
                    <a:pt x="82" y="430"/>
                  </a:lnTo>
                  <a:lnTo>
                    <a:pt x="132" y="509"/>
                  </a:lnTo>
                  <a:lnTo>
                    <a:pt x="224" y="544"/>
                  </a:lnTo>
                  <a:lnTo>
                    <a:pt x="299" y="561"/>
                  </a:lnTo>
                  <a:lnTo>
                    <a:pt x="358" y="532"/>
                  </a:lnTo>
                  <a:lnTo>
                    <a:pt x="386" y="430"/>
                  </a:lnTo>
                  <a:lnTo>
                    <a:pt x="417" y="304"/>
                  </a:lnTo>
                  <a:lnTo>
                    <a:pt x="441" y="210"/>
                  </a:lnTo>
                  <a:lnTo>
                    <a:pt x="476" y="158"/>
                  </a:lnTo>
                  <a:lnTo>
                    <a:pt x="509" y="106"/>
                  </a:lnTo>
                  <a:lnTo>
                    <a:pt x="512" y="41"/>
                  </a:lnTo>
                  <a:close/>
                </a:path>
              </a:pathLst>
            </a:custGeom>
            <a:solidFill>
              <a:srgbClr val="000000"/>
            </a:solidFill>
            <a:ln w="9525">
              <a:noFill/>
              <a:round/>
              <a:headEnd/>
              <a:tailEnd/>
            </a:ln>
          </p:spPr>
          <p:txBody>
            <a:bodyPr>
              <a:prstTxWarp prst="textNoShape">
                <a:avLst/>
              </a:prstTxWarp>
            </a:bodyPr>
            <a:lstStyle/>
            <a:p>
              <a:endParaRPr lang="en-US"/>
            </a:p>
          </p:txBody>
        </p:sp>
        <p:sp>
          <p:nvSpPr>
            <p:cNvPr id="600072" name="Freeform 8"/>
            <p:cNvSpPr>
              <a:spLocks/>
            </p:cNvSpPr>
            <p:nvPr/>
          </p:nvSpPr>
          <p:spPr bwMode="auto">
            <a:xfrm>
              <a:off x="5174" y="2142"/>
              <a:ext cx="269" cy="222"/>
            </a:xfrm>
            <a:custGeom>
              <a:avLst/>
              <a:gdLst/>
              <a:ahLst/>
              <a:cxnLst>
                <a:cxn ang="0">
                  <a:pos x="477" y="23"/>
                </a:cxn>
                <a:cxn ang="0">
                  <a:pos x="413" y="0"/>
                </a:cxn>
                <a:cxn ang="0">
                  <a:pos x="379" y="26"/>
                </a:cxn>
                <a:cxn ang="0">
                  <a:pos x="379" y="88"/>
                </a:cxn>
                <a:cxn ang="0">
                  <a:pos x="436" y="155"/>
                </a:cxn>
                <a:cxn ang="0">
                  <a:pos x="531" y="191"/>
                </a:cxn>
                <a:cxn ang="0">
                  <a:pos x="606" y="254"/>
                </a:cxn>
                <a:cxn ang="0">
                  <a:pos x="654" y="330"/>
                </a:cxn>
                <a:cxn ang="0">
                  <a:pos x="679" y="392"/>
                </a:cxn>
                <a:cxn ang="0">
                  <a:pos x="679" y="444"/>
                </a:cxn>
                <a:cxn ang="0">
                  <a:pos x="648" y="499"/>
                </a:cxn>
                <a:cxn ang="0">
                  <a:pos x="572" y="526"/>
                </a:cxn>
                <a:cxn ang="0">
                  <a:pos x="510" y="531"/>
                </a:cxn>
                <a:cxn ang="0">
                  <a:pos x="419" y="526"/>
                </a:cxn>
                <a:cxn ang="0">
                  <a:pos x="301" y="491"/>
                </a:cxn>
                <a:cxn ang="0">
                  <a:pos x="226" y="417"/>
                </a:cxn>
                <a:cxn ang="0">
                  <a:pos x="178" y="360"/>
                </a:cxn>
                <a:cxn ang="0">
                  <a:pos x="192" y="303"/>
                </a:cxn>
                <a:cxn ang="0">
                  <a:pos x="187" y="269"/>
                </a:cxn>
                <a:cxn ang="0">
                  <a:pos x="137" y="290"/>
                </a:cxn>
                <a:cxn ang="0">
                  <a:pos x="83" y="290"/>
                </a:cxn>
                <a:cxn ang="0">
                  <a:pos x="44" y="254"/>
                </a:cxn>
                <a:cxn ang="0">
                  <a:pos x="19" y="228"/>
                </a:cxn>
                <a:cxn ang="0">
                  <a:pos x="2" y="234"/>
                </a:cxn>
                <a:cxn ang="0">
                  <a:pos x="0" y="251"/>
                </a:cxn>
                <a:cxn ang="0">
                  <a:pos x="16" y="303"/>
                </a:cxn>
                <a:cxn ang="0">
                  <a:pos x="16" y="350"/>
                </a:cxn>
                <a:cxn ang="0">
                  <a:pos x="36" y="385"/>
                </a:cxn>
                <a:cxn ang="0">
                  <a:pos x="83" y="412"/>
                </a:cxn>
                <a:cxn ang="0">
                  <a:pos x="125" y="412"/>
                </a:cxn>
                <a:cxn ang="0">
                  <a:pos x="170" y="417"/>
                </a:cxn>
                <a:cxn ang="0">
                  <a:pos x="260" y="496"/>
                </a:cxn>
                <a:cxn ang="0">
                  <a:pos x="327" y="540"/>
                </a:cxn>
                <a:cxn ang="0">
                  <a:pos x="430" y="570"/>
                </a:cxn>
                <a:cxn ang="0">
                  <a:pos x="539" y="575"/>
                </a:cxn>
                <a:cxn ang="0">
                  <a:pos x="620" y="558"/>
                </a:cxn>
                <a:cxn ang="0">
                  <a:pos x="681" y="535"/>
                </a:cxn>
                <a:cxn ang="0">
                  <a:pos x="723" y="488"/>
                </a:cxn>
                <a:cxn ang="0">
                  <a:pos x="738" y="436"/>
                </a:cxn>
                <a:cxn ang="0">
                  <a:pos x="738" y="357"/>
                </a:cxn>
                <a:cxn ang="0">
                  <a:pos x="712" y="303"/>
                </a:cxn>
                <a:cxn ang="0">
                  <a:pos x="681" y="251"/>
                </a:cxn>
                <a:cxn ang="0">
                  <a:pos x="640" y="193"/>
                </a:cxn>
                <a:cxn ang="0">
                  <a:pos x="578" y="146"/>
                </a:cxn>
                <a:cxn ang="0">
                  <a:pos x="539" y="97"/>
                </a:cxn>
                <a:cxn ang="0">
                  <a:pos x="510" y="53"/>
                </a:cxn>
                <a:cxn ang="0">
                  <a:pos x="477" y="23"/>
                </a:cxn>
              </a:cxnLst>
              <a:rect l="0" t="0" r="r" b="b"/>
              <a:pathLst>
                <a:path w="738" h="575">
                  <a:moveTo>
                    <a:pt x="477" y="23"/>
                  </a:moveTo>
                  <a:lnTo>
                    <a:pt x="413" y="0"/>
                  </a:lnTo>
                  <a:lnTo>
                    <a:pt x="379" y="26"/>
                  </a:lnTo>
                  <a:lnTo>
                    <a:pt x="379" y="88"/>
                  </a:lnTo>
                  <a:lnTo>
                    <a:pt x="436" y="155"/>
                  </a:lnTo>
                  <a:lnTo>
                    <a:pt x="531" y="191"/>
                  </a:lnTo>
                  <a:lnTo>
                    <a:pt x="606" y="254"/>
                  </a:lnTo>
                  <a:lnTo>
                    <a:pt x="654" y="330"/>
                  </a:lnTo>
                  <a:lnTo>
                    <a:pt x="679" y="392"/>
                  </a:lnTo>
                  <a:lnTo>
                    <a:pt x="679" y="444"/>
                  </a:lnTo>
                  <a:lnTo>
                    <a:pt x="648" y="499"/>
                  </a:lnTo>
                  <a:lnTo>
                    <a:pt x="572" y="526"/>
                  </a:lnTo>
                  <a:lnTo>
                    <a:pt x="510" y="531"/>
                  </a:lnTo>
                  <a:lnTo>
                    <a:pt x="419" y="526"/>
                  </a:lnTo>
                  <a:lnTo>
                    <a:pt x="301" y="491"/>
                  </a:lnTo>
                  <a:lnTo>
                    <a:pt x="226" y="417"/>
                  </a:lnTo>
                  <a:lnTo>
                    <a:pt x="178" y="360"/>
                  </a:lnTo>
                  <a:lnTo>
                    <a:pt x="192" y="303"/>
                  </a:lnTo>
                  <a:lnTo>
                    <a:pt x="187" y="269"/>
                  </a:lnTo>
                  <a:lnTo>
                    <a:pt x="137" y="290"/>
                  </a:lnTo>
                  <a:lnTo>
                    <a:pt x="83" y="290"/>
                  </a:lnTo>
                  <a:lnTo>
                    <a:pt x="44" y="254"/>
                  </a:lnTo>
                  <a:lnTo>
                    <a:pt x="19" y="228"/>
                  </a:lnTo>
                  <a:lnTo>
                    <a:pt x="2" y="234"/>
                  </a:lnTo>
                  <a:lnTo>
                    <a:pt x="0" y="251"/>
                  </a:lnTo>
                  <a:lnTo>
                    <a:pt x="16" y="303"/>
                  </a:lnTo>
                  <a:lnTo>
                    <a:pt x="16" y="350"/>
                  </a:lnTo>
                  <a:lnTo>
                    <a:pt x="36" y="385"/>
                  </a:lnTo>
                  <a:lnTo>
                    <a:pt x="83" y="412"/>
                  </a:lnTo>
                  <a:lnTo>
                    <a:pt x="125" y="412"/>
                  </a:lnTo>
                  <a:lnTo>
                    <a:pt x="170" y="417"/>
                  </a:lnTo>
                  <a:lnTo>
                    <a:pt x="260" y="496"/>
                  </a:lnTo>
                  <a:lnTo>
                    <a:pt x="327" y="540"/>
                  </a:lnTo>
                  <a:lnTo>
                    <a:pt x="430" y="570"/>
                  </a:lnTo>
                  <a:lnTo>
                    <a:pt x="539" y="575"/>
                  </a:lnTo>
                  <a:lnTo>
                    <a:pt x="620" y="558"/>
                  </a:lnTo>
                  <a:lnTo>
                    <a:pt x="681" y="535"/>
                  </a:lnTo>
                  <a:lnTo>
                    <a:pt x="723" y="488"/>
                  </a:lnTo>
                  <a:lnTo>
                    <a:pt x="738" y="436"/>
                  </a:lnTo>
                  <a:lnTo>
                    <a:pt x="738" y="357"/>
                  </a:lnTo>
                  <a:lnTo>
                    <a:pt x="712" y="303"/>
                  </a:lnTo>
                  <a:lnTo>
                    <a:pt x="681" y="251"/>
                  </a:lnTo>
                  <a:lnTo>
                    <a:pt x="640" y="193"/>
                  </a:lnTo>
                  <a:lnTo>
                    <a:pt x="578" y="146"/>
                  </a:lnTo>
                  <a:lnTo>
                    <a:pt x="539" y="97"/>
                  </a:lnTo>
                  <a:lnTo>
                    <a:pt x="510" y="53"/>
                  </a:lnTo>
                  <a:lnTo>
                    <a:pt x="477" y="23"/>
                  </a:lnTo>
                  <a:close/>
                </a:path>
              </a:pathLst>
            </a:custGeom>
            <a:solidFill>
              <a:srgbClr val="000000"/>
            </a:solidFill>
            <a:ln w="9525">
              <a:noFill/>
              <a:round/>
              <a:headEnd/>
              <a:tailEnd/>
            </a:ln>
          </p:spPr>
          <p:txBody>
            <a:bodyPr>
              <a:prstTxWarp prst="textNoShape">
                <a:avLst/>
              </a:prstTxWarp>
            </a:bodyPr>
            <a:lstStyle/>
            <a:p>
              <a:endParaRPr lang="en-US"/>
            </a:p>
          </p:txBody>
        </p:sp>
        <p:sp>
          <p:nvSpPr>
            <p:cNvPr id="600073" name="Freeform 9"/>
            <p:cNvSpPr>
              <a:spLocks/>
            </p:cNvSpPr>
            <p:nvPr/>
          </p:nvSpPr>
          <p:spPr bwMode="auto">
            <a:xfrm>
              <a:off x="5176" y="2422"/>
              <a:ext cx="121" cy="317"/>
            </a:xfrm>
            <a:custGeom>
              <a:avLst/>
              <a:gdLst/>
              <a:ahLst/>
              <a:cxnLst>
                <a:cxn ang="0">
                  <a:pos x="307" y="0"/>
                </a:cxn>
                <a:cxn ang="0">
                  <a:pos x="248" y="35"/>
                </a:cxn>
                <a:cxn ang="0">
                  <a:pos x="190" y="136"/>
                </a:cxn>
                <a:cxn ang="0">
                  <a:pos x="151" y="207"/>
                </a:cxn>
                <a:cxn ang="0">
                  <a:pos x="123" y="288"/>
                </a:cxn>
                <a:cxn ang="0">
                  <a:pos x="92" y="366"/>
                </a:cxn>
                <a:cxn ang="0">
                  <a:pos x="68" y="459"/>
                </a:cxn>
                <a:cxn ang="0">
                  <a:pos x="68" y="523"/>
                </a:cxn>
                <a:cxn ang="0">
                  <a:pos x="106" y="575"/>
                </a:cxn>
                <a:cxn ang="0">
                  <a:pos x="132" y="627"/>
                </a:cxn>
                <a:cxn ang="0">
                  <a:pos x="176" y="669"/>
                </a:cxn>
                <a:cxn ang="0">
                  <a:pos x="193" y="706"/>
                </a:cxn>
                <a:cxn ang="0">
                  <a:pos x="173" y="730"/>
                </a:cxn>
                <a:cxn ang="0">
                  <a:pos x="142" y="733"/>
                </a:cxn>
                <a:cxn ang="0">
                  <a:pos x="73" y="741"/>
                </a:cxn>
                <a:cxn ang="0">
                  <a:pos x="25" y="765"/>
                </a:cxn>
                <a:cxn ang="0">
                  <a:pos x="0" y="785"/>
                </a:cxn>
                <a:cxn ang="0">
                  <a:pos x="16" y="811"/>
                </a:cxn>
                <a:cxn ang="0">
                  <a:pos x="59" y="817"/>
                </a:cxn>
                <a:cxn ang="0">
                  <a:pos x="115" y="794"/>
                </a:cxn>
                <a:cxn ang="0">
                  <a:pos x="148" y="773"/>
                </a:cxn>
                <a:cxn ang="0">
                  <a:pos x="218" y="756"/>
                </a:cxn>
                <a:cxn ang="0">
                  <a:pos x="234" y="750"/>
                </a:cxn>
                <a:cxn ang="0">
                  <a:pos x="243" y="724"/>
                </a:cxn>
                <a:cxn ang="0">
                  <a:pos x="232" y="686"/>
                </a:cxn>
                <a:cxn ang="0">
                  <a:pos x="176" y="619"/>
                </a:cxn>
                <a:cxn ang="0">
                  <a:pos x="148" y="575"/>
                </a:cxn>
                <a:cxn ang="0">
                  <a:pos x="115" y="494"/>
                </a:cxn>
                <a:cxn ang="0">
                  <a:pos x="106" y="454"/>
                </a:cxn>
                <a:cxn ang="0">
                  <a:pos x="139" y="348"/>
                </a:cxn>
                <a:cxn ang="0">
                  <a:pos x="201" y="241"/>
                </a:cxn>
                <a:cxn ang="0">
                  <a:pos x="260" y="171"/>
                </a:cxn>
                <a:cxn ang="0">
                  <a:pos x="291" y="119"/>
                </a:cxn>
                <a:cxn ang="0">
                  <a:pos x="324" y="87"/>
                </a:cxn>
                <a:cxn ang="0">
                  <a:pos x="333" y="40"/>
                </a:cxn>
                <a:cxn ang="0">
                  <a:pos x="307" y="0"/>
                </a:cxn>
              </a:cxnLst>
              <a:rect l="0" t="0" r="r" b="b"/>
              <a:pathLst>
                <a:path w="333" h="817">
                  <a:moveTo>
                    <a:pt x="307" y="0"/>
                  </a:moveTo>
                  <a:lnTo>
                    <a:pt x="248" y="35"/>
                  </a:lnTo>
                  <a:lnTo>
                    <a:pt x="190" y="136"/>
                  </a:lnTo>
                  <a:lnTo>
                    <a:pt x="151" y="207"/>
                  </a:lnTo>
                  <a:lnTo>
                    <a:pt x="123" y="288"/>
                  </a:lnTo>
                  <a:lnTo>
                    <a:pt x="92" y="366"/>
                  </a:lnTo>
                  <a:lnTo>
                    <a:pt x="68" y="459"/>
                  </a:lnTo>
                  <a:lnTo>
                    <a:pt x="68" y="523"/>
                  </a:lnTo>
                  <a:lnTo>
                    <a:pt x="106" y="575"/>
                  </a:lnTo>
                  <a:lnTo>
                    <a:pt x="132" y="627"/>
                  </a:lnTo>
                  <a:lnTo>
                    <a:pt x="176" y="669"/>
                  </a:lnTo>
                  <a:lnTo>
                    <a:pt x="193" y="706"/>
                  </a:lnTo>
                  <a:lnTo>
                    <a:pt x="173" y="730"/>
                  </a:lnTo>
                  <a:lnTo>
                    <a:pt x="142" y="733"/>
                  </a:lnTo>
                  <a:lnTo>
                    <a:pt x="73" y="741"/>
                  </a:lnTo>
                  <a:lnTo>
                    <a:pt x="25" y="765"/>
                  </a:lnTo>
                  <a:lnTo>
                    <a:pt x="0" y="785"/>
                  </a:lnTo>
                  <a:lnTo>
                    <a:pt x="16" y="811"/>
                  </a:lnTo>
                  <a:lnTo>
                    <a:pt x="59" y="817"/>
                  </a:lnTo>
                  <a:lnTo>
                    <a:pt x="115" y="794"/>
                  </a:lnTo>
                  <a:lnTo>
                    <a:pt x="148" y="773"/>
                  </a:lnTo>
                  <a:lnTo>
                    <a:pt x="218" y="756"/>
                  </a:lnTo>
                  <a:lnTo>
                    <a:pt x="234" y="750"/>
                  </a:lnTo>
                  <a:lnTo>
                    <a:pt x="243" y="724"/>
                  </a:lnTo>
                  <a:lnTo>
                    <a:pt x="232" y="686"/>
                  </a:lnTo>
                  <a:lnTo>
                    <a:pt x="176" y="619"/>
                  </a:lnTo>
                  <a:lnTo>
                    <a:pt x="148" y="575"/>
                  </a:lnTo>
                  <a:lnTo>
                    <a:pt x="115" y="494"/>
                  </a:lnTo>
                  <a:lnTo>
                    <a:pt x="106" y="454"/>
                  </a:lnTo>
                  <a:lnTo>
                    <a:pt x="139" y="348"/>
                  </a:lnTo>
                  <a:lnTo>
                    <a:pt x="201" y="241"/>
                  </a:lnTo>
                  <a:lnTo>
                    <a:pt x="260" y="171"/>
                  </a:lnTo>
                  <a:lnTo>
                    <a:pt x="291" y="119"/>
                  </a:lnTo>
                  <a:lnTo>
                    <a:pt x="324" y="87"/>
                  </a:lnTo>
                  <a:lnTo>
                    <a:pt x="333" y="40"/>
                  </a:lnTo>
                  <a:lnTo>
                    <a:pt x="307" y="0"/>
                  </a:lnTo>
                  <a:close/>
                </a:path>
              </a:pathLst>
            </a:custGeom>
            <a:solidFill>
              <a:srgbClr val="000000"/>
            </a:solidFill>
            <a:ln w="9525">
              <a:noFill/>
              <a:round/>
              <a:headEnd/>
              <a:tailEnd/>
            </a:ln>
          </p:spPr>
          <p:txBody>
            <a:bodyPr>
              <a:prstTxWarp prst="textNoShape">
                <a:avLst/>
              </a:prstTxWarp>
            </a:bodyPr>
            <a:lstStyle/>
            <a:p>
              <a:endParaRPr lang="en-US"/>
            </a:p>
          </p:txBody>
        </p:sp>
        <p:sp>
          <p:nvSpPr>
            <p:cNvPr id="600074" name="Freeform 10"/>
            <p:cNvSpPr>
              <a:spLocks/>
            </p:cNvSpPr>
            <p:nvPr/>
          </p:nvSpPr>
          <p:spPr bwMode="auto">
            <a:xfrm>
              <a:off x="5313" y="2419"/>
              <a:ext cx="110" cy="297"/>
            </a:xfrm>
            <a:custGeom>
              <a:avLst/>
              <a:gdLst/>
              <a:ahLst/>
              <a:cxnLst>
                <a:cxn ang="0">
                  <a:pos x="134" y="73"/>
                </a:cxn>
                <a:cxn ang="0">
                  <a:pos x="73" y="9"/>
                </a:cxn>
                <a:cxn ang="0">
                  <a:pos x="6" y="0"/>
                </a:cxn>
                <a:cxn ang="0">
                  <a:pos x="0" y="55"/>
                </a:cxn>
                <a:cxn ang="0">
                  <a:pos x="39" y="97"/>
                </a:cxn>
                <a:cxn ang="0">
                  <a:pos x="97" y="125"/>
                </a:cxn>
                <a:cxn ang="0">
                  <a:pos x="142" y="178"/>
                </a:cxn>
                <a:cxn ang="0">
                  <a:pos x="151" y="247"/>
                </a:cxn>
                <a:cxn ang="0">
                  <a:pos x="142" y="349"/>
                </a:cxn>
                <a:cxn ang="0">
                  <a:pos x="118" y="526"/>
                </a:cxn>
                <a:cxn ang="0">
                  <a:pos x="89" y="637"/>
                </a:cxn>
                <a:cxn ang="0">
                  <a:pos x="59" y="715"/>
                </a:cxn>
                <a:cxn ang="0">
                  <a:pos x="64" y="753"/>
                </a:cxn>
                <a:cxn ang="0">
                  <a:pos x="97" y="759"/>
                </a:cxn>
                <a:cxn ang="0">
                  <a:pos x="156" y="741"/>
                </a:cxn>
                <a:cxn ang="0">
                  <a:pos x="224" y="741"/>
                </a:cxn>
                <a:cxn ang="0">
                  <a:pos x="260" y="762"/>
                </a:cxn>
                <a:cxn ang="0">
                  <a:pos x="294" y="753"/>
                </a:cxn>
                <a:cxn ang="0">
                  <a:pos x="303" y="709"/>
                </a:cxn>
                <a:cxn ang="0">
                  <a:pos x="268" y="701"/>
                </a:cxn>
                <a:cxn ang="0">
                  <a:pos x="201" y="701"/>
                </a:cxn>
                <a:cxn ang="0">
                  <a:pos x="101" y="724"/>
                </a:cxn>
                <a:cxn ang="0">
                  <a:pos x="97" y="715"/>
                </a:cxn>
                <a:cxn ang="0">
                  <a:pos x="106" y="680"/>
                </a:cxn>
                <a:cxn ang="0">
                  <a:pos x="142" y="549"/>
                </a:cxn>
                <a:cxn ang="0">
                  <a:pos x="159" y="445"/>
                </a:cxn>
                <a:cxn ang="0">
                  <a:pos x="184" y="317"/>
                </a:cxn>
                <a:cxn ang="0">
                  <a:pos x="184" y="227"/>
                </a:cxn>
                <a:cxn ang="0">
                  <a:pos x="182" y="157"/>
                </a:cxn>
                <a:cxn ang="0">
                  <a:pos x="168" y="107"/>
                </a:cxn>
                <a:cxn ang="0">
                  <a:pos x="134" y="73"/>
                </a:cxn>
              </a:cxnLst>
              <a:rect l="0" t="0" r="r" b="b"/>
              <a:pathLst>
                <a:path w="303" h="762">
                  <a:moveTo>
                    <a:pt x="134" y="73"/>
                  </a:moveTo>
                  <a:lnTo>
                    <a:pt x="73" y="9"/>
                  </a:lnTo>
                  <a:lnTo>
                    <a:pt x="6" y="0"/>
                  </a:lnTo>
                  <a:lnTo>
                    <a:pt x="0" y="55"/>
                  </a:lnTo>
                  <a:lnTo>
                    <a:pt x="39" y="97"/>
                  </a:lnTo>
                  <a:lnTo>
                    <a:pt x="97" y="125"/>
                  </a:lnTo>
                  <a:lnTo>
                    <a:pt x="142" y="178"/>
                  </a:lnTo>
                  <a:lnTo>
                    <a:pt x="151" y="247"/>
                  </a:lnTo>
                  <a:lnTo>
                    <a:pt x="142" y="349"/>
                  </a:lnTo>
                  <a:lnTo>
                    <a:pt x="118" y="526"/>
                  </a:lnTo>
                  <a:lnTo>
                    <a:pt x="89" y="637"/>
                  </a:lnTo>
                  <a:lnTo>
                    <a:pt x="59" y="715"/>
                  </a:lnTo>
                  <a:lnTo>
                    <a:pt x="64" y="753"/>
                  </a:lnTo>
                  <a:lnTo>
                    <a:pt x="97" y="759"/>
                  </a:lnTo>
                  <a:lnTo>
                    <a:pt x="156" y="741"/>
                  </a:lnTo>
                  <a:lnTo>
                    <a:pt x="224" y="741"/>
                  </a:lnTo>
                  <a:lnTo>
                    <a:pt x="260" y="762"/>
                  </a:lnTo>
                  <a:lnTo>
                    <a:pt x="294" y="753"/>
                  </a:lnTo>
                  <a:lnTo>
                    <a:pt x="303" y="709"/>
                  </a:lnTo>
                  <a:lnTo>
                    <a:pt x="268" y="701"/>
                  </a:lnTo>
                  <a:lnTo>
                    <a:pt x="201" y="701"/>
                  </a:lnTo>
                  <a:lnTo>
                    <a:pt x="101" y="724"/>
                  </a:lnTo>
                  <a:lnTo>
                    <a:pt x="97" y="715"/>
                  </a:lnTo>
                  <a:lnTo>
                    <a:pt x="106" y="680"/>
                  </a:lnTo>
                  <a:lnTo>
                    <a:pt x="142" y="549"/>
                  </a:lnTo>
                  <a:lnTo>
                    <a:pt x="159" y="445"/>
                  </a:lnTo>
                  <a:lnTo>
                    <a:pt x="184" y="317"/>
                  </a:lnTo>
                  <a:lnTo>
                    <a:pt x="184" y="227"/>
                  </a:lnTo>
                  <a:lnTo>
                    <a:pt x="182" y="157"/>
                  </a:lnTo>
                  <a:lnTo>
                    <a:pt x="168" y="107"/>
                  </a:lnTo>
                  <a:lnTo>
                    <a:pt x="134" y="73"/>
                  </a:lnTo>
                  <a:close/>
                </a:path>
              </a:pathLst>
            </a:custGeom>
            <a:solidFill>
              <a:srgbClr val="000000"/>
            </a:solidFill>
            <a:ln w="9525">
              <a:noFill/>
              <a:round/>
              <a:headEnd/>
              <a:tailEnd/>
            </a:ln>
          </p:spPr>
          <p:txBody>
            <a:bodyPr>
              <a:prstTxWarp prst="textNoShape">
                <a:avLst/>
              </a:prstTxWarp>
            </a:bodyPr>
            <a:lstStyle/>
            <a:p>
              <a:endParaRPr lang="en-US"/>
            </a:p>
          </p:txBody>
        </p:sp>
        <p:sp>
          <p:nvSpPr>
            <p:cNvPr id="600075" name="Freeform 11"/>
            <p:cNvSpPr>
              <a:spLocks/>
            </p:cNvSpPr>
            <p:nvPr/>
          </p:nvSpPr>
          <p:spPr bwMode="auto">
            <a:xfrm>
              <a:off x="5186" y="1977"/>
              <a:ext cx="130" cy="160"/>
            </a:xfrm>
            <a:custGeom>
              <a:avLst/>
              <a:gdLst/>
              <a:ahLst/>
              <a:cxnLst>
                <a:cxn ang="0">
                  <a:pos x="356" y="367"/>
                </a:cxn>
                <a:cxn ang="0">
                  <a:pos x="356" y="276"/>
                </a:cxn>
                <a:cxn ang="0">
                  <a:pos x="339" y="175"/>
                </a:cxn>
                <a:cxn ang="0">
                  <a:pos x="297" y="93"/>
                </a:cxn>
                <a:cxn ang="0">
                  <a:pos x="244" y="44"/>
                </a:cxn>
                <a:cxn ang="0">
                  <a:pos x="185" y="5"/>
                </a:cxn>
                <a:cxn ang="0">
                  <a:pos x="135" y="0"/>
                </a:cxn>
                <a:cxn ang="0">
                  <a:pos x="78" y="15"/>
                </a:cxn>
                <a:cxn ang="0">
                  <a:pos x="54" y="49"/>
                </a:cxn>
                <a:cxn ang="0">
                  <a:pos x="36" y="93"/>
                </a:cxn>
                <a:cxn ang="0">
                  <a:pos x="42" y="140"/>
                </a:cxn>
                <a:cxn ang="0">
                  <a:pos x="50" y="192"/>
                </a:cxn>
                <a:cxn ang="0">
                  <a:pos x="78" y="235"/>
                </a:cxn>
                <a:cxn ang="0">
                  <a:pos x="0" y="338"/>
                </a:cxn>
                <a:cxn ang="0">
                  <a:pos x="11" y="363"/>
                </a:cxn>
                <a:cxn ang="0">
                  <a:pos x="101" y="284"/>
                </a:cxn>
                <a:cxn ang="0">
                  <a:pos x="151" y="346"/>
                </a:cxn>
                <a:cxn ang="0">
                  <a:pos x="204" y="390"/>
                </a:cxn>
                <a:cxn ang="0">
                  <a:pos x="261" y="410"/>
                </a:cxn>
                <a:cxn ang="0">
                  <a:pos x="306" y="410"/>
                </a:cxn>
                <a:cxn ang="0">
                  <a:pos x="339" y="392"/>
                </a:cxn>
                <a:cxn ang="0">
                  <a:pos x="356" y="367"/>
                </a:cxn>
              </a:cxnLst>
              <a:rect l="0" t="0" r="r" b="b"/>
              <a:pathLst>
                <a:path w="356" h="410">
                  <a:moveTo>
                    <a:pt x="356" y="367"/>
                  </a:moveTo>
                  <a:lnTo>
                    <a:pt x="356" y="276"/>
                  </a:lnTo>
                  <a:lnTo>
                    <a:pt x="339" y="175"/>
                  </a:lnTo>
                  <a:lnTo>
                    <a:pt x="297" y="93"/>
                  </a:lnTo>
                  <a:lnTo>
                    <a:pt x="244" y="44"/>
                  </a:lnTo>
                  <a:lnTo>
                    <a:pt x="185" y="5"/>
                  </a:lnTo>
                  <a:lnTo>
                    <a:pt x="135" y="0"/>
                  </a:lnTo>
                  <a:lnTo>
                    <a:pt x="78" y="15"/>
                  </a:lnTo>
                  <a:lnTo>
                    <a:pt x="54" y="49"/>
                  </a:lnTo>
                  <a:lnTo>
                    <a:pt x="36" y="93"/>
                  </a:lnTo>
                  <a:lnTo>
                    <a:pt x="42" y="140"/>
                  </a:lnTo>
                  <a:lnTo>
                    <a:pt x="50" y="192"/>
                  </a:lnTo>
                  <a:lnTo>
                    <a:pt x="78" y="235"/>
                  </a:lnTo>
                  <a:lnTo>
                    <a:pt x="0" y="338"/>
                  </a:lnTo>
                  <a:lnTo>
                    <a:pt x="11" y="363"/>
                  </a:lnTo>
                  <a:lnTo>
                    <a:pt x="101" y="284"/>
                  </a:lnTo>
                  <a:lnTo>
                    <a:pt x="151" y="346"/>
                  </a:lnTo>
                  <a:lnTo>
                    <a:pt x="204" y="390"/>
                  </a:lnTo>
                  <a:lnTo>
                    <a:pt x="261" y="410"/>
                  </a:lnTo>
                  <a:lnTo>
                    <a:pt x="306" y="410"/>
                  </a:lnTo>
                  <a:lnTo>
                    <a:pt x="339" y="392"/>
                  </a:lnTo>
                  <a:lnTo>
                    <a:pt x="356" y="367"/>
                  </a:lnTo>
                  <a:close/>
                </a:path>
              </a:pathLst>
            </a:custGeom>
            <a:solidFill>
              <a:srgbClr val="000000"/>
            </a:solidFill>
            <a:ln w="9525">
              <a:noFill/>
              <a:round/>
              <a:headEnd/>
              <a:tailEnd/>
            </a:ln>
          </p:spPr>
          <p:txBody>
            <a:bodyPr>
              <a:prstTxWarp prst="textNoShape">
                <a:avLst/>
              </a:prstTxWarp>
            </a:bodyPr>
            <a:lstStyle/>
            <a:p>
              <a:endParaRPr lang="en-US"/>
            </a:p>
          </p:txBody>
        </p:sp>
      </p:grpSp>
      <p:grpSp>
        <p:nvGrpSpPr>
          <p:cNvPr id="3" name="Group 12"/>
          <p:cNvGrpSpPr>
            <a:grpSpLocks/>
          </p:cNvGrpSpPr>
          <p:nvPr/>
        </p:nvGrpSpPr>
        <p:grpSpPr bwMode="auto">
          <a:xfrm>
            <a:off x="6575425" y="2676525"/>
            <a:ext cx="915988" cy="896938"/>
            <a:chOff x="1436" y="1420"/>
            <a:chExt cx="2166" cy="1990"/>
          </a:xfrm>
        </p:grpSpPr>
        <p:sp>
          <p:nvSpPr>
            <p:cNvPr id="600077" name="Freeform 13"/>
            <p:cNvSpPr>
              <a:spLocks/>
            </p:cNvSpPr>
            <p:nvPr/>
          </p:nvSpPr>
          <p:spPr bwMode="auto">
            <a:xfrm>
              <a:off x="2015" y="1432"/>
              <a:ext cx="1277" cy="1385"/>
            </a:xfrm>
            <a:custGeom>
              <a:avLst/>
              <a:gdLst/>
              <a:ahLst/>
              <a:cxnLst>
                <a:cxn ang="0">
                  <a:pos x="58" y="324"/>
                </a:cxn>
                <a:cxn ang="0">
                  <a:pos x="110" y="276"/>
                </a:cxn>
                <a:cxn ang="0">
                  <a:pos x="175" y="224"/>
                </a:cxn>
                <a:cxn ang="0">
                  <a:pos x="243" y="174"/>
                </a:cxn>
                <a:cxn ang="0">
                  <a:pos x="310" y="129"/>
                </a:cxn>
                <a:cxn ang="0">
                  <a:pos x="370" y="89"/>
                </a:cxn>
                <a:cxn ang="0">
                  <a:pos x="418" y="60"/>
                </a:cxn>
                <a:cxn ang="0">
                  <a:pos x="443" y="44"/>
                </a:cxn>
                <a:cxn ang="0">
                  <a:pos x="459" y="37"/>
                </a:cxn>
                <a:cxn ang="0">
                  <a:pos x="505" y="29"/>
                </a:cxn>
                <a:cxn ang="0">
                  <a:pos x="571" y="19"/>
                </a:cxn>
                <a:cxn ang="0">
                  <a:pos x="654" y="11"/>
                </a:cxn>
                <a:cxn ang="0">
                  <a:pos x="748" y="2"/>
                </a:cxn>
                <a:cxn ang="0">
                  <a:pos x="839" y="0"/>
                </a:cxn>
                <a:cxn ang="0">
                  <a:pos x="926" y="4"/>
                </a:cxn>
                <a:cxn ang="0">
                  <a:pos x="1001" y="15"/>
                </a:cxn>
                <a:cxn ang="0">
                  <a:pos x="1049" y="64"/>
                </a:cxn>
                <a:cxn ang="0">
                  <a:pos x="1105" y="224"/>
                </a:cxn>
                <a:cxn ang="0">
                  <a:pos x="1167" y="427"/>
                </a:cxn>
                <a:cxn ang="0">
                  <a:pos x="1207" y="601"/>
                </a:cxn>
                <a:cxn ang="0">
                  <a:pos x="1200" y="693"/>
                </a:cxn>
                <a:cxn ang="0">
                  <a:pos x="1173" y="794"/>
                </a:cxn>
                <a:cxn ang="0">
                  <a:pos x="1180" y="850"/>
                </a:cxn>
                <a:cxn ang="0">
                  <a:pos x="1225" y="859"/>
                </a:cxn>
                <a:cxn ang="0">
                  <a:pos x="1261" y="867"/>
                </a:cxn>
                <a:cxn ang="0">
                  <a:pos x="1277" y="875"/>
                </a:cxn>
                <a:cxn ang="0">
                  <a:pos x="1265" y="912"/>
                </a:cxn>
                <a:cxn ang="0">
                  <a:pos x="1229" y="1012"/>
                </a:cxn>
                <a:cxn ang="0">
                  <a:pos x="1182" y="1134"/>
                </a:cxn>
                <a:cxn ang="0">
                  <a:pos x="1117" y="1248"/>
                </a:cxn>
                <a:cxn ang="0">
                  <a:pos x="1045" y="1308"/>
                </a:cxn>
                <a:cxn ang="0">
                  <a:pos x="933" y="1333"/>
                </a:cxn>
                <a:cxn ang="0">
                  <a:pos x="779" y="1354"/>
                </a:cxn>
                <a:cxn ang="0">
                  <a:pos x="600" y="1371"/>
                </a:cxn>
                <a:cxn ang="0">
                  <a:pos x="418" y="1381"/>
                </a:cxn>
                <a:cxn ang="0">
                  <a:pos x="247" y="1385"/>
                </a:cxn>
                <a:cxn ang="0">
                  <a:pos x="108" y="1383"/>
                </a:cxn>
                <a:cxn ang="0">
                  <a:pos x="19" y="1375"/>
                </a:cxn>
                <a:cxn ang="0">
                  <a:pos x="11" y="1331"/>
                </a:cxn>
                <a:cxn ang="0">
                  <a:pos x="58" y="1261"/>
                </a:cxn>
                <a:cxn ang="0">
                  <a:pos x="121" y="1197"/>
                </a:cxn>
                <a:cxn ang="0">
                  <a:pos x="179" y="1130"/>
                </a:cxn>
                <a:cxn ang="0">
                  <a:pos x="148" y="1033"/>
                </a:cxn>
                <a:cxn ang="0">
                  <a:pos x="60" y="838"/>
                </a:cxn>
                <a:cxn ang="0">
                  <a:pos x="6" y="608"/>
                </a:cxn>
                <a:cxn ang="0">
                  <a:pos x="11" y="411"/>
                </a:cxn>
              </a:cxnLst>
              <a:rect l="0" t="0" r="r" b="b"/>
              <a:pathLst>
                <a:path w="1277" h="1385">
                  <a:moveTo>
                    <a:pt x="40" y="346"/>
                  </a:moveTo>
                  <a:lnTo>
                    <a:pt x="58" y="324"/>
                  </a:lnTo>
                  <a:lnTo>
                    <a:pt x="83" y="301"/>
                  </a:lnTo>
                  <a:lnTo>
                    <a:pt x="110" y="276"/>
                  </a:lnTo>
                  <a:lnTo>
                    <a:pt x="141" y="249"/>
                  </a:lnTo>
                  <a:lnTo>
                    <a:pt x="175" y="224"/>
                  </a:lnTo>
                  <a:lnTo>
                    <a:pt x="208" y="199"/>
                  </a:lnTo>
                  <a:lnTo>
                    <a:pt x="243" y="174"/>
                  </a:lnTo>
                  <a:lnTo>
                    <a:pt x="276" y="149"/>
                  </a:lnTo>
                  <a:lnTo>
                    <a:pt x="310" y="129"/>
                  </a:lnTo>
                  <a:lnTo>
                    <a:pt x="341" y="108"/>
                  </a:lnTo>
                  <a:lnTo>
                    <a:pt x="370" y="89"/>
                  </a:lnTo>
                  <a:lnTo>
                    <a:pt x="395" y="73"/>
                  </a:lnTo>
                  <a:lnTo>
                    <a:pt x="418" y="60"/>
                  </a:lnTo>
                  <a:lnTo>
                    <a:pt x="432" y="50"/>
                  </a:lnTo>
                  <a:lnTo>
                    <a:pt x="443" y="44"/>
                  </a:lnTo>
                  <a:lnTo>
                    <a:pt x="447" y="42"/>
                  </a:lnTo>
                  <a:lnTo>
                    <a:pt x="459" y="37"/>
                  </a:lnTo>
                  <a:lnTo>
                    <a:pt x="478" y="33"/>
                  </a:lnTo>
                  <a:lnTo>
                    <a:pt x="505" y="29"/>
                  </a:lnTo>
                  <a:lnTo>
                    <a:pt x="536" y="25"/>
                  </a:lnTo>
                  <a:lnTo>
                    <a:pt x="571" y="19"/>
                  </a:lnTo>
                  <a:lnTo>
                    <a:pt x="613" y="15"/>
                  </a:lnTo>
                  <a:lnTo>
                    <a:pt x="654" y="11"/>
                  </a:lnTo>
                  <a:lnTo>
                    <a:pt x="700" y="6"/>
                  </a:lnTo>
                  <a:lnTo>
                    <a:pt x="748" y="2"/>
                  </a:lnTo>
                  <a:lnTo>
                    <a:pt x="793" y="0"/>
                  </a:lnTo>
                  <a:lnTo>
                    <a:pt x="839" y="0"/>
                  </a:lnTo>
                  <a:lnTo>
                    <a:pt x="885" y="0"/>
                  </a:lnTo>
                  <a:lnTo>
                    <a:pt x="926" y="4"/>
                  </a:lnTo>
                  <a:lnTo>
                    <a:pt x="966" y="8"/>
                  </a:lnTo>
                  <a:lnTo>
                    <a:pt x="1001" y="15"/>
                  </a:lnTo>
                  <a:lnTo>
                    <a:pt x="1032" y="25"/>
                  </a:lnTo>
                  <a:lnTo>
                    <a:pt x="1049" y="64"/>
                  </a:lnTo>
                  <a:lnTo>
                    <a:pt x="1074" y="135"/>
                  </a:lnTo>
                  <a:lnTo>
                    <a:pt x="1105" y="224"/>
                  </a:lnTo>
                  <a:lnTo>
                    <a:pt x="1138" y="324"/>
                  </a:lnTo>
                  <a:lnTo>
                    <a:pt x="1167" y="427"/>
                  </a:lnTo>
                  <a:lnTo>
                    <a:pt x="1192" y="523"/>
                  </a:lnTo>
                  <a:lnTo>
                    <a:pt x="1207" y="601"/>
                  </a:lnTo>
                  <a:lnTo>
                    <a:pt x="1209" y="653"/>
                  </a:lnTo>
                  <a:lnTo>
                    <a:pt x="1200" y="693"/>
                  </a:lnTo>
                  <a:lnTo>
                    <a:pt x="1188" y="740"/>
                  </a:lnTo>
                  <a:lnTo>
                    <a:pt x="1173" y="794"/>
                  </a:lnTo>
                  <a:lnTo>
                    <a:pt x="1155" y="848"/>
                  </a:lnTo>
                  <a:lnTo>
                    <a:pt x="1180" y="850"/>
                  </a:lnTo>
                  <a:lnTo>
                    <a:pt x="1205" y="854"/>
                  </a:lnTo>
                  <a:lnTo>
                    <a:pt x="1225" y="859"/>
                  </a:lnTo>
                  <a:lnTo>
                    <a:pt x="1244" y="861"/>
                  </a:lnTo>
                  <a:lnTo>
                    <a:pt x="1261" y="867"/>
                  </a:lnTo>
                  <a:lnTo>
                    <a:pt x="1271" y="871"/>
                  </a:lnTo>
                  <a:lnTo>
                    <a:pt x="1277" y="875"/>
                  </a:lnTo>
                  <a:lnTo>
                    <a:pt x="1277" y="881"/>
                  </a:lnTo>
                  <a:lnTo>
                    <a:pt x="1265" y="912"/>
                  </a:lnTo>
                  <a:lnTo>
                    <a:pt x="1248" y="958"/>
                  </a:lnTo>
                  <a:lnTo>
                    <a:pt x="1229" y="1012"/>
                  </a:lnTo>
                  <a:lnTo>
                    <a:pt x="1209" y="1072"/>
                  </a:lnTo>
                  <a:lnTo>
                    <a:pt x="1182" y="1134"/>
                  </a:lnTo>
                  <a:lnTo>
                    <a:pt x="1153" y="1194"/>
                  </a:lnTo>
                  <a:lnTo>
                    <a:pt x="1117" y="1248"/>
                  </a:lnTo>
                  <a:lnTo>
                    <a:pt x="1078" y="1294"/>
                  </a:lnTo>
                  <a:lnTo>
                    <a:pt x="1045" y="1308"/>
                  </a:lnTo>
                  <a:lnTo>
                    <a:pt x="995" y="1321"/>
                  </a:lnTo>
                  <a:lnTo>
                    <a:pt x="933" y="1333"/>
                  </a:lnTo>
                  <a:lnTo>
                    <a:pt x="860" y="1344"/>
                  </a:lnTo>
                  <a:lnTo>
                    <a:pt x="779" y="1354"/>
                  </a:lnTo>
                  <a:lnTo>
                    <a:pt x="692" y="1362"/>
                  </a:lnTo>
                  <a:lnTo>
                    <a:pt x="600" y="1371"/>
                  </a:lnTo>
                  <a:lnTo>
                    <a:pt x="509" y="1375"/>
                  </a:lnTo>
                  <a:lnTo>
                    <a:pt x="418" y="1381"/>
                  </a:lnTo>
                  <a:lnTo>
                    <a:pt x="328" y="1383"/>
                  </a:lnTo>
                  <a:lnTo>
                    <a:pt x="247" y="1385"/>
                  </a:lnTo>
                  <a:lnTo>
                    <a:pt x="173" y="1385"/>
                  </a:lnTo>
                  <a:lnTo>
                    <a:pt x="108" y="1383"/>
                  </a:lnTo>
                  <a:lnTo>
                    <a:pt x="56" y="1379"/>
                  </a:lnTo>
                  <a:lnTo>
                    <a:pt x="19" y="1375"/>
                  </a:lnTo>
                  <a:lnTo>
                    <a:pt x="0" y="1369"/>
                  </a:lnTo>
                  <a:lnTo>
                    <a:pt x="11" y="1331"/>
                  </a:lnTo>
                  <a:lnTo>
                    <a:pt x="31" y="1294"/>
                  </a:lnTo>
                  <a:lnTo>
                    <a:pt x="58" y="1261"/>
                  </a:lnTo>
                  <a:lnTo>
                    <a:pt x="90" y="1228"/>
                  </a:lnTo>
                  <a:lnTo>
                    <a:pt x="121" y="1197"/>
                  </a:lnTo>
                  <a:lnTo>
                    <a:pt x="152" y="1163"/>
                  </a:lnTo>
                  <a:lnTo>
                    <a:pt x="179" y="1130"/>
                  </a:lnTo>
                  <a:lnTo>
                    <a:pt x="200" y="1095"/>
                  </a:lnTo>
                  <a:lnTo>
                    <a:pt x="148" y="1033"/>
                  </a:lnTo>
                  <a:lnTo>
                    <a:pt x="102" y="944"/>
                  </a:lnTo>
                  <a:lnTo>
                    <a:pt x="60" y="838"/>
                  </a:lnTo>
                  <a:lnTo>
                    <a:pt x="27" y="724"/>
                  </a:lnTo>
                  <a:lnTo>
                    <a:pt x="6" y="608"/>
                  </a:lnTo>
                  <a:lnTo>
                    <a:pt x="0" y="500"/>
                  </a:lnTo>
                  <a:lnTo>
                    <a:pt x="11" y="411"/>
                  </a:lnTo>
                  <a:lnTo>
                    <a:pt x="40" y="346"/>
                  </a:lnTo>
                  <a:close/>
                </a:path>
              </a:pathLst>
            </a:custGeom>
            <a:solidFill>
              <a:srgbClr val="7FC6FF"/>
            </a:solidFill>
            <a:ln w="9525">
              <a:noFill/>
              <a:round/>
              <a:headEnd/>
              <a:tailEnd/>
            </a:ln>
          </p:spPr>
          <p:txBody>
            <a:bodyPr>
              <a:prstTxWarp prst="textNoShape">
                <a:avLst/>
              </a:prstTxWarp>
            </a:bodyPr>
            <a:lstStyle/>
            <a:p>
              <a:endParaRPr lang="en-US"/>
            </a:p>
          </p:txBody>
        </p:sp>
        <p:sp>
          <p:nvSpPr>
            <p:cNvPr id="600078" name="Freeform 14"/>
            <p:cNvSpPr>
              <a:spLocks/>
            </p:cNvSpPr>
            <p:nvPr/>
          </p:nvSpPr>
          <p:spPr bwMode="auto">
            <a:xfrm>
              <a:off x="2015" y="1693"/>
              <a:ext cx="1090" cy="834"/>
            </a:xfrm>
            <a:custGeom>
              <a:avLst/>
              <a:gdLst/>
              <a:ahLst/>
              <a:cxnLst>
                <a:cxn ang="0">
                  <a:pos x="40" y="85"/>
                </a:cxn>
                <a:cxn ang="0">
                  <a:pos x="11" y="150"/>
                </a:cxn>
                <a:cxn ang="0">
                  <a:pos x="0" y="239"/>
                </a:cxn>
                <a:cxn ang="0">
                  <a:pos x="6" y="347"/>
                </a:cxn>
                <a:cxn ang="0">
                  <a:pos x="27" y="463"/>
                </a:cxn>
                <a:cxn ang="0">
                  <a:pos x="60" y="577"/>
                </a:cxn>
                <a:cxn ang="0">
                  <a:pos x="102" y="683"/>
                </a:cxn>
                <a:cxn ang="0">
                  <a:pos x="148" y="772"/>
                </a:cxn>
                <a:cxn ang="0">
                  <a:pos x="200" y="834"/>
                </a:cxn>
                <a:cxn ang="0">
                  <a:pos x="241" y="832"/>
                </a:cxn>
                <a:cxn ang="0">
                  <a:pos x="287" y="830"/>
                </a:cxn>
                <a:cxn ang="0">
                  <a:pos x="339" y="826"/>
                </a:cxn>
                <a:cxn ang="0">
                  <a:pos x="397" y="821"/>
                </a:cxn>
                <a:cxn ang="0">
                  <a:pos x="455" y="817"/>
                </a:cxn>
                <a:cxn ang="0">
                  <a:pos x="517" y="811"/>
                </a:cxn>
                <a:cxn ang="0">
                  <a:pos x="582" y="805"/>
                </a:cxn>
                <a:cxn ang="0">
                  <a:pos x="644" y="799"/>
                </a:cxn>
                <a:cxn ang="0">
                  <a:pos x="708" y="790"/>
                </a:cxn>
                <a:cxn ang="0">
                  <a:pos x="768" y="782"/>
                </a:cxn>
                <a:cxn ang="0">
                  <a:pos x="829" y="772"/>
                </a:cxn>
                <a:cxn ang="0">
                  <a:pos x="883" y="759"/>
                </a:cxn>
                <a:cxn ang="0">
                  <a:pos x="935" y="747"/>
                </a:cxn>
                <a:cxn ang="0">
                  <a:pos x="980" y="734"/>
                </a:cxn>
                <a:cxn ang="0">
                  <a:pos x="1020" y="720"/>
                </a:cxn>
                <a:cxn ang="0">
                  <a:pos x="1051" y="703"/>
                </a:cxn>
                <a:cxn ang="0">
                  <a:pos x="1070" y="635"/>
                </a:cxn>
                <a:cxn ang="0">
                  <a:pos x="1082" y="546"/>
                </a:cxn>
                <a:cxn ang="0">
                  <a:pos x="1090" y="446"/>
                </a:cxn>
                <a:cxn ang="0">
                  <a:pos x="1088" y="340"/>
                </a:cxn>
                <a:cxn ang="0">
                  <a:pos x="1072" y="239"/>
                </a:cxn>
                <a:cxn ang="0">
                  <a:pos x="1043" y="146"/>
                </a:cxn>
                <a:cxn ang="0">
                  <a:pos x="997" y="71"/>
                </a:cxn>
                <a:cxn ang="0">
                  <a:pos x="930" y="21"/>
                </a:cxn>
                <a:cxn ang="0">
                  <a:pos x="891" y="13"/>
                </a:cxn>
                <a:cxn ang="0">
                  <a:pos x="845" y="7"/>
                </a:cxn>
                <a:cxn ang="0">
                  <a:pos x="793" y="2"/>
                </a:cxn>
                <a:cxn ang="0">
                  <a:pos x="737" y="0"/>
                </a:cxn>
                <a:cxn ang="0">
                  <a:pos x="675" y="0"/>
                </a:cxn>
                <a:cxn ang="0">
                  <a:pos x="613" y="5"/>
                </a:cxn>
                <a:cxn ang="0">
                  <a:pos x="546" y="7"/>
                </a:cxn>
                <a:cxn ang="0">
                  <a:pos x="480" y="13"/>
                </a:cxn>
                <a:cxn ang="0">
                  <a:pos x="411" y="19"/>
                </a:cxn>
                <a:cxn ang="0">
                  <a:pos x="347" y="27"/>
                </a:cxn>
                <a:cxn ang="0">
                  <a:pos x="283" y="36"/>
                </a:cxn>
                <a:cxn ang="0">
                  <a:pos x="224" y="46"/>
                </a:cxn>
                <a:cxn ang="0">
                  <a:pos x="168" y="54"/>
                </a:cxn>
                <a:cxn ang="0">
                  <a:pos x="119" y="65"/>
                </a:cxn>
                <a:cxn ang="0">
                  <a:pos x="75" y="75"/>
                </a:cxn>
                <a:cxn ang="0">
                  <a:pos x="40" y="85"/>
                </a:cxn>
              </a:cxnLst>
              <a:rect l="0" t="0" r="r" b="b"/>
              <a:pathLst>
                <a:path w="1090" h="834">
                  <a:moveTo>
                    <a:pt x="40" y="85"/>
                  </a:moveTo>
                  <a:lnTo>
                    <a:pt x="11" y="150"/>
                  </a:lnTo>
                  <a:lnTo>
                    <a:pt x="0" y="239"/>
                  </a:lnTo>
                  <a:lnTo>
                    <a:pt x="6" y="347"/>
                  </a:lnTo>
                  <a:lnTo>
                    <a:pt x="27" y="463"/>
                  </a:lnTo>
                  <a:lnTo>
                    <a:pt x="60" y="577"/>
                  </a:lnTo>
                  <a:lnTo>
                    <a:pt x="102" y="683"/>
                  </a:lnTo>
                  <a:lnTo>
                    <a:pt x="148" y="772"/>
                  </a:lnTo>
                  <a:lnTo>
                    <a:pt x="200" y="834"/>
                  </a:lnTo>
                  <a:lnTo>
                    <a:pt x="241" y="832"/>
                  </a:lnTo>
                  <a:lnTo>
                    <a:pt x="287" y="830"/>
                  </a:lnTo>
                  <a:lnTo>
                    <a:pt x="339" y="826"/>
                  </a:lnTo>
                  <a:lnTo>
                    <a:pt x="397" y="821"/>
                  </a:lnTo>
                  <a:lnTo>
                    <a:pt x="455" y="817"/>
                  </a:lnTo>
                  <a:lnTo>
                    <a:pt x="517" y="811"/>
                  </a:lnTo>
                  <a:lnTo>
                    <a:pt x="582" y="805"/>
                  </a:lnTo>
                  <a:lnTo>
                    <a:pt x="644" y="799"/>
                  </a:lnTo>
                  <a:lnTo>
                    <a:pt x="708" y="790"/>
                  </a:lnTo>
                  <a:lnTo>
                    <a:pt x="768" y="782"/>
                  </a:lnTo>
                  <a:lnTo>
                    <a:pt x="829" y="772"/>
                  </a:lnTo>
                  <a:lnTo>
                    <a:pt x="883" y="759"/>
                  </a:lnTo>
                  <a:lnTo>
                    <a:pt x="935" y="747"/>
                  </a:lnTo>
                  <a:lnTo>
                    <a:pt x="980" y="734"/>
                  </a:lnTo>
                  <a:lnTo>
                    <a:pt x="1020" y="720"/>
                  </a:lnTo>
                  <a:lnTo>
                    <a:pt x="1051" y="703"/>
                  </a:lnTo>
                  <a:lnTo>
                    <a:pt x="1070" y="635"/>
                  </a:lnTo>
                  <a:lnTo>
                    <a:pt x="1082" y="546"/>
                  </a:lnTo>
                  <a:lnTo>
                    <a:pt x="1090" y="446"/>
                  </a:lnTo>
                  <a:lnTo>
                    <a:pt x="1088" y="340"/>
                  </a:lnTo>
                  <a:lnTo>
                    <a:pt x="1072" y="239"/>
                  </a:lnTo>
                  <a:lnTo>
                    <a:pt x="1043" y="146"/>
                  </a:lnTo>
                  <a:lnTo>
                    <a:pt x="997" y="71"/>
                  </a:lnTo>
                  <a:lnTo>
                    <a:pt x="930" y="21"/>
                  </a:lnTo>
                  <a:lnTo>
                    <a:pt x="891" y="13"/>
                  </a:lnTo>
                  <a:lnTo>
                    <a:pt x="845" y="7"/>
                  </a:lnTo>
                  <a:lnTo>
                    <a:pt x="793" y="2"/>
                  </a:lnTo>
                  <a:lnTo>
                    <a:pt x="737" y="0"/>
                  </a:lnTo>
                  <a:lnTo>
                    <a:pt x="675" y="0"/>
                  </a:lnTo>
                  <a:lnTo>
                    <a:pt x="613" y="5"/>
                  </a:lnTo>
                  <a:lnTo>
                    <a:pt x="546" y="7"/>
                  </a:lnTo>
                  <a:lnTo>
                    <a:pt x="480" y="13"/>
                  </a:lnTo>
                  <a:lnTo>
                    <a:pt x="411" y="19"/>
                  </a:lnTo>
                  <a:lnTo>
                    <a:pt x="347" y="27"/>
                  </a:lnTo>
                  <a:lnTo>
                    <a:pt x="283" y="36"/>
                  </a:lnTo>
                  <a:lnTo>
                    <a:pt x="224" y="46"/>
                  </a:lnTo>
                  <a:lnTo>
                    <a:pt x="168" y="54"/>
                  </a:lnTo>
                  <a:lnTo>
                    <a:pt x="119" y="65"/>
                  </a:lnTo>
                  <a:lnTo>
                    <a:pt x="75" y="75"/>
                  </a:lnTo>
                  <a:lnTo>
                    <a:pt x="40" y="85"/>
                  </a:lnTo>
                  <a:close/>
                </a:path>
              </a:pathLst>
            </a:custGeom>
            <a:solidFill>
              <a:srgbClr val="FFFFFF"/>
            </a:solidFill>
            <a:ln w="9525">
              <a:noFill/>
              <a:round/>
              <a:headEnd/>
              <a:tailEnd/>
            </a:ln>
          </p:spPr>
          <p:txBody>
            <a:bodyPr>
              <a:prstTxWarp prst="textNoShape">
                <a:avLst/>
              </a:prstTxWarp>
            </a:bodyPr>
            <a:lstStyle/>
            <a:p>
              <a:endParaRPr lang="en-US"/>
            </a:p>
          </p:txBody>
        </p:sp>
        <p:sp>
          <p:nvSpPr>
            <p:cNvPr id="600079" name="Freeform 15"/>
            <p:cNvSpPr>
              <a:spLocks/>
            </p:cNvSpPr>
            <p:nvPr/>
          </p:nvSpPr>
          <p:spPr bwMode="auto">
            <a:xfrm>
              <a:off x="2001" y="1768"/>
              <a:ext cx="1075" cy="805"/>
            </a:xfrm>
            <a:custGeom>
              <a:avLst/>
              <a:gdLst/>
              <a:ahLst/>
              <a:cxnLst>
                <a:cxn ang="0">
                  <a:pos x="35" y="60"/>
                </a:cxn>
                <a:cxn ang="0">
                  <a:pos x="10" y="120"/>
                </a:cxn>
                <a:cxn ang="0">
                  <a:pos x="0" y="209"/>
                </a:cxn>
                <a:cxn ang="0">
                  <a:pos x="2" y="315"/>
                </a:cxn>
                <a:cxn ang="0">
                  <a:pos x="14" y="431"/>
                </a:cxn>
                <a:cxn ang="0">
                  <a:pos x="37" y="547"/>
                </a:cxn>
                <a:cxn ang="0">
                  <a:pos x="70" y="653"/>
                </a:cxn>
                <a:cxn ang="0">
                  <a:pos x="112" y="742"/>
                </a:cxn>
                <a:cxn ang="0">
                  <a:pos x="160" y="805"/>
                </a:cxn>
                <a:cxn ang="0">
                  <a:pos x="201" y="802"/>
                </a:cxn>
                <a:cxn ang="0">
                  <a:pos x="249" y="800"/>
                </a:cxn>
                <a:cxn ang="0">
                  <a:pos x="303" y="800"/>
                </a:cxn>
                <a:cxn ang="0">
                  <a:pos x="359" y="798"/>
                </a:cxn>
                <a:cxn ang="0">
                  <a:pos x="421" y="796"/>
                </a:cxn>
                <a:cxn ang="0">
                  <a:pos x="486" y="794"/>
                </a:cxn>
                <a:cxn ang="0">
                  <a:pos x="552" y="790"/>
                </a:cxn>
                <a:cxn ang="0">
                  <a:pos x="616" y="788"/>
                </a:cxn>
                <a:cxn ang="0">
                  <a:pos x="683" y="782"/>
                </a:cxn>
                <a:cxn ang="0">
                  <a:pos x="747" y="778"/>
                </a:cxn>
                <a:cxn ang="0">
                  <a:pos x="807" y="769"/>
                </a:cxn>
                <a:cxn ang="0">
                  <a:pos x="866" y="761"/>
                </a:cxn>
                <a:cxn ang="0">
                  <a:pos x="917" y="751"/>
                </a:cxn>
                <a:cxn ang="0">
                  <a:pos x="963" y="738"/>
                </a:cxn>
                <a:cxn ang="0">
                  <a:pos x="1005" y="726"/>
                </a:cxn>
                <a:cxn ang="0">
                  <a:pos x="1036" y="709"/>
                </a:cxn>
                <a:cxn ang="0">
                  <a:pos x="1055" y="641"/>
                </a:cxn>
                <a:cxn ang="0">
                  <a:pos x="1067" y="554"/>
                </a:cxn>
                <a:cxn ang="0">
                  <a:pos x="1075" y="452"/>
                </a:cxn>
                <a:cxn ang="0">
                  <a:pos x="1073" y="346"/>
                </a:cxn>
                <a:cxn ang="0">
                  <a:pos x="1057" y="245"/>
                </a:cxn>
                <a:cxn ang="0">
                  <a:pos x="1028" y="151"/>
                </a:cxn>
                <a:cxn ang="0">
                  <a:pos x="982" y="77"/>
                </a:cxn>
                <a:cxn ang="0">
                  <a:pos x="915" y="27"/>
                </a:cxn>
                <a:cxn ang="0">
                  <a:pos x="876" y="19"/>
                </a:cxn>
                <a:cxn ang="0">
                  <a:pos x="830" y="10"/>
                </a:cxn>
                <a:cxn ang="0">
                  <a:pos x="778" y="6"/>
                </a:cxn>
                <a:cxn ang="0">
                  <a:pos x="722" y="2"/>
                </a:cxn>
                <a:cxn ang="0">
                  <a:pos x="662" y="0"/>
                </a:cxn>
                <a:cxn ang="0">
                  <a:pos x="598" y="0"/>
                </a:cxn>
                <a:cxn ang="0">
                  <a:pos x="533" y="0"/>
                </a:cxn>
                <a:cxn ang="0">
                  <a:pos x="467" y="2"/>
                </a:cxn>
                <a:cxn ang="0">
                  <a:pos x="403" y="6"/>
                </a:cxn>
                <a:cxn ang="0">
                  <a:pos x="338" y="13"/>
                </a:cxn>
                <a:cxn ang="0">
                  <a:pos x="276" y="19"/>
                </a:cxn>
                <a:cxn ang="0">
                  <a:pos x="216" y="25"/>
                </a:cxn>
                <a:cxn ang="0">
                  <a:pos x="162" y="33"/>
                </a:cxn>
                <a:cxn ang="0">
                  <a:pos x="112" y="42"/>
                </a:cxn>
                <a:cxn ang="0">
                  <a:pos x="70" y="50"/>
                </a:cxn>
                <a:cxn ang="0">
                  <a:pos x="35" y="60"/>
                </a:cxn>
              </a:cxnLst>
              <a:rect l="0" t="0" r="r" b="b"/>
              <a:pathLst>
                <a:path w="1075" h="805">
                  <a:moveTo>
                    <a:pt x="35" y="60"/>
                  </a:moveTo>
                  <a:lnTo>
                    <a:pt x="10" y="120"/>
                  </a:lnTo>
                  <a:lnTo>
                    <a:pt x="0" y="209"/>
                  </a:lnTo>
                  <a:lnTo>
                    <a:pt x="2" y="315"/>
                  </a:lnTo>
                  <a:lnTo>
                    <a:pt x="14" y="431"/>
                  </a:lnTo>
                  <a:lnTo>
                    <a:pt x="37" y="547"/>
                  </a:lnTo>
                  <a:lnTo>
                    <a:pt x="70" y="653"/>
                  </a:lnTo>
                  <a:lnTo>
                    <a:pt x="112" y="742"/>
                  </a:lnTo>
                  <a:lnTo>
                    <a:pt x="160" y="805"/>
                  </a:lnTo>
                  <a:lnTo>
                    <a:pt x="201" y="802"/>
                  </a:lnTo>
                  <a:lnTo>
                    <a:pt x="249" y="800"/>
                  </a:lnTo>
                  <a:lnTo>
                    <a:pt x="303" y="800"/>
                  </a:lnTo>
                  <a:lnTo>
                    <a:pt x="359" y="798"/>
                  </a:lnTo>
                  <a:lnTo>
                    <a:pt x="421" y="796"/>
                  </a:lnTo>
                  <a:lnTo>
                    <a:pt x="486" y="794"/>
                  </a:lnTo>
                  <a:lnTo>
                    <a:pt x="552" y="790"/>
                  </a:lnTo>
                  <a:lnTo>
                    <a:pt x="616" y="788"/>
                  </a:lnTo>
                  <a:lnTo>
                    <a:pt x="683" y="782"/>
                  </a:lnTo>
                  <a:lnTo>
                    <a:pt x="747" y="778"/>
                  </a:lnTo>
                  <a:lnTo>
                    <a:pt x="807" y="769"/>
                  </a:lnTo>
                  <a:lnTo>
                    <a:pt x="866" y="761"/>
                  </a:lnTo>
                  <a:lnTo>
                    <a:pt x="917" y="751"/>
                  </a:lnTo>
                  <a:lnTo>
                    <a:pt x="963" y="738"/>
                  </a:lnTo>
                  <a:lnTo>
                    <a:pt x="1005" y="726"/>
                  </a:lnTo>
                  <a:lnTo>
                    <a:pt x="1036" y="709"/>
                  </a:lnTo>
                  <a:lnTo>
                    <a:pt x="1055" y="641"/>
                  </a:lnTo>
                  <a:lnTo>
                    <a:pt x="1067" y="554"/>
                  </a:lnTo>
                  <a:lnTo>
                    <a:pt x="1075" y="452"/>
                  </a:lnTo>
                  <a:lnTo>
                    <a:pt x="1073" y="346"/>
                  </a:lnTo>
                  <a:lnTo>
                    <a:pt x="1057" y="245"/>
                  </a:lnTo>
                  <a:lnTo>
                    <a:pt x="1028" y="151"/>
                  </a:lnTo>
                  <a:lnTo>
                    <a:pt x="982" y="77"/>
                  </a:lnTo>
                  <a:lnTo>
                    <a:pt x="915" y="27"/>
                  </a:lnTo>
                  <a:lnTo>
                    <a:pt x="876" y="19"/>
                  </a:lnTo>
                  <a:lnTo>
                    <a:pt x="830" y="10"/>
                  </a:lnTo>
                  <a:lnTo>
                    <a:pt x="778" y="6"/>
                  </a:lnTo>
                  <a:lnTo>
                    <a:pt x="722" y="2"/>
                  </a:lnTo>
                  <a:lnTo>
                    <a:pt x="662" y="0"/>
                  </a:lnTo>
                  <a:lnTo>
                    <a:pt x="598" y="0"/>
                  </a:lnTo>
                  <a:lnTo>
                    <a:pt x="533" y="0"/>
                  </a:lnTo>
                  <a:lnTo>
                    <a:pt x="467" y="2"/>
                  </a:lnTo>
                  <a:lnTo>
                    <a:pt x="403" y="6"/>
                  </a:lnTo>
                  <a:lnTo>
                    <a:pt x="338" y="13"/>
                  </a:lnTo>
                  <a:lnTo>
                    <a:pt x="276" y="19"/>
                  </a:lnTo>
                  <a:lnTo>
                    <a:pt x="216" y="25"/>
                  </a:lnTo>
                  <a:lnTo>
                    <a:pt x="162" y="33"/>
                  </a:lnTo>
                  <a:lnTo>
                    <a:pt x="112" y="42"/>
                  </a:lnTo>
                  <a:lnTo>
                    <a:pt x="70" y="50"/>
                  </a:lnTo>
                  <a:lnTo>
                    <a:pt x="35" y="60"/>
                  </a:lnTo>
                  <a:close/>
                </a:path>
              </a:pathLst>
            </a:custGeom>
            <a:solidFill>
              <a:srgbClr val="C9E8FF"/>
            </a:solidFill>
            <a:ln w="9525">
              <a:noFill/>
              <a:round/>
              <a:headEnd/>
              <a:tailEnd/>
            </a:ln>
          </p:spPr>
          <p:txBody>
            <a:bodyPr>
              <a:prstTxWarp prst="textNoShape">
                <a:avLst/>
              </a:prstTxWarp>
            </a:bodyPr>
            <a:lstStyle/>
            <a:p>
              <a:endParaRPr lang="en-US"/>
            </a:p>
          </p:txBody>
        </p:sp>
        <p:sp>
          <p:nvSpPr>
            <p:cNvPr id="600080" name="Freeform 16"/>
            <p:cNvSpPr>
              <a:spLocks/>
            </p:cNvSpPr>
            <p:nvPr/>
          </p:nvSpPr>
          <p:spPr bwMode="auto">
            <a:xfrm>
              <a:off x="2161" y="1847"/>
              <a:ext cx="784" cy="537"/>
            </a:xfrm>
            <a:custGeom>
              <a:avLst/>
              <a:gdLst/>
              <a:ahLst/>
              <a:cxnLst>
                <a:cxn ang="0">
                  <a:pos x="14" y="52"/>
                </a:cxn>
                <a:cxn ang="0">
                  <a:pos x="4" y="85"/>
                </a:cxn>
                <a:cxn ang="0">
                  <a:pos x="0" y="135"/>
                </a:cxn>
                <a:cxn ang="0">
                  <a:pos x="2" y="199"/>
                </a:cxn>
                <a:cxn ang="0">
                  <a:pos x="10" y="269"/>
                </a:cxn>
                <a:cxn ang="0">
                  <a:pos x="20" y="342"/>
                </a:cxn>
                <a:cxn ang="0">
                  <a:pos x="37" y="406"/>
                </a:cxn>
                <a:cxn ang="0">
                  <a:pos x="58" y="460"/>
                </a:cxn>
                <a:cxn ang="0">
                  <a:pos x="78" y="495"/>
                </a:cxn>
                <a:cxn ang="0">
                  <a:pos x="103" y="508"/>
                </a:cxn>
                <a:cxn ang="0">
                  <a:pos x="135" y="518"/>
                </a:cxn>
                <a:cxn ang="0">
                  <a:pos x="174" y="526"/>
                </a:cxn>
                <a:cxn ang="0">
                  <a:pos x="216" y="533"/>
                </a:cxn>
                <a:cxn ang="0">
                  <a:pos x="261" y="535"/>
                </a:cxn>
                <a:cxn ang="0">
                  <a:pos x="311" y="537"/>
                </a:cxn>
                <a:cxn ang="0">
                  <a:pos x="363" y="537"/>
                </a:cxn>
                <a:cxn ang="0">
                  <a:pos x="417" y="535"/>
                </a:cxn>
                <a:cxn ang="0">
                  <a:pos x="469" y="531"/>
                </a:cxn>
                <a:cxn ang="0">
                  <a:pos x="523" y="526"/>
                </a:cxn>
                <a:cxn ang="0">
                  <a:pos x="573" y="520"/>
                </a:cxn>
                <a:cxn ang="0">
                  <a:pos x="622" y="514"/>
                </a:cxn>
                <a:cxn ang="0">
                  <a:pos x="668" y="508"/>
                </a:cxn>
                <a:cxn ang="0">
                  <a:pos x="708" y="500"/>
                </a:cxn>
                <a:cxn ang="0">
                  <a:pos x="745" y="491"/>
                </a:cxn>
                <a:cxn ang="0">
                  <a:pos x="774" y="483"/>
                </a:cxn>
                <a:cxn ang="0">
                  <a:pos x="780" y="437"/>
                </a:cxn>
                <a:cxn ang="0">
                  <a:pos x="784" y="375"/>
                </a:cxn>
                <a:cxn ang="0">
                  <a:pos x="784" y="303"/>
                </a:cxn>
                <a:cxn ang="0">
                  <a:pos x="778" y="224"/>
                </a:cxn>
                <a:cxn ang="0">
                  <a:pos x="768" y="149"/>
                </a:cxn>
                <a:cxn ang="0">
                  <a:pos x="749" y="85"/>
                </a:cxn>
                <a:cxn ang="0">
                  <a:pos x="724" y="37"/>
                </a:cxn>
                <a:cxn ang="0">
                  <a:pos x="689" y="12"/>
                </a:cxn>
                <a:cxn ang="0">
                  <a:pos x="662" y="10"/>
                </a:cxn>
                <a:cxn ang="0">
                  <a:pos x="629" y="10"/>
                </a:cxn>
                <a:cxn ang="0">
                  <a:pos x="589" y="8"/>
                </a:cxn>
                <a:cxn ang="0">
                  <a:pos x="546" y="4"/>
                </a:cxn>
                <a:cxn ang="0">
                  <a:pos x="498" y="2"/>
                </a:cxn>
                <a:cxn ang="0">
                  <a:pos x="448" y="2"/>
                </a:cxn>
                <a:cxn ang="0">
                  <a:pos x="396" y="0"/>
                </a:cxn>
                <a:cxn ang="0">
                  <a:pos x="344" y="0"/>
                </a:cxn>
                <a:cxn ang="0">
                  <a:pos x="292" y="0"/>
                </a:cxn>
                <a:cxn ang="0">
                  <a:pos x="240" y="2"/>
                </a:cxn>
                <a:cxn ang="0">
                  <a:pos x="193" y="4"/>
                </a:cxn>
                <a:cxn ang="0">
                  <a:pos x="147" y="10"/>
                </a:cxn>
                <a:cxn ang="0">
                  <a:pos x="105" y="16"/>
                </a:cxn>
                <a:cxn ang="0">
                  <a:pos x="68" y="27"/>
                </a:cxn>
                <a:cxn ang="0">
                  <a:pos x="37" y="37"/>
                </a:cxn>
                <a:cxn ang="0">
                  <a:pos x="14" y="52"/>
                </a:cxn>
              </a:cxnLst>
              <a:rect l="0" t="0" r="r" b="b"/>
              <a:pathLst>
                <a:path w="784" h="537">
                  <a:moveTo>
                    <a:pt x="14" y="52"/>
                  </a:moveTo>
                  <a:lnTo>
                    <a:pt x="4" y="85"/>
                  </a:lnTo>
                  <a:lnTo>
                    <a:pt x="0" y="135"/>
                  </a:lnTo>
                  <a:lnTo>
                    <a:pt x="2" y="199"/>
                  </a:lnTo>
                  <a:lnTo>
                    <a:pt x="10" y="269"/>
                  </a:lnTo>
                  <a:lnTo>
                    <a:pt x="20" y="342"/>
                  </a:lnTo>
                  <a:lnTo>
                    <a:pt x="37" y="406"/>
                  </a:lnTo>
                  <a:lnTo>
                    <a:pt x="58" y="460"/>
                  </a:lnTo>
                  <a:lnTo>
                    <a:pt x="78" y="495"/>
                  </a:lnTo>
                  <a:lnTo>
                    <a:pt x="103" y="508"/>
                  </a:lnTo>
                  <a:lnTo>
                    <a:pt x="135" y="518"/>
                  </a:lnTo>
                  <a:lnTo>
                    <a:pt x="174" y="526"/>
                  </a:lnTo>
                  <a:lnTo>
                    <a:pt x="216" y="533"/>
                  </a:lnTo>
                  <a:lnTo>
                    <a:pt x="261" y="535"/>
                  </a:lnTo>
                  <a:lnTo>
                    <a:pt x="311" y="537"/>
                  </a:lnTo>
                  <a:lnTo>
                    <a:pt x="363" y="537"/>
                  </a:lnTo>
                  <a:lnTo>
                    <a:pt x="417" y="535"/>
                  </a:lnTo>
                  <a:lnTo>
                    <a:pt x="469" y="531"/>
                  </a:lnTo>
                  <a:lnTo>
                    <a:pt x="523" y="526"/>
                  </a:lnTo>
                  <a:lnTo>
                    <a:pt x="573" y="520"/>
                  </a:lnTo>
                  <a:lnTo>
                    <a:pt x="622" y="514"/>
                  </a:lnTo>
                  <a:lnTo>
                    <a:pt x="668" y="508"/>
                  </a:lnTo>
                  <a:lnTo>
                    <a:pt x="708" y="500"/>
                  </a:lnTo>
                  <a:lnTo>
                    <a:pt x="745" y="491"/>
                  </a:lnTo>
                  <a:lnTo>
                    <a:pt x="774" y="483"/>
                  </a:lnTo>
                  <a:lnTo>
                    <a:pt x="780" y="437"/>
                  </a:lnTo>
                  <a:lnTo>
                    <a:pt x="784" y="375"/>
                  </a:lnTo>
                  <a:lnTo>
                    <a:pt x="784" y="303"/>
                  </a:lnTo>
                  <a:lnTo>
                    <a:pt x="778" y="224"/>
                  </a:lnTo>
                  <a:lnTo>
                    <a:pt x="768" y="149"/>
                  </a:lnTo>
                  <a:lnTo>
                    <a:pt x="749" y="85"/>
                  </a:lnTo>
                  <a:lnTo>
                    <a:pt x="724" y="37"/>
                  </a:lnTo>
                  <a:lnTo>
                    <a:pt x="689" y="12"/>
                  </a:lnTo>
                  <a:lnTo>
                    <a:pt x="662" y="10"/>
                  </a:lnTo>
                  <a:lnTo>
                    <a:pt x="629" y="10"/>
                  </a:lnTo>
                  <a:lnTo>
                    <a:pt x="589" y="8"/>
                  </a:lnTo>
                  <a:lnTo>
                    <a:pt x="546" y="4"/>
                  </a:lnTo>
                  <a:lnTo>
                    <a:pt x="498" y="2"/>
                  </a:lnTo>
                  <a:lnTo>
                    <a:pt x="448" y="2"/>
                  </a:lnTo>
                  <a:lnTo>
                    <a:pt x="396" y="0"/>
                  </a:lnTo>
                  <a:lnTo>
                    <a:pt x="344" y="0"/>
                  </a:lnTo>
                  <a:lnTo>
                    <a:pt x="292" y="0"/>
                  </a:lnTo>
                  <a:lnTo>
                    <a:pt x="240" y="2"/>
                  </a:lnTo>
                  <a:lnTo>
                    <a:pt x="193" y="4"/>
                  </a:lnTo>
                  <a:lnTo>
                    <a:pt x="147" y="10"/>
                  </a:lnTo>
                  <a:lnTo>
                    <a:pt x="105" y="16"/>
                  </a:lnTo>
                  <a:lnTo>
                    <a:pt x="68" y="27"/>
                  </a:lnTo>
                  <a:lnTo>
                    <a:pt x="37" y="37"/>
                  </a:lnTo>
                  <a:lnTo>
                    <a:pt x="14" y="52"/>
                  </a:lnTo>
                  <a:close/>
                </a:path>
              </a:pathLst>
            </a:custGeom>
            <a:solidFill>
              <a:srgbClr val="FFFFFF"/>
            </a:solidFill>
            <a:ln w="9525">
              <a:noFill/>
              <a:round/>
              <a:headEnd/>
              <a:tailEnd/>
            </a:ln>
          </p:spPr>
          <p:txBody>
            <a:bodyPr>
              <a:prstTxWarp prst="textNoShape">
                <a:avLst/>
              </a:prstTxWarp>
            </a:bodyPr>
            <a:lstStyle/>
            <a:p>
              <a:endParaRPr lang="en-US"/>
            </a:p>
          </p:txBody>
        </p:sp>
        <p:sp>
          <p:nvSpPr>
            <p:cNvPr id="600081" name="Freeform 17"/>
            <p:cNvSpPr>
              <a:spLocks/>
            </p:cNvSpPr>
            <p:nvPr/>
          </p:nvSpPr>
          <p:spPr bwMode="auto">
            <a:xfrm>
              <a:off x="2109" y="1899"/>
              <a:ext cx="785" cy="537"/>
            </a:xfrm>
            <a:custGeom>
              <a:avLst/>
              <a:gdLst/>
              <a:ahLst/>
              <a:cxnLst>
                <a:cxn ang="0">
                  <a:pos x="14" y="52"/>
                </a:cxn>
                <a:cxn ang="0">
                  <a:pos x="4" y="85"/>
                </a:cxn>
                <a:cxn ang="0">
                  <a:pos x="0" y="137"/>
                </a:cxn>
                <a:cxn ang="0">
                  <a:pos x="2" y="201"/>
                </a:cxn>
                <a:cxn ang="0">
                  <a:pos x="10" y="271"/>
                </a:cxn>
                <a:cxn ang="0">
                  <a:pos x="20" y="342"/>
                </a:cxn>
                <a:cxn ang="0">
                  <a:pos x="37" y="408"/>
                </a:cxn>
                <a:cxn ang="0">
                  <a:pos x="58" y="460"/>
                </a:cxn>
                <a:cxn ang="0">
                  <a:pos x="79" y="495"/>
                </a:cxn>
                <a:cxn ang="0">
                  <a:pos x="103" y="508"/>
                </a:cxn>
                <a:cxn ang="0">
                  <a:pos x="135" y="518"/>
                </a:cxn>
                <a:cxn ang="0">
                  <a:pos x="174" y="526"/>
                </a:cxn>
                <a:cxn ang="0">
                  <a:pos x="216" y="533"/>
                </a:cxn>
                <a:cxn ang="0">
                  <a:pos x="261" y="535"/>
                </a:cxn>
                <a:cxn ang="0">
                  <a:pos x="311" y="537"/>
                </a:cxn>
                <a:cxn ang="0">
                  <a:pos x="363" y="537"/>
                </a:cxn>
                <a:cxn ang="0">
                  <a:pos x="417" y="535"/>
                </a:cxn>
                <a:cxn ang="0">
                  <a:pos x="469" y="530"/>
                </a:cxn>
                <a:cxn ang="0">
                  <a:pos x="523" y="526"/>
                </a:cxn>
                <a:cxn ang="0">
                  <a:pos x="573" y="520"/>
                </a:cxn>
                <a:cxn ang="0">
                  <a:pos x="623" y="514"/>
                </a:cxn>
                <a:cxn ang="0">
                  <a:pos x="668" y="508"/>
                </a:cxn>
                <a:cxn ang="0">
                  <a:pos x="708" y="499"/>
                </a:cxn>
                <a:cxn ang="0">
                  <a:pos x="745" y="491"/>
                </a:cxn>
                <a:cxn ang="0">
                  <a:pos x="774" y="483"/>
                </a:cxn>
                <a:cxn ang="0">
                  <a:pos x="780" y="437"/>
                </a:cxn>
                <a:cxn ang="0">
                  <a:pos x="785" y="375"/>
                </a:cxn>
                <a:cxn ang="0">
                  <a:pos x="785" y="302"/>
                </a:cxn>
                <a:cxn ang="0">
                  <a:pos x="778" y="224"/>
                </a:cxn>
                <a:cxn ang="0">
                  <a:pos x="768" y="149"/>
                </a:cxn>
                <a:cxn ang="0">
                  <a:pos x="749" y="85"/>
                </a:cxn>
                <a:cxn ang="0">
                  <a:pos x="724" y="37"/>
                </a:cxn>
                <a:cxn ang="0">
                  <a:pos x="689" y="12"/>
                </a:cxn>
                <a:cxn ang="0">
                  <a:pos x="662" y="12"/>
                </a:cxn>
                <a:cxn ang="0">
                  <a:pos x="629" y="10"/>
                </a:cxn>
                <a:cxn ang="0">
                  <a:pos x="589" y="8"/>
                </a:cxn>
                <a:cxn ang="0">
                  <a:pos x="546" y="6"/>
                </a:cxn>
                <a:cxn ang="0">
                  <a:pos x="498" y="4"/>
                </a:cxn>
                <a:cxn ang="0">
                  <a:pos x="448" y="2"/>
                </a:cxn>
                <a:cxn ang="0">
                  <a:pos x="396" y="0"/>
                </a:cxn>
                <a:cxn ang="0">
                  <a:pos x="344" y="0"/>
                </a:cxn>
                <a:cxn ang="0">
                  <a:pos x="292" y="0"/>
                </a:cxn>
                <a:cxn ang="0">
                  <a:pos x="241" y="2"/>
                </a:cxn>
                <a:cxn ang="0">
                  <a:pos x="193" y="6"/>
                </a:cxn>
                <a:cxn ang="0">
                  <a:pos x="147" y="10"/>
                </a:cxn>
                <a:cxn ang="0">
                  <a:pos x="106" y="16"/>
                </a:cxn>
                <a:cxn ang="0">
                  <a:pos x="68" y="27"/>
                </a:cxn>
                <a:cxn ang="0">
                  <a:pos x="37" y="37"/>
                </a:cxn>
                <a:cxn ang="0">
                  <a:pos x="14" y="52"/>
                </a:cxn>
              </a:cxnLst>
              <a:rect l="0" t="0" r="r" b="b"/>
              <a:pathLst>
                <a:path w="785" h="537">
                  <a:moveTo>
                    <a:pt x="14" y="52"/>
                  </a:moveTo>
                  <a:lnTo>
                    <a:pt x="4" y="85"/>
                  </a:lnTo>
                  <a:lnTo>
                    <a:pt x="0" y="137"/>
                  </a:lnTo>
                  <a:lnTo>
                    <a:pt x="2" y="201"/>
                  </a:lnTo>
                  <a:lnTo>
                    <a:pt x="10" y="271"/>
                  </a:lnTo>
                  <a:lnTo>
                    <a:pt x="20" y="342"/>
                  </a:lnTo>
                  <a:lnTo>
                    <a:pt x="37" y="408"/>
                  </a:lnTo>
                  <a:lnTo>
                    <a:pt x="58" y="460"/>
                  </a:lnTo>
                  <a:lnTo>
                    <a:pt x="79" y="495"/>
                  </a:lnTo>
                  <a:lnTo>
                    <a:pt x="103" y="508"/>
                  </a:lnTo>
                  <a:lnTo>
                    <a:pt x="135" y="518"/>
                  </a:lnTo>
                  <a:lnTo>
                    <a:pt x="174" y="526"/>
                  </a:lnTo>
                  <a:lnTo>
                    <a:pt x="216" y="533"/>
                  </a:lnTo>
                  <a:lnTo>
                    <a:pt x="261" y="535"/>
                  </a:lnTo>
                  <a:lnTo>
                    <a:pt x="311" y="537"/>
                  </a:lnTo>
                  <a:lnTo>
                    <a:pt x="363" y="537"/>
                  </a:lnTo>
                  <a:lnTo>
                    <a:pt x="417" y="535"/>
                  </a:lnTo>
                  <a:lnTo>
                    <a:pt x="469" y="530"/>
                  </a:lnTo>
                  <a:lnTo>
                    <a:pt x="523" y="526"/>
                  </a:lnTo>
                  <a:lnTo>
                    <a:pt x="573" y="520"/>
                  </a:lnTo>
                  <a:lnTo>
                    <a:pt x="623" y="514"/>
                  </a:lnTo>
                  <a:lnTo>
                    <a:pt x="668" y="508"/>
                  </a:lnTo>
                  <a:lnTo>
                    <a:pt x="708" y="499"/>
                  </a:lnTo>
                  <a:lnTo>
                    <a:pt x="745" y="491"/>
                  </a:lnTo>
                  <a:lnTo>
                    <a:pt x="774" y="483"/>
                  </a:lnTo>
                  <a:lnTo>
                    <a:pt x="780" y="437"/>
                  </a:lnTo>
                  <a:lnTo>
                    <a:pt x="785" y="375"/>
                  </a:lnTo>
                  <a:lnTo>
                    <a:pt x="785" y="302"/>
                  </a:lnTo>
                  <a:lnTo>
                    <a:pt x="778" y="224"/>
                  </a:lnTo>
                  <a:lnTo>
                    <a:pt x="768" y="149"/>
                  </a:lnTo>
                  <a:lnTo>
                    <a:pt x="749" y="85"/>
                  </a:lnTo>
                  <a:lnTo>
                    <a:pt x="724" y="37"/>
                  </a:lnTo>
                  <a:lnTo>
                    <a:pt x="689" y="12"/>
                  </a:lnTo>
                  <a:lnTo>
                    <a:pt x="662" y="12"/>
                  </a:lnTo>
                  <a:lnTo>
                    <a:pt x="629" y="10"/>
                  </a:lnTo>
                  <a:lnTo>
                    <a:pt x="589" y="8"/>
                  </a:lnTo>
                  <a:lnTo>
                    <a:pt x="546" y="6"/>
                  </a:lnTo>
                  <a:lnTo>
                    <a:pt x="498" y="4"/>
                  </a:lnTo>
                  <a:lnTo>
                    <a:pt x="448" y="2"/>
                  </a:lnTo>
                  <a:lnTo>
                    <a:pt x="396" y="0"/>
                  </a:lnTo>
                  <a:lnTo>
                    <a:pt x="344" y="0"/>
                  </a:lnTo>
                  <a:lnTo>
                    <a:pt x="292" y="0"/>
                  </a:lnTo>
                  <a:lnTo>
                    <a:pt x="241" y="2"/>
                  </a:lnTo>
                  <a:lnTo>
                    <a:pt x="193" y="6"/>
                  </a:lnTo>
                  <a:lnTo>
                    <a:pt x="147" y="10"/>
                  </a:lnTo>
                  <a:lnTo>
                    <a:pt x="106" y="16"/>
                  </a:lnTo>
                  <a:lnTo>
                    <a:pt x="68" y="27"/>
                  </a:lnTo>
                  <a:lnTo>
                    <a:pt x="37" y="37"/>
                  </a:lnTo>
                  <a:lnTo>
                    <a:pt x="14" y="52"/>
                  </a:lnTo>
                  <a:close/>
                </a:path>
              </a:pathLst>
            </a:custGeom>
            <a:solidFill>
              <a:srgbClr val="006DC9"/>
            </a:solidFill>
            <a:ln w="9525">
              <a:noFill/>
              <a:round/>
              <a:headEnd/>
              <a:tailEnd/>
            </a:ln>
          </p:spPr>
          <p:txBody>
            <a:bodyPr>
              <a:prstTxWarp prst="textNoShape">
                <a:avLst/>
              </a:prstTxWarp>
            </a:bodyPr>
            <a:lstStyle/>
            <a:p>
              <a:endParaRPr lang="en-US"/>
            </a:p>
          </p:txBody>
        </p:sp>
        <p:sp>
          <p:nvSpPr>
            <p:cNvPr id="600082" name="Freeform 18"/>
            <p:cNvSpPr>
              <a:spLocks/>
            </p:cNvSpPr>
            <p:nvPr/>
          </p:nvSpPr>
          <p:spPr bwMode="auto">
            <a:xfrm>
              <a:off x="2181" y="2599"/>
              <a:ext cx="731" cy="131"/>
            </a:xfrm>
            <a:custGeom>
              <a:avLst/>
              <a:gdLst/>
              <a:ahLst/>
              <a:cxnLst>
                <a:cxn ang="0">
                  <a:pos x="56" y="15"/>
                </a:cxn>
                <a:cxn ang="0">
                  <a:pos x="36" y="36"/>
                </a:cxn>
                <a:cxn ang="0">
                  <a:pos x="15" y="61"/>
                </a:cxn>
                <a:cxn ang="0">
                  <a:pos x="2" y="79"/>
                </a:cxn>
                <a:cxn ang="0">
                  <a:pos x="2" y="106"/>
                </a:cxn>
                <a:cxn ang="0">
                  <a:pos x="23" y="125"/>
                </a:cxn>
                <a:cxn ang="0">
                  <a:pos x="52" y="131"/>
                </a:cxn>
                <a:cxn ang="0">
                  <a:pos x="83" y="129"/>
                </a:cxn>
                <a:cxn ang="0">
                  <a:pos x="135" y="123"/>
                </a:cxn>
                <a:cxn ang="0">
                  <a:pos x="216" y="110"/>
                </a:cxn>
                <a:cxn ang="0">
                  <a:pos x="297" y="98"/>
                </a:cxn>
                <a:cxn ang="0">
                  <a:pos x="378" y="85"/>
                </a:cxn>
                <a:cxn ang="0">
                  <a:pos x="455" y="75"/>
                </a:cxn>
                <a:cxn ang="0">
                  <a:pos x="528" y="69"/>
                </a:cxn>
                <a:cxn ang="0">
                  <a:pos x="600" y="65"/>
                </a:cxn>
                <a:cxn ang="0">
                  <a:pos x="673" y="61"/>
                </a:cxn>
                <a:cxn ang="0">
                  <a:pos x="719" y="54"/>
                </a:cxn>
                <a:cxn ang="0">
                  <a:pos x="729" y="46"/>
                </a:cxn>
                <a:cxn ang="0">
                  <a:pos x="729" y="32"/>
                </a:cxn>
                <a:cxn ang="0">
                  <a:pos x="721" y="21"/>
                </a:cxn>
                <a:cxn ang="0">
                  <a:pos x="669" y="19"/>
                </a:cxn>
                <a:cxn ang="0">
                  <a:pos x="569" y="21"/>
                </a:cxn>
                <a:cxn ang="0">
                  <a:pos x="459" y="30"/>
                </a:cxn>
                <a:cxn ang="0">
                  <a:pos x="349" y="40"/>
                </a:cxn>
                <a:cxn ang="0">
                  <a:pos x="247" y="52"/>
                </a:cxn>
                <a:cxn ang="0">
                  <a:pos x="158" y="63"/>
                </a:cxn>
                <a:cxn ang="0">
                  <a:pos x="90" y="73"/>
                </a:cxn>
                <a:cxn ang="0">
                  <a:pos x="52" y="79"/>
                </a:cxn>
                <a:cxn ang="0">
                  <a:pos x="54" y="67"/>
                </a:cxn>
                <a:cxn ang="0">
                  <a:pos x="69" y="42"/>
                </a:cxn>
                <a:cxn ang="0">
                  <a:pos x="88" y="17"/>
                </a:cxn>
                <a:cxn ang="0">
                  <a:pos x="81" y="0"/>
                </a:cxn>
              </a:cxnLst>
              <a:rect l="0" t="0" r="r" b="b"/>
              <a:pathLst>
                <a:path w="731" h="131">
                  <a:moveTo>
                    <a:pt x="67" y="7"/>
                  </a:moveTo>
                  <a:lnTo>
                    <a:pt x="56" y="15"/>
                  </a:lnTo>
                  <a:lnTo>
                    <a:pt x="46" y="25"/>
                  </a:lnTo>
                  <a:lnTo>
                    <a:pt x="36" y="36"/>
                  </a:lnTo>
                  <a:lnTo>
                    <a:pt x="25" y="48"/>
                  </a:lnTo>
                  <a:lnTo>
                    <a:pt x="15" y="61"/>
                  </a:lnTo>
                  <a:lnTo>
                    <a:pt x="7" y="71"/>
                  </a:lnTo>
                  <a:lnTo>
                    <a:pt x="2" y="79"/>
                  </a:lnTo>
                  <a:lnTo>
                    <a:pt x="0" y="88"/>
                  </a:lnTo>
                  <a:lnTo>
                    <a:pt x="2" y="106"/>
                  </a:lnTo>
                  <a:lnTo>
                    <a:pt x="11" y="117"/>
                  </a:lnTo>
                  <a:lnTo>
                    <a:pt x="23" y="125"/>
                  </a:lnTo>
                  <a:lnTo>
                    <a:pt x="38" y="129"/>
                  </a:lnTo>
                  <a:lnTo>
                    <a:pt x="52" y="131"/>
                  </a:lnTo>
                  <a:lnTo>
                    <a:pt x="69" y="129"/>
                  </a:lnTo>
                  <a:lnTo>
                    <a:pt x="83" y="129"/>
                  </a:lnTo>
                  <a:lnTo>
                    <a:pt x="96" y="127"/>
                  </a:lnTo>
                  <a:lnTo>
                    <a:pt x="135" y="123"/>
                  </a:lnTo>
                  <a:lnTo>
                    <a:pt x="177" y="117"/>
                  </a:lnTo>
                  <a:lnTo>
                    <a:pt x="216" y="110"/>
                  </a:lnTo>
                  <a:lnTo>
                    <a:pt x="258" y="104"/>
                  </a:lnTo>
                  <a:lnTo>
                    <a:pt x="297" y="98"/>
                  </a:lnTo>
                  <a:lnTo>
                    <a:pt x="337" y="92"/>
                  </a:lnTo>
                  <a:lnTo>
                    <a:pt x="378" y="85"/>
                  </a:lnTo>
                  <a:lnTo>
                    <a:pt x="418" y="79"/>
                  </a:lnTo>
                  <a:lnTo>
                    <a:pt x="455" y="75"/>
                  </a:lnTo>
                  <a:lnTo>
                    <a:pt x="490" y="71"/>
                  </a:lnTo>
                  <a:lnTo>
                    <a:pt x="528" y="69"/>
                  </a:lnTo>
                  <a:lnTo>
                    <a:pt x="565" y="67"/>
                  </a:lnTo>
                  <a:lnTo>
                    <a:pt x="600" y="65"/>
                  </a:lnTo>
                  <a:lnTo>
                    <a:pt x="638" y="63"/>
                  </a:lnTo>
                  <a:lnTo>
                    <a:pt x="673" y="61"/>
                  </a:lnTo>
                  <a:lnTo>
                    <a:pt x="710" y="56"/>
                  </a:lnTo>
                  <a:lnTo>
                    <a:pt x="719" y="54"/>
                  </a:lnTo>
                  <a:lnTo>
                    <a:pt x="725" y="50"/>
                  </a:lnTo>
                  <a:lnTo>
                    <a:pt x="729" y="46"/>
                  </a:lnTo>
                  <a:lnTo>
                    <a:pt x="731" y="40"/>
                  </a:lnTo>
                  <a:lnTo>
                    <a:pt x="729" y="32"/>
                  </a:lnTo>
                  <a:lnTo>
                    <a:pt x="725" y="25"/>
                  </a:lnTo>
                  <a:lnTo>
                    <a:pt x="721" y="21"/>
                  </a:lnTo>
                  <a:lnTo>
                    <a:pt x="713" y="19"/>
                  </a:lnTo>
                  <a:lnTo>
                    <a:pt x="669" y="19"/>
                  </a:lnTo>
                  <a:lnTo>
                    <a:pt x="621" y="19"/>
                  </a:lnTo>
                  <a:lnTo>
                    <a:pt x="569" y="21"/>
                  </a:lnTo>
                  <a:lnTo>
                    <a:pt x="515" y="25"/>
                  </a:lnTo>
                  <a:lnTo>
                    <a:pt x="459" y="30"/>
                  </a:lnTo>
                  <a:lnTo>
                    <a:pt x="405" y="34"/>
                  </a:lnTo>
                  <a:lnTo>
                    <a:pt x="349" y="40"/>
                  </a:lnTo>
                  <a:lnTo>
                    <a:pt x="297" y="46"/>
                  </a:lnTo>
                  <a:lnTo>
                    <a:pt x="247" y="52"/>
                  </a:lnTo>
                  <a:lnTo>
                    <a:pt x="200" y="59"/>
                  </a:lnTo>
                  <a:lnTo>
                    <a:pt x="158" y="63"/>
                  </a:lnTo>
                  <a:lnTo>
                    <a:pt x="121" y="69"/>
                  </a:lnTo>
                  <a:lnTo>
                    <a:pt x="90" y="73"/>
                  </a:lnTo>
                  <a:lnTo>
                    <a:pt x="67" y="77"/>
                  </a:lnTo>
                  <a:lnTo>
                    <a:pt x="52" y="79"/>
                  </a:lnTo>
                  <a:lnTo>
                    <a:pt x="48" y="79"/>
                  </a:lnTo>
                  <a:lnTo>
                    <a:pt x="54" y="67"/>
                  </a:lnTo>
                  <a:lnTo>
                    <a:pt x="63" y="54"/>
                  </a:lnTo>
                  <a:lnTo>
                    <a:pt x="69" y="42"/>
                  </a:lnTo>
                  <a:lnTo>
                    <a:pt x="79" y="30"/>
                  </a:lnTo>
                  <a:lnTo>
                    <a:pt x="88" y="17"/>
                  </a:lnTo>
                  <a:lnTo>
                    <a:pt x="88" y="5"/>
                  </a:lnTo>
                  <a:lnTo>
                    <a:pt x="81" y="0"/>
                  </a:lnTo>
                  <a:lnTo>
                    <a:pt x="67" y="7"/>
                  </a:lnTo>
                  <a:close/>
                </a:path>
              </a:pathLst>
            </a:custGeom>
            <a:solidFill>
              <a:srgbClr val="FFFFFF"/>
            </a:solidFill>
            <a:ln w="9525">
              <a:noFill/>
              <a:round/>
              <a:headEnd/>
              <a:tailEnd/>
            </a:ln>
          </p:spPr>
          <p:txBody>
            <a:bodyPr>
              <a:prstTxWarp prst="textNoShape">
                <a:avLst/>
              </a:prstTxWarp>
            </a:bodyPr>
            <a:lstStyle/>
            <a:p>
              <a:endParaRPr lang="en-US"/>
            </a:p>
          </p:txBody>
        </p:sp>
        <p:sp>
          <p:nvSpPr>
            <p:cNvPr id="600083" name="Freeform 19"/>
            <p:cNvSpPr>
              <a:spLocks/>
            </p:cNvSpPr>
            <p:nvPr/>
          </p:nvSpPr>
          <p:spPr bwMode="auto">
            <a:xfrm>
              <a:off x="2237" y="2262"/>
              <a:ext cx="127" cy="89"/>
            </a:xfrm>
            <a:custGeom>
              <a:avLst/>
              <a:gdLst/>
              <a:ahLst/>
              <a:cxnLst>
                <a:cxn ang="0">
                  <a:pos x="108" y="87"/>
                </a:cxn>
                <a:cxn ang="0">
                  <a:pos x="115" y="89"/>
                </a:cxn>
                <a:cxn ang="0">
                  <a:pos x="121" y="87"/>
                </a:cxn>
                <a:cxn ang="0">
                  <a:pos x="125" y="85"/>
                </a:cxn>
                <a:cxn ang="0">
                  <a:pos x="127" y="78"/>
                </a:cxn>
                <a:cxn ang="0">
                  <a:pos x="127" y="74"/>
                </a:cxn>
                <a:cxn ang="0">
                  <a:pos x="127" y="68"/>
                </a:cxn>
                <a:cxn ang="0">
                  <a:pos x="123" y="64"/>
                </a:cxn>
                <a:cxn ang="0">
                  <a:pos x="119" y="62"/>
                </a:cxn>
                <a:cxn ang="0">
                  <a:pos x="102" y="53"/>
                </a:cxn>
                <a:cxn ang="0">
                  <a:pos x="86" y="41"/>
                </a:cxn>
                <a:cxn ang="0">
                  <a:pos x="67" y="31"/>
                </a:cxn>
                <a:cxn ang="0">
                  <a:pos x="50" y="18"/>
                </a:cxn>
                <a:cxn ang="0">
                  <a:pos x="34" y="8"/>
                </a:cxn>
                <a:cxn ang="0">
                  <a:pos x="19" y="2"/>
                </a:cxn>
                <a:cxn ang="0">
                  <a:pos x="7" y="0"/>
                </a:cxn>
                <a:cxn ang="0">
                  <a:pos x="0" y="2"/>
                </a:cxn>
                <a:cxn ang="0">
                  <a:pos x="0" y="8"/>
                </a:cxn>
                <a:cxn ang="0">
                  <a:pos x="7" y="18"/>
                </a:cxn>
                <a:cxn ang="0">
                  <a:pos x="19" y="29"/>
                </a:cxn>
                <a:cxn ang="0">
                  <a:pos x="36" y="41"/>
                </a:cxn>
                <a:cxn ang="0">
                  <a:pos x="54" y="53"/>
                </a:cxn>
                <a:cxn ang="0">
                  <a:pos x="73" y="66"/>
                </a:cxn>
                <a:cxn ang="0">
                  <a:pos x="92" y="78"/>
                </a:cxn>
                <a:cxn ang="0">
                  <a:pos x="108" y="87"/>
                </a:cxn>
              </a:cxnLst>
              <a:rect l="0" t="0" r="r" b="b"/>
              <a:pathLst>
                <a:path w="127" h="89">
                  <a:moveTo>
                    <a:pt x="108" y="87"/>
                  </a:moveTo>
                  <a:lnTo>
                    <a:pt x="115" y="89"/>
                  </a:lnTo>
                  <a:lnTo>
                    <a:pt x="121" y="87"/>
                  </a:lnTo>
                  <a:lnTo>
                    <a:pt x="125" y="85"/>
                  </a:lnTo>
                  <a:lnTo>
                    <a:pt x="127" y="78"/>
                  </a:lnTo>
                  <a:lnTo>
                    <a:pt x="127" y="74"/>
                  </a:lnTo>
                  <a:lnTo>
                    <a:pt x="127" y="68"/>
                  </a:lnTo>
                  <a:lnTo>
                    <a:pt x="123" y="64"/>
                  </a:lnTo>
                  <a:lnTo>
                    <a:pt x="119" y="62"/>
                  </a:lnTo>
                  <a:lnTo>
                    <a:pt x="102" y="53"/>
                  </a:lnTo>
                  <a:lnTo>
                    <a:pt x="86" y="41"/>
                  </a:lnTo>
                  <a:lnTo>
                    <a:pt x="67" y="31"/>
                  </a:lnTo>
                  <a:lnTo>
                    <a:pt x="50" y="18"/>
                  </a:lnTo>
                  <a:lnTo>
                    <a:pt x="34" y="8"/>
                  </a:lnTo>
                  <a:lnTo>
                    <a:pt x="19" y="2"/>
                  </a:lnTo>
                  <a:lnTo>
                    <a:pt x="7" y="0"/>
                  </a:lnTo>
                  <a:lnTo>
                    <a:pt x="0" y="2"/>
                  </a:lnTo>
                  <a:lnTo>
                    <a:pt x="0" y="8"/>
                  </a:lnTo>
                  <a:lnTo>
                    <a:pt x="7" y="18"/>
                  </a:lnTo>
                  <a:lnTo>
                    <a:pt x="19" y="29"/>
                  </a:lnTo>
                  <a:lnTo>
                    <a:pt x="36" y="41"/>
                  </a:lnTo>
                  <a:lnTo>
                    <a:pt x="54" y="53"/>
                  </a:lnTo>
                  <a:lnTo>
                    <a:pt x="73" y="66"/>
                  </a:lnTo>
                  <a:lnTo>
                    <a:pt x="92" y="78"/>
                  </a:lnTo>
                  <a:lnTo>
                    <a:pt x="108" y="87"/>
                  </a:lnTo>
                  <a:close/>
                </a:path>
              </a:pathLst>
            </a:custGeom>
            <a:solidFill>
              <a:srgbClr val="FFFFFF"/>
            </a:solidFill>
            <a:ln w="9525">
              <a:noFill/>
              <a:round/>
              <a:headEnd/>
              <a:tailEnd/>
            </a:ln>
          </p:spPr>
          <p:txBody>
            <a:bodyPr>
              <a:prstTxWarp prst="textNoShape">
                <a:avLst/>
              </a:prstTxWarp>
            </a:bodyPr>
            <a:lstStyle/>
            <a:p>
              <a:endParaRPr lang="en-US"/>
            </a:p>
          </p:txBody>
        </p:sp>
        <p:sp>
          <p:nvSpPr>
            <p:cNvPr id="600084" name="Freeform 20"/>
            <p:cNvSpPr>
              <a:spLocks/>
            </p:cNvSpPr>
            <p:nvPr/>
          </p:nvSpPr>
          <p:spPr bwMode="auto">
            <a:xfrm>
              <a:off x="2312" y="2239"/>
              <a:ext cx="137" cy="91"/>
            </a:xfrm>
            <a:custGeom>
              <a:avLst/>
              <a:gdLst/>
              <a:ahLst/>
              <a:cxnLst>
                <a:cxn ang="0">
                  <a:pos x="121" y="89"/>
                </a:cxn>
                <a:cxn ang="0">
                  <a:pos x="125" y="91"/>
                </a:cxn>
                <a:cxn ang="0">
                  <a:pos x="129" y="91"/>
                </a:cxn>
                <a:cxn ang="0">
                  <a:pos x="133" y="89"/>
                </a:cxn>
                <a:cxn ang="0">
                  <a:pos x="135" y="85"/>
                </a:cxn>
                <a:cxn ang="0">
                  <a:pos x="137" y="81"/>
                </a:cxn>
                <a:cxn ang="0">
                  <a:pos x="137" y="74"/>
                </a:cxn>
                <a:cxn ang="0">
                  <a:pos x="135" y="70"/>
                </a:cxn>
                <a:cxn ang="0">
                  <a:pos x="131" y="68"/>
                </a:cxn>
                <a:cxn ang="0">
                  <a:pos x="114" y="58"/>
                </a:cxn>
                <a:cxn ang="0">
                  <a:pos x="94" y="45"/>
                </a:cxn>
                <a:cxn ang="0">
                  <a:pos x="75" y="31"/>
                </a:cxn>
                <a:cxn ang="0">
                  <a:pos x="54" y="18"/>
                </a:cxn>
                <a:cxn ang="0">
                  <a:pos x="35" y="10"/>
                </a:cxn>
                <a:cxn ang="0">
                  <a:pos x="19" y="2"/>
                </a:cxn>
                <a:cxn ang="0">
                  <a:pos x="6" y="0"/>
                </a:cxn>
                <a:cxn ang="0">
                  <a:pos x="0" y="2"/>
                </a:cxn>
                <a:cxn ang="0">
                  <a:pos x="0" y="8"/>
                </a:cxn>
                <a:cxn ang="0">
                  <a:pos x="8" y="18"/>
                </a:cxn>
                <a:cxn ang="0">
                  <a:pos x="21" y="31"/>
                </a:cxn>
                <a:cxn ang="0">
                  <a:pos x="40" y="43"/>
                </a:cxn>
                <a:cxn ang="0">
                  <a:pos x="58" y="56"/>
                </a:cxn>
                <a:cxn ang="0">
                  <a:pos x="81" y="68"/>
                </a:cxn>
                <a:cxn ang="0">
                  <a:pos x="102" y="81"/>
                </a:cxn>
                <a:cxn ang="0">
                  <a:pos x="121" y="89"/>
                </a:cxn>
              </a:cxnLst>
              <a:rect l="0" t="0" r="r" b="b"/>
              <a:pathLst>
                <a:path w="137" h="91">
                  <a:moveTo>
                    <a:pt x="121" y="89"/>
                  </a:moveTo>
                  <a:lnTo>
                    <a:pt x="125" y="91"/>
                  </a:lnTo>
                  <a:lnTo>
                    <a:pt x="129" y="91"/>
                  </a:lnTo>
                  <a:lnTo>
                    <a:pt x="133" y="89"/>
                  </a:lnTo>
                  <a:lnTo>
                    <a:pt x="135" y="85"/>
                  </a:lnTo>
                  <a:lnTo>
                    <a:pt x="137" y="81"/>
                  </a:lnTo>
                  <a:lnTo>
                    <a:pt x="137" y="74"/>
                  </a:lnTo>
                  <a:lnTo>
                    <a:pt x="135" y="70"/>
                  </a:lnTo>
                  <a:lnTo>
                    <a:pt x="131" y="68"/>
                  </a:lnTo>
                  <a:lnTo>
                    <a:pt x="114" y="58"/>
                  </a:lnTo>
                  <a:lnTo>
                    <a:pt x="94" y="45"/>
                  </a:lnTo>
                  <a:lnTo>
                    <a:pt x="75" y="31"/>
                  </a:lnTo>
                  <a:lnTo>
                    <a:pt x="54" y="18"/>
                  </a:lnTo>
                  <a:lnTo>
                    <a:pt x="35" y="10"/>
                  </a:lnTo>
                  <a:lnTo>
                    <a:pt x="19" y="2"/>
                  </a:lnTo>
                  <a:lnTo>
                    <a:pt x="6" y="0"/>
                  </a:lnTo>
                  <a:lnTo>
                    <a:pt x="0" y="2"/>
                  </a:lnTo>
                  <a:lnTo>
                    <a:pt x="0" y="8"/>
                  </a:lnTo>
                  <a:lnTo>
                    <a:pt x="8" y="18"/>
                  </a:lnTo>
                  <a:lnTo>
                    <a:pt x="21" y="31"/>
                  </a:lnTo>
                  <a:lnTo>
                    <a:pt x="40" y="43"/>
                  </a:lnTo>
                  <a:lnTo>
                    <a:pt x="58" y="56"/>
                  </a:lnTo>
                  <a:lnTo>
                    <a:pt x="81" y="68"/>
                  </a:lnTo>
                  <a:lnTo>
                    <a:pt x="102" y="81"/>
                  </a:lnTo>
                  <a:lnTo>
                    <a:pt x="121" y="89"/>
                  </a:lnTo>
                  <a:close/>
                </a:path>
              </a:pathLst>
            </a:custGeom>
            <a:solidFill>
              <a:srgbClr val="FFFFFF"/>
            </a:solidFill>
            <a:ln w="9525">
              <a:noFill/>
              <a:round/>
              <a:headEnd/>
              <a:tailEnd/>
            </a:ln>
          </p:spPr>
          <p:txBody>
            <a:bodyPr>
              <a:prstTxWarp prst="textNoShape">
                <a:avLst/>
              </a:prstTxWarp>
            </a:bodyPr>
            <a:lstStyle/>
            <a:p>
              <a:endParaRPr lang="en-US"/>
            </a:p>
          </p:txBody>
        </p:sp>
        <p:sp>
          <p:nvSpPr>
            <p:cNvPr id="600085" name="Freeform 21"/>
            <p:cNvSpPr>
              <a:spLocks/>
            </p:cNvSpPr>
            <p:nvPr/>
          </p:nvSpPr>
          <p:spPr bwMode="auto">
            <a:xfrm>
              <a:off x="2314" y="2110"/>
              <a:ext cx="293" cy="245"/>
            </a:xfrm>
            <a:custGeom>
              <a:avLst/>
              <a:gdLst/>
              <a:ahLst/>
              <a:cxnLst>
                <a:cxn ang="0">
                  <a:pos x="270" y="239"/>
                </a:cxn>
                <a:cxn ang="0">
                  <a:pos x="274" y="243"/>
                </a:cxn>
                <a:cxn ang="0">
                  <a:pos x="278" y="245"/>
                </a:cxn>
                <a:cxn ang="0">
                  <a:pos x="283" y="245"/>
                </a:cxn>
                <a:cxn ang="0">
                  <a:pos x="287" y="243"/>
                </a:cxn>
                <a:cxn ang="0">
                  <a:pos x="291" y="239"/>
                </a:cxn>
                <a:cxn ang="0">
                  <a:pos x="293" y="234"/>
                </a:cxn>
                <a:cxn ang="0">
                  <a:pos x="293" y="228"/>
                </a:cxn>
                <a:cxn ang="0">
                  <a:pos x="291" y="224"/>
                </a:cxn>
                <a:cxn ang="0">
                  <a:pos x="285" y="210"/>
                </a:cxn>
                <a:cxn ang="0">
                  <a:pos x="276" y="197"/>
                </a:cxn>
                <a:cxn ang="0">
                  <a:pos x="266" y="185"/>
                </a:cxn>
                <a:cxn ang="0">
                  <a:pos x="254" y="174"/>
                </a:cxn>
                <a:cxn ang="0">
                  <a:pos x="218" y="149"/>
                </a:cxn>
                <a:cxn ang="0">
                  <a:pos x="181" y="120"/>
                </a:cxn>
                <a:cxn ang="0">
                  <a:pos x="139" y="89"/>
                </a:cxn>
                <a:cxn ang="0">
                  <a:pos x="100" y="60"/>
                </a:cxn>
                <a:cxn ang="0">
                  <a:pos x="65" y="33"/>
                </a:cxn>
                <a:cxn ang="0">
                  <a:pos x="33" y="15"/>
                </a:cxn>
                <a:cxn ang="0">
                  <a:pos x="13" y="2"/>
                </a:cxn>
                <a:cxn ang="0">
                  <a:pos x="0" y="0"/>
                </a:cxn>
                <a:cxn ang="0">
                  <a:pos x="4" y="11"/>
                </a:cxn>
                <a:cxn ang="0">
                  <a:pos x="25" y="31"/>
                </a:cxn>
                <a:cxn ang="0">
                  <a:pos x="56" y="58"/>
                </a:cxn>
                <a:cxn ang="0">
                  <a:pos x="98" y="91"/>
                </a:cxn>
                <a:cxn ang="0">
                  <a:pos x="144" y="129"/>
                </a:cxn>
                <a:cxn ang="0">
                  <a:pos x="189" y="168"/>
                </a:cxn>
                <a:cxn ang="0">
                  <a:pos x="233" y="205"/>
                </a:cxn>
                <a:cxn ang="0">
                  <a:pos x="270" y="239"/>
                </a:cxn>
              </a:cxnLst>
              <a:rect l="0" t="0" r="r" b="b"/>
              <a:pathLst>
                <a:path w="293" h="245">
                  <a:moveTo>
                    <a:pt x="270" y="239"/>
                  </a:moveTo>
                  <a:lnTo>
                    <a:pt x="274" y="243"/>
                  </a:lnTo>
                  <a:lnTo>
                    <a:pt x="278" y="245"/>
                  </a:lnTo>
                  <a:lnTo>
                    <a:pt x="283" y="245"/>
                  </a:lnTo>
                  <a:lnTo>
                    <a:pt x="287" y="243"/>
                  </a:lnTo>
                  <a:lnTo>
                    <a:pt x="291" y="239"/>
                  </a:lnTo>
                  <a:lnTo>
                    <a:pt x="293" y="234"/>
                  </a:lnTo>
                  <a:lnTo>
                    <a:pt x="293" y="228"/>
                  </a:lnTo>
                  <a:lnTo>
                    <a:pt x="291" y="224"/>
                  </a:lnTo>
                  <a:lnTo>
                    <a:pt x="285" y="210"/>
                  </a:lnTo>
                  <a:lnTo>
                    <a:pt x="276" y="197"/>
                  </a:lnTo>
                  <a:lnTo>
                    <a:pt x="266" y="185"/>
                  </a:lnTo>
                  <a:lnTo>
                    <a:pt x="254" y="174"/>
                  </a:lnTo>
                  <a:lnTo>
                    <a:pt x="218" y="149"/>
                  </a:lnTo>
                  <a:lnTo>
                    <a:pt x="181" y="120"/>
                  </a:lnTo>
                  <a:lnTo>
                    <a:pt x="139" y="89"/>
                  </a:lnTo>
                  <a:lnTo>
                    <a:pt x="100" y="60"/>
                  </a:lnTo>
                  <a:lnTo>
                    <a:pt x="65" y="33"/>
                  </a:lnTo>
                  <a:lnTo>
                    <a:pt x="33" y="15"/>
                  </a:lnTo>
                  <a:lnTo>
                    <a:pt x="13" y="2"/>
                  </a:lnTo>
                  <a:lnTo>
                    <a:pt x="0" y="0"/>
                  </a:lnTo>
                  <a:lnTo>
                    <a:pt x="4" y="11"/>
                  </a:lnTo>
                  <a:lnTo>
                    <a:pt x="25" y="31"/>
                  </a:lnTo>
                  <a:lnTo>
                    <a:pt x="56" y="58"/>
                  </a:lnTo>
                  <a:lnTo>
                    <a:pt x="98" y="91"/>
                  </a:lnTo>
                  <a:lnTo>
                    <a:pt x="144" y="129"/>
                  </a:lnTo>
                  <a:lnTo>
                    <a:pt x="189" y="168"/>
                  </a:lnTo>
                  <a:lnTo>
                    <a:pt x="233" y="205"/>
                  </a:lnTo>
                  <a:lnTo>
                    <a:pt x="270" y="239"/>
                  </a:lnTo>
                  <a:close/>
                </a:path>
              </a:pathLst>
            </a:custGeom>
            <a:solidFill>
              <a:srgbClr val="FFFFFF"/>
            </a:solidFill>
            <a:ln w="9525">
              <a:noFill/>
              <a:round/>
              <a:headEnd/>
              <a:tailEnd/>
            </a:ln>
          </p:spPr>
          <p:txBody>
            <a:bodyPr>
              <a:prstTxWarp prst="textNoShape">
                <a:avLst/>
              </a:prstTxWarp>
            </a:bodyPr>
            <a:lstStyle/>
            <a:p>
              <a:endParaRPr lang="en-US"/>
            </a:p>
          </p:txBody>
        </p:sp>
        <p:sp>
          <p:nvSpPr>
            <p:cNvPr id="600086" name="Freeform 22"/>
            <p:cNvSpPr>
              <a:spLocks/>
            </p:cNvSpPr>
            <p:nvPr/>
          </p:nvSpPr>
          <p:spPr bwMode="auto">
            <a:xfrm>
              <a:off x="2229" y="2564"/>
              <a:ext cx="729" cy="127"/>
            </a:xfrm>
            <a:custGeom>
              <a:avLst/>
              <a:gdLst/>
              <a:ahLst/>
              <a:cxnLst>
                <a:cxn ang="0">
                  <a:pos x="58" y="6"/>
                </a:cxn>
                <a:cxn ang="0">
                  <a:pos x="37" y="27"/>
                </a:cxn>
                <a:cxn ang="0">
                  <a:pos x="17" y="52"/>
                </a:cxn>
                <a:cxn ang="0">
                  <a:pos x="2" y="75"/>
                </a:cxn>
                <a:cxn ang="0">
                  <a:pos x="2" y="102"/>
                </a:cxn>
                <a:cxn ang="0">
                  <a:pos x="23" y="123"/>
                </a:cxn>
                <a:cxn ang="0">
                  <a:pos x="52" y="127"/>
                </a:cxn>
                <a:cxn ang="0">
                  <a:pos x="83" y="125"/>
                </a:cxn>
                <a:cxn ang="0">
                  <a:pos x="135" y="118"/>
                </a:cxn>
                <a:cxn ang="0">
                  <a:pos x="216" y="106"/>
                </a:cxn>
                <a:cxn ang="0">
                  <a:pos x="297" y="94"/>
                </a:cxn>
                <a:cxn ang="0">
                  <a:pos x="378" y="81"/>
                </a:cxn>
                <a:cxn ang="0">
                  <a:pos x="455" y="73"/>
                </a:cxn>
                <a:cxn ang="0">
                  <a:pos x="528" y="67"/>
                </a:cxn>
                <a:cxn ang="0">
                  <a:pos x="600" y="60"/>
                </a:cxn>
                <a:cxn ang="0">
                  <a:pos x="673" y="56"/>
                </a:cxn>
                <a:cxn ang="0">
                  <a:pos x="719" y="50"/>
                </a:cxn>
                <a:cxn ang="0">
                  <a:pos x="727" y="42"/>
                </a:cxn>
                <a:cxn ang="0">
                  <a:pos x="727" y="27"/>
                </a:cxn>
                <a:cxn ang="0">
                  <a:pos x="719" y="19"/>
                </a:cxn>
                <a:cxn ang="0">
                  <a:pos x="671" y="15"/>
                </a:cxn>
                <a:cxn ang="0">
                  <a:pos x="588" y="17"/>
                </a:cxn>
                <a:cxn ang="0">
                  <a:pos x="505" y="23"/>
                </a:cxn>
                <a:cxn ang="0">
                  <a:pos x="422" y="33"/>
                </a:cxn>
                <a:cxn ang="0">
                  <a:pos x="339" y="44"/>
                </a:cxn>
                <a:cxn ang="0">
                  <a:pos x="258" y="56"/>
                </a:cxn>
                <a:cxn ang="0">
                  <a:pos x="175" y="69"/>
                </a:cxn>
                <a:cxn ang="0">
                  <a:pos x="94" y="79"/>
                </a:cxn>
                <a:cxn ang="0">
                  <a:pos x="48" y="75"/>
                </a:cxn>
                <a:cxn ang="0">
                  <a:pos x="62" y="52"/>
                </a:cxn>
                <a:cxn ang="0">
                  <a:pos x="79" y="27"/>
                </a:cxn>
                <a:cxn ang="0">
                  <a:pos x="83" y="2"/>
                </a:cxn>
                <a:cxn ang="0">
                  <a:pos x="67" y="2"/>
                </a:cxn>
              </a:cxnLst>
              <a:rect l="0" t="0" r="r" b="b"/>
              <a:pathLst>
                <a:path w="729" h="127">
                  <a:moveTo>
                    <a:pt x="67" y="2"/>
                  </a:moveTo>
                  <a:lnTo>
                    <a:pt x="58" y="6"/>
                  </a:lnTo>
                  <a:lnTo>
                    <a:pt x="50" y="17"/>
                  </a:lnTo>
                  <a:lnTo>
                    <a:pt x="37" y="27"/>
                  </a:lnTo>
                  <a:lnTo>
                    <a:pt x="27" y="40"/>
                  </a:lnTo>
                  <a:lnTo>
                    <a:pt x="17" y="52"/>
                  </a:lnTo>
                  <a:lnTo>
                    <a:pt x="8" y="65"/>
                  </a:lnTo>
                  <a:lnTo>
                    <a:pt x="2" y="75"/>
                  </a:lnTo>
                  <a:lnTo>
                    <a:pt x="0" y="83"/>
                  </a:lnTo>
                  <a:lnTo>
                    <a:pt x="2" y="102"/>
                  </a:lnTo>
                  <a:lnTo>
                    <a:pt x="10" y="114"/>
                  </a:lnTo>
                  <a:lnTo>
                    <a:pt x="23" y="123"/>
                  </a:lnTo>
                  <a:lnTo>
                    <a:pt x="35" y="125"/>
                  </a:lnTo>
                  <a:lnTo>
                    <a:pt x="52" y="127"/>
                  </a:lnTo>
                  <a:lnTo>
                    <a:pt x="67" y="125"/>
                  </a:lnTo>
                  <a:lnTo>
                    <a:pt x="83" y="125"/>
                  </a:lnTo>
                  <a:lnTo>
                    <a:pt x="96" y="123"/>
                  </a:lnTo>
                  <a:lnTo>
                    <a:pt x="135" y="118"/>
                  </a:lnTo>
                  <a:lnTo>
                    <a:pt x="177" y="112"/>
                  </a:lnTo>
                  <a:lnTo>
                    <a:pt x="216" y="106"/>
                  </a:lnTo>
                  <a:lnTo>
                    <a:pt x="258" y="100"/>
                  </a:lnTo>
                  <a:lnTo>
                    <a:pt x="297" y="94"/>
                  </a:lnTo>
                  <a:lnTo>
                    <a:pt x="336" y="87"/>
                  </a:lnTo>
                  <a:lnTo>
                    <a:pt x="378" y="81"/>
                  </a:lnTo>
                  <a:lnTo>
                    <a:pt x="417" y="77"/>
                  </a:lnTo>
                  <a:lnTo>
                    <a:pt x="455" y="73"/>
                  </a:lnTo>
                  <a:lnTo>
                    <a:pt x="490" y="69"/>
                  </a:lnTo>
                  <a:lnTo>
                    <a:pt x="528" y="67"/>
                  </a:lnTo>
                  <a:lnTo>
                    <a:pt x="565" y="65"/>
                  </a:lnTo>
                  <a:lnTo>
                    <a:pt x="600" y="60"/>
                  </a:lnTo>
                  <a:lnTo>
                    <a:pt x="638" y="58"/>
                  </a:lnTo>
                  <a:lnTo>
                    <a:pt x="673" y="56"/>
                  </a:lnTo>
                  <a:lnTo>
                    <a:pt x="710" y="52"/>
                  </a:lnTo>
                  <a:lnTo>
                    <a:pt x="719" y="50"/>
                  </a:lnTo>
                  <a:lnTo>
                    <a:pt x="723" y="48"/>
                  </a:lnTo>
                  <a:lnTo>
                    <a:pt x="727" y="42"/>
                  </a:lnTo>
                  <a:lnTo>
                    <a:pt x="729" y="35"/>
                  </a:lnTo>
                  <a:lnTo>
                    <a:pt x="727" y="27"/>
                  </a:lnTo>
                  <a:lnTo>
                    <a:pt x="725" y="23"/>
                  </a:lnTo>
                  <a:lnTo>
                    <a:pt x="719" y="19"/>
                  </a:lnTo>
                  <a:lnTo>
                    <a:pt x="712" y="17"/>
                  </a:lnTo>
                  <a:lnTo>
                    <a:pt x="671" y="15"/>
                  </a:lnTo>
                  <a:lnTo>
                    <a:pt x="629" y="17"/>
                  </a:lnTo>
                  <a:lnTo>
                    <a:pt x="588" y="17"/>
                  </a:lnTo>
                  <a:lnTo>
                    <a:pt x="546" y="19"/>
                  </a:lnTo>
                  <a:lnTo>
                    <a:pt x="505" y="23"/>
                  </a:lnTo>
                  <a:lnTo>
                    <a:pt x="463" y="27"/>
                  </a:lnTo>
                  <a:lnTo>
                    <a:pt x="422" y="33"/>
                  </a:lnTo>
                  <a:lnTo>
                    <a:pt x="380" y="38"/>
                  </a:lnTo>
                  <a:lnTo>
                    <a:pt x="339" y="44"/>
                  </a:lnTo>
                  <a:lnTo>
                    <a:pt x="299" y="50"/>
                  </a:lnTo>
                  <a:lnTo>
                    <a:pt x="258" y="56"/>
                  </a:lnTo>
                  <a:lnTo>
                    <a:pt x="216" y="62"/>
                  </a:lnTo>
                  <a:lnTo>
                    <a:pt x="175" y="69"/>
                  </a:lnTo>
                  <a:lnTo>
                    <a:pt x="135" y="75"/>
                  </a:lnTo>
                  <a:lnTo>
                    <a:pt x="94" y="79"/>
                  </a:lnTo>
                  <a:lnTo>
                    <a:pt x="52" y="83"/>
                  </a:lnTo>
                  <a:lnTo>
                    <a:pt x="48" y="75"/>
                  </a:lnTo>
                  <a:lnTo>
                    <a:pt x="54" y="62"/>
                  </a:lnTo>
                  <a:lnTo>
                    <a:pt x="62" y="52"/>
                  </a:lnTo>
                  <a:lnTo>
                    <a:pt x="69" y="42"/>
                  </a:lnTo>
                  <a:lnTo>
                    <a:pt x="79" y="27"/>
                  </a:lnTo>
                  <a:lnTo>
                    <a:pt x="85" y="13"/>
                  </a:lnTo>
                  <a:lnTo>
                    <a:pt x="83" y="2"/>
                  </a:lnTo>
                  <a:lnTo>
                    <a:pt x="77" y="0"/>
                  </a:lnTo>
                  <a:lnTo>
                    <a:pt x="67" y="2"/>
                  </a:lnTo>
                  <a:close/>
                </a:path>
              </a:pathLst>
            </a:custGeom>
            <a:solidFill>
              <a:srgbClr val="000000"/>
            </a:solidFill>
            <a:ln w="9525">
              <a:noFill/>
              <a:round/>
              <a:headEnd/>
              <a:tailEnd/>
            </a:ln>
          </p:spPr>
          <p:txBody>
            <a:bodyPr>
              <a:prstTxWarp prst="textNoShape">
                <a:avLst/>
              </a:prstTxWarp>
            </a:bodyPr>
            <a:lstStyle/>
            <a:p>
              <a:endParaRPr lang="en-US"/>
            </a:p>
          </p:txBody>
        </p:sp>
        <p:sp>
          <p:nvSpPr>
            <p:cNvPr id="600087" name="Freeform 23"/>
            <p:cNvSpPr>
              <a:spLocks/>
            </p:cNvSpPr>
            <p:nvPr/>
          </p:nvSpPr>
          <p:spPr bwMode="auto">
            <a:xfrm>
              <a:off x="1990" y="2272"/>
              <a:ext cx="1329" cy="566"/>
            </a:xfrm>
            <a:custGeom>
              <a:avLst/>
              <a:gdLst/>
              <a:ahLst/>
              <a:cxnLst>
                <a:cxn ang="0">
                  <a:pos x="0" y="518"/>
                </a:cxn>
                <a:cxn ang="0">
                  <a:pos x="15" y="553"/>
                </a:cxn>
                <a:cxn ang="0">
                  <a:pos x="44" y="564"/>
                </a:cxn>
                <a:cxn ang="0">
                  <a:pos x="164" y="566"/>
                </a:cxn>
                <a:cxn ang="0">
                  <a:pos x="285" y="562"/>
                </a:cxn>
                <a:cxn ang="0">
                  <a:pos x="403" y="556"/>
                </a:cxn>
                <a:cxn ang="0">
                  <a:pos x="521" y="545"/>
                </a:cxn>
                <a:cxn ang="0">
                  <a:pos x="642" y="539"/>
                </a:cxn>
                <a:cxn ang="0">
                  <a:pos x="758" y="533"/>
                </a:cxn>
                <a:cxn ang="0">
                  <a:pos x="872" y="522"/>
                </a:cxn>
                <a:cxn ang="0">
                  <a:pos x="987" y="506"/>
                </a:cxn>
                <a:cxn ang="0">
                  <a:pos x="1063" y="487"/>
                </a:cxn>
                <a:cxn ang="0">
                  <a:pos x="1132" y="454"/>
                </a:cxn>
                <a:cxn ang="0">
                  <a:pos x="1176" y="398"/>
                </a:cxn>
                <a:cxn ang="0">
                  <a:pos x="1250" y="220"/>
                </a:cxn>
                <a:cxn ang="0">
                  <a:pos x="1323" y="37"/>
                </a:cxn>
                <a:cxn ang="0">
                  <a:pos x="1313" y="10"/>
                </a:cxn>
                <a:cxn ang="0">
                  <a:pos x="1275" y="2"/>
                </a:cxn>
                <a:cxn ang="0">
                  <a:pos x="1265" y="21"/>
                </a:cxn>
                <a:cxn ang="0">
                  <a:pos x="1277" y="33"/>
                </a:cxn>
                <a:cxn ang="0">
                  <a:pos x="1271" y="68"/>
                </a:cxn>
                <a:cxn ang="0">
                  <a:pos x="1213" y="216"/>
                </a:cxn>
                <a:cxn ang="0">
                  <a:pos x="1144" y="381"/>
                </a:cxn>
                <a:cxn ang="0">
                  <a:pos x="1113" y="423"/>
                </a:cxn>
                <a:cxn ang="0">
                  <a:pos x="1049" y="446"/>
                </a:cxn>
                <a:cxn ang="0">
                  <a:pos x="960" y="464"/>
                </a:cxn>
                <a:cxn ang="0">
                  <a:pos x="856" y="481"/>
                </a:cxn>
                <a:cxn ang="0">
                  <a:pos x="752" y="493"/>
                </a:cxn>
                <a:cxn ang="0">
                  <a:pos x="652" y="500"/>
                </a:cxn>
                <a:cxn ang="0">
                  <a:pos x="538" y="510"/>
                </a:cxn>
                <a:cxn ang="0">
                  <a:pos x="426" y="520"/>
                </a:cxn>
                <a:cxn ang="0">
                  <a:pos x="312" y="529"/>
                </a:cxn>
                <a:cxn ang="0">
                  <a:pos x="198" y="533"/>
                </a:cxn>
                <a:cxn ang="0">
                  <a:pos x="81" y="533"/>
                </a:cxn>
                <a:cxn ang="0">
                  <a:pos x="54" y="531"/>
                </a:cxn>
                <a:cxn ang="0">
                  <a:pos x="34" y="510"/>
                </a:cxn>
                <a:cxn ang="0">
                  <a:pos x="54" y="475"/>
                </a:cxn>
                <a:cxn ang="0">
                  <a:pos x="85" y="442"/>
                </a:cxn>
                <a:cxn ang="0">
                  <a:pos x="104" y="417"/>
                </a:cxn>
                <a:cxn ang="0">
                  <a:pos x="125" y="386"/>
                </a:cxn>
                <a:cxn ang="0">
                  <a:pos x="102" y="383"/>
                </a:cxn>
                <a:cxn ang="0">
                  <a:pos x="67" y="425"/>
                </a:cxn>
                <a:cxn ang="0">
                  <a:pos x="19" y="483"/>
                </a:cxn>
              </a:cxnLst>
              <a:rect l="0" t="0" r="r" b="b"/>
              <a:pathLst>
                <a:path w="1329" h="566">
                  <a:moveTo>
                    <a:pt x="4" y="498"/>
                  </a:moveTo>
                  <a:lnTo>
                    <a:pt x="2" y="504"/>
                  </a:lnTo>
                  <a:lnTo>
                    <a:pt x="0" y="518"/>
                  </a:lnTo>
                  <a:lnTo>
                    <a:pt x="0" y="533"/>
                  </a:lnTo>
                  <a:lnTo>
                    <a:pt x="4" y="545"/>
                  </a:lnTo>
                  <a:lnTo>
                    <a:pt x="15" y="553"/>
                  </a:lnTo>
                  <a:lnTo>
                    <a:pt x="27" y="558"/>
                  </a:lnTo>
                  <a:lnTo>
                    <a:pt x="40" y="562"/>
                  </a:lnTo>
                  <a:lnTo>
                    <a:pt x="44" y="564"/>
                  </a:lnTo>
                  <a:lnTo>
                    <a:pt x="83" y="566"/>
                  </a:lnTo>
                  <a:lnTo>
                    <a:pt x="125" y="566"/>
                  </a:lnTo>
                  <a:lnTo>
                    <a:pt x="164" y="566"/>
                  </a:lnTo>
                  <a:lnTo>
                    <a:pt x="204" y="566"/>
                  </a:lnTo>
                  <a:lnTo>
                    <a:pt x="245" y="564"/>
                  </a:lnTo>
                  <a:lnTo>
                    <a:pt x="285" y="562"/>
                  </a:lnTo>
                  <a:lnTo>
                    <a:pt x="324" y="560"/>
                  </a:lnTo>
                  <a:lnTo>
                    <a:pt x="364" y="558"/>
                  </a:lnTo>
                  <a:lnTo>
                    <a:pt x="403" y="556"/>
                  </a:lnTo>
                  <a:lnTo>
                    <a:pt x="443" y="551"/>
                  </a:lnTo>
                  <a:lnTo>
                    <a:pt x="482" y="549"/>
                  </a:lnTo>
                  <a:lnTo>
                    <a:pt x="521" y="545"/>
                  </a:lnTo>
                  <a:lnTo>
                    <a:pt x="561" y="543"/>
                  </a:lnTo>
                  <a:lnTo>
                    <a:pt x="602" y="541"/>
                  </a:lnTo>
                  <a:lnTo>
                    <a:pt x="642" y="539"/>
                  </a:lnTo>
                  <a:lnTo>
                    <a:pt x="681" y="537"/>
                  </a:lnTo>
                  <a:lnTo>
                    <a:pt x="719" y="535"/>
                  </a:lnTo>
                  <a:lnTo>
                    <a:pt x="758" y="533"/>
                  </a:lnTo>
                  <a:lnTo>
                    <a:pt x="796" y="531"/>
                  </a:lnTo>
                  <a:lnTo>
                    <a:pt x="835" y="527"/>
                  </a:lnTo>
                  <a:lnTo>
                    <a:pt x="872" y="522"/>
                  </a:lnTo>
                  <a:lnTo>
                    <a:pt x="910" y="518"/>
                  </a:lnTo>
                  <a:lnTo>
                    <a:pt x="949" y="512"/>
                  </a:lnTo>
                  <a:lnTo>
                    <a:pt x="987" y="506"/>
                  </a:lnTo>
                  <a:lnTo>
                    <a:pt x="1012" y="502"/>
                  </a:lnTo>
                  <a:lnTo>
                    <a:pt x="1036" y="495"/>
                  </a:lnTo>
                  <a:lnTo>
                    <a:pt x="1063" y="487"/>
                  </a:lnTo>
                  <a:lnTo>
                    <a:pt x="1088" y="479"/>
                  </a:lnTo>
                  <a:lnTo>
                    <a:pt x="1111" y="468"/>
                  </a:lnTo>
                  <a:lnTo>
                    <a:pt x="1132" y="454"/>
                  </a:lnTo>
                  <a:lnTo>
                    <a:pt x="1153" y="435"/>
                  </a:lnTo>
                  <a:lnTo>
                    <a:pt x="1169" y="415"/>
                  </a:lnTo>
                  <a:lnTo>
                    <a:pt x="1176" y="398"/>
                  </a:lnTo>
                  <a:lnTo>
                    <a:pt x="1194" y="354"/>
                  </a:lnTo>
                  <a:lnTo>
                    <a:pt x="1221" y="292"/>
                  </a:lnTo>
                  <a:lnTo>
                    <a:pt x="1250" y="220"/>
                  </a:lnTo>
                  <a:lnTo>
                    <a:pt x="1281" y="147"/>
                  </a:lnTo>
                  <a:lnTo>
                    <a:pt x="1306" y="85"/>
                  </a:lnTo>
                  <a:lnTo>
                    <a:pt x="1323" y="37"/>
                  </a:lnTo>
                  <a:lnTo>
                    <a:pt x="1329" y="19"/>
                  </a:lnTo>
                  <a:lnTo>
                    <a:pt x="1325" y="16"/>
                  </a:lnTo>
                  <a:lnTo>
                    <a:pt x="1313" y="10"/>
                  </a:lnTo>
                  <a:lnTo>
                    <a:pt x="1298" y="4"/>
                  </a:lnTo>
                  <a:lnTo>
                    <a:pt x="1284" y="0"/>
                  </a:lnTo>
                  <a:lnTo>
                    <a:pt x="1275" y="2"/>
                  </a:lnTo>
                  <a:lnTo>
                    <a:pt x="1271" y="6"/>
                  </a:lnTo>
                  <a:lnTo>
                    <a:pt x="1267" y="14"/>
                  </a:lnTo>
                  <a:lnTo>
                    <a:pt x="1265" y="21"/>
                  </a:lnTo>
                  <a:lnTo>
                    <a:pt x="1267" y="27"/>
                  </a:lnTo>
                  <a:lnTo>
                    <a:pt x="1271" y="31"/>
                  </a:lnTo>
                  <a:lnTo>
                    <a:pt x="1277" y="33"/>
                  </a:lnTo>
                  <a:lnTo>
                    <a:pt x="1284" y="31"/>
                  </a:lnTo>
                  <a:lnTo>
                    <a:pt x="1277" y="54"/>
                  </a:lnTo>
                  <a:lnTo>
                    <a:pt x="1271" y="68"/>
                  </a:lnTo>
                  <a:lnTo>
                    <a:pt x="1259" y="104"/>
                  </a:lnTo>
                  <a:lnTo>
                    <a:pt x="1238" y="155"/>
                  </a:lnTo>
                  <a:lnTo>
                    <a:pt x="1213" y="216"/>
                  </a:lnTo>
                  <a:lnTo>
                    <a:pt x="1188" y="280"/>
                  </a:lnTo>
                  <a:lnTo>
                    <a:pt x="1165" y="336"/>
                  </a:lnTo>
                  <a:lnTo>
                    <a:pt x="1144" y="381"/>
                  </a:lnTo>
                  <a:lnTo>
                    <a:pt x="1132" y="408"/>
                  </a:lnTo>
                  <a:lnTo>
                    <a:pt x="1126" y="417"/>
                  </a:lnTo>
                  <a:lnTo>
                    <a:pt x="1113" y="423"/>
                  </a:lnTo>
                  <a:lnTo>
                    <a:pt x="1097" y="431"/>
                  </a:lnTo>
                  <a:lnTo>
                    <a:pt x="1074" y="437"/>
                  </a:lnTo>
                  <a:lnTo>
                    <a:pt x="1049" y="446"/>
                  </a:lnTo>
                  <a:lnTo>
                    <a:pt x="1022" y="452"/>
                  </a:lnTo>
                  <a:lnTo>
                    <a:pt x="991" y="458"/>
                  </a:lnTo>
                  <a:lnTo>
                    <a:pt x="960" y="464"/>
                  </a:lnTo>
                  <a:lnTo>
                    <a:pt x="926" y="471"/>
                  </a:lnTo>
                  <a:lnTo>
                    <a:pt x="891" y="477"/>
                  </a:lnTo>
                  <a:lnTo>
                    <a:pt x="856" y="481"/>
                  </a:lnTo>
                  <a:lnTo>
                    <a:pt x="820" y="485"/>
                  </a:lnTo>
                  <a:lnTo>
                    <a:pt x="785" y="489"/>
                  </a:lnTo>
                  <a:lnTo>
                    <a:pt x="752" y="493"/>
                  </a:lnTo>
                  <a:lnTo>
                    <a:pt x="721" y="495"/>
                  </a:lnTo>
                  <a:lnTo>
                    <a:pt x="692" y="498"/>
                  </a:lnTo>
                  <a:lnTo>
                    <a:pt x="652" y="500"/>
                  </a:lnTo>
                  <a:lnTo>
                    <a:pt x="615" y="504"/>
                  </a:lnTo>
                  <a:lnTo>
                    <a:pt x="575" y="506"/>
                  </a:lnTo>
                  <a:lnTo>
                    <a:pt x="538" y="510"/>
                  </a:lnTo>
                  <a:lnTo>
                    <a:pt x="501" y="512"/>
                  </a:lnTo>
                  <a:lnTo>
                    <a:pt x="463" y="516"/>
                  </a:lnTo>
                  <a:lnTo>
                    <a:pt x="426" y="520"/>
                  </a:lnTo>
                  <a:lnTo>
                    <a:pt x="387" y="522"/>
                  </a:lnTo>
                  <a:lnTo>
                    <a:pt x="349" y="527"/>
                  </a:lnTo>
                  <a:lnTo>
                    <a:pt x="312" y="529"/>
                  </a:lnTo>
                  <a:lnTo>
                    <a:pt x="274" y="531"/>
                  </a:lnTo>
                  <a:lnTo>
                    <a:pt x="235" y="533"/>
                  </a:lnTo>
                  <a:lnTo>
                    <a:pt x="198" y="533"/>
                  </a:lnTo>
                  <a:lnTo>
                    <a:pt x="160" y="535"/>
                  </a:lnTo>
                  <a:lnTo>
                    <a:pt x="121" y="535"/>
                  </a:lnTo>
                  <a:lnTo>
                    <a:pt x="81" y="533"/>
                  </a:lnTo>
                  <a:lnTo>
                    <a:pt x="77" y="533"/>
                  </a:lnTo>
                  <a:lnTo>
                    <a:pt x="67" y="533"/>
                  </a:lnTo>
                  <a:lnTo>
                    <a:pt x="54" y="531"/>
                  </a:lnTo>
                  <a:lnTo>
                    <a:pt x="42" y="527"/>
                  </a:lnTo>
                  <a:lnTo>
                    <a:pt x="34" y="520"/>
                  </a:lnTo>
                  <a:lnTo>
                    <a:pt x="34" y="510"/>
                  </a:lnTo>
                  <a:lnTo>
                    <a:pt x="38" y="500"/>
                  </a:lnTo>
                  <a:lnTo>
                    <a:pt x="46" y="487"/>
                  </a:lnTo>
                  <a:lnTo>
                    <a:pt x="54" y="475"/>
                  </a:lnTo>
                  <a:lnTo>
                    <a:pt x="67" y="462"/>
                  </a:lnTo>
                  <a:lnTo>
                    <a:pt x="77" y="450"/>
                  </a:lnTo>
                  <a:lnTo>
                    <a:pt x="85" y="442"/>
                  </a:lnTo>
                  <a:lnTo>
                    <a:pt x="92" y="433"/>
                  </a:lnTo>
                  <a:lnTo>
                    <a:pt x="98" y="425"/>
                  </a:lnTo>
                  <a:lnTo>
                    <a:pt x="104" y="417"/>
                  </a:lnTo>
                  <a:lnTo>
                    <a:pt x="112" y="410"/>
                  </a:lnTo>
                  <a:lnTo>
                    <a:pt x="123" y="398"/>
                  </a:lnTo>
                  <a:lnTo>
                    <a:pt x="125" y="386"/>
                  </a:lnTo>
                  <a:lnTo>
                    <a:pt x="121" y="379"/>
                  </a:lnTo>
                  <a:lnTo>
                    <a:pt x="104" y="379"/>
                  </a:lnTo>
                  <a:lnTo>
                    <a:pt x="102" y="383"/>
                  </a:lnTo>
                  <a:lnTo>
                    <a:pt x="94" y="394"/>
                  </a:lnTo>
                  <a:lnTo>
                    <a:pt x="81" y="408"/>
                  </a:lnTo>
                  <a:lnTo>
                    <a:pt x="67" y="425"/>
                  </a:lnTo>
                  <a:lnTo>
                    <a:pt x="50" y="446"/>
                  </a:lnTo>
                  <a:lnTo>
                    <a:pt x="34" y="464"/>
                  </a:lnTo>
                  <a:lnTo>
                    <a:pt x="19" y="483"/>
                  </a:lnTo>
                  <a:lnTo>
                    <a:pt x="4" y="498"/>
                  </a:lnTo>
                  <a:close/>
                </a:path>
              </a:pathLst>
            </a:custGeom>
            <a:solidFill>
              <a:srgbClr val="000000"/>
            </a:solidFill>
            <a:ln w="9525">
              <a:noFill/>
              <a:round/>
              <a:headEnd/>
              <a:tailEnd/>
            </a:ln>
          </p:spPr>
          <p:txBody>
            <a:bodyPr>
              <a:prstTxWarp prst="textNoShape">
                <a:avLst/>
              </a:prstTxWarp>
            </a:bodyPr>
            <a:lstStyle/>
            <a:p>
              <a:endParaRPr lang="en-US"/>
            </a:p>
          </p:txBody>
        </p:sp>
        <p:sp>
          <p:nvSpPr>
            <p:cNvPr id="600088" name="Freeform 24"/>
            <p:cNvSpPr>
              <a:spLocks/>
            </p:cNvSpPr>
            <p:nvPr/>
          </p:nvSpPr>
          <p:spPr bwMode="auto">
            <a:xfrm>
              <a:off x="2368" y="1741"/>
              <a:ext cx="714" cy="776"/>
            </a:xfrm>
            <a:custGeom>
              <a:avLst/>
              <a:gdLst/>
              <a:ahLst/>
              <a:cxnLst>
                <a:cxn ang="0">
                  <a:pos x="4" y="60"/>
                </a:cxn>
                <a:cxn ang="0">
                  <a:pos x="36" y="62"/>
                </a:cxn>
                <a:cxn ang="0">
                  <a:pos x="94" y="56"/>
                </a:cxn>
                <a:cxn ang="0">
                  <a:pos x="170" y="48"/>
                </a:cxn>
                <a:cxn ang="0">
                  <a:pos x="260" y="40"/>
                </a:cxn>
                <a:cxn ang="0">
                  <a:pos x="355" y="35"/>
                </a:cxn>
                <a:cxn ang="0">
                  <a:pos x="449" y="42"/>
                </a:cxn>
                <a:cxn ang="0">
                  <a:pos x="536" y="60"/>
                </a:cxn>
                <a:cxn ang="0">
                  <a:pos x="615" y="156"/>
                </a:cxn>
                <a:cxn ang="0">
                  <a:pos x="661" y="321"/>
                </a:cxn>
                <a:cxn ang="0">
                  <a:pos x="669" y="494"/>
                </a:cxn>
                <a:cxn ang="0">
                  <a:pos x="648" y="666"/>
                </a:cxn>
                <a:cxn ang="0">
                  <a:pos x="631" y="757"/>
                </a:cxn>
                <a:cxn ang="0">
                  <a:pos x="638" y="771"/>
                </a:cxn>
                <a:cxn ang="0">
                  <a:pos x="650" y="776"/>
                </a:cxn>
                <a:cxn ang="0">
                  <a:pos x="663" y="771"/>
                </a:cxn>
                <a:cxn ang="0">
                  <a:pos x="694" y="655"/>
                </a:cxn>
                <a:cxn ang="0">
                  <a:pos x="714" y="433"/>
                </a:cxn>
                <a:cxn ang="0">
                  <a:pos x="704" y="282"/>
                </a:cxn>
                <a:cxn ang="0">
                  <a:pos x="690" y="203"/>
                </a:cxn>
                <a:cxn ang="0">
                  <a:pos x="663" y="127"/>
                </a:cxn>
                <a:cxn ang="0">
                  <a:pos x="621" y="58"/>
                </a:cxn>
                <a:cxn ang="0">
                  <a:pos x="567" y="21"/>
                </a:cxn>
                <a:cxn ang="0">
                  <a:pos x="515" y="8"/>
                </a:cxn>
                <a:cxn ang="0">
                  <a:pos x="463" y="2"/>
                </a:cxn>
                <a:cxn ang="0">
                  <a:pos x="411" y="0"/>
                </a:cxn>
                <a:cxn ang="0">
                  <a:pos x="359" y="2"/>
                </a:cxn>
                <a:cxn ang="0">
                  <a:pos x="301" y="4"/>
                </a:cxn>
                <a:cxn ang="0">
                  <a:pos x="237" y="10"/>
                </a:cxn>
                <a:cxn ang="0">
                  <a:pos x="175" y="17"/>
                </a:cxn>
                <a:cxn ang="0">
                  <a:pos x="114" y="23"/>
                </a:cxn>
                <a:cxn ang="0">
                  <a:pos x="63" y="31"/>
                </a:cxn>
                <a:cxn ang="0">
                  <a:pos x="25" y="40"/>
                </a:cxn>
                <a:cxn ang="0">
                  <a:pos x="4" y="50"/>
                </a:cxn>
              </a:cxnLst>
              <a:rect l="0" t="0" r="r" b="b"/>
              <a:pathLst>
                <a:path w="714" h="776">
                  <a:moveTo>
                    <a:pt x="0" y="54"/>
                  </a:moveTo>
                  <a:lnTo>
                    <a:pt x="4" y="60"/>
                  </a:lnTo>
                  <a:lnTo>
                    <a:pt x="17" y="62"/>
                  </a:lnTo>
                  <a:lnTo>
                    <a:pt x="36" y="62"/>
                  </a:lnTo>
                  <a:lnTo>
                    <a:pt x="60" y="60"/>
                  </a:lnTo>
                  <a:lnTo>
                    <a:pt x="94" y="56"/>
                  </a:lnTo>
                  <a:lnTo>
                    <a:pt x="129" y="52"/>
                  </a:lnTo>
                  <a:lnTo>
                    <a:pt x="170" y="48"/>
                  </a:lnTo>
                  <a:lnTo>
                    <a:pt x="214" y="44"/>
                  </a:lnTo>
                  <a:lnTo>
                    <a:pt x="260" y="40"/>
                  </a:lnTo>
                  <a:lnTo>
                    <a:pt x="308" y="35"/>
                  </a:lnTo>
                  <a:lnTo>
                    <a:pt x="355" y="35"/>
                  </a:lnTo>
                  <a:lnTo>
                    <a:pt x="403" y="37"/>
                  </a:lnTo>
                  <a:lnTo>
                    <a:pt x="449" y="42"/>
                  </a:lnTo>
                  <a:lnTo>
                    <a:pt x="494" y="50"/>
                  </a:lnTo>
                  <a:lnTo>
                    <a:pt x="536" y="60"/>
                  </a:lnTo>
                  <a:lnTo>
                    <a:pt x="573" y="77"/>
                  </a:lnTo>
                  <a:lnTo>
                    <a:pt x="615" y="156"/>
                  </a:lnTo>
                  <a:lnTo>
                    <a:pt x="644" y="236"/>
                  </a:lnTo>
                  <a:lnTo>
                    <a:pt x="661" y="321"/>
                  </a:lnTo>
                  <a:lnTo>
                    <a:pt x="669" y="406"/>
                  </a:lnTo>
                  <a:lnTo>
                    <a:pt x="669" y="494"/>
                  </a:lnTo>
                  <a:lnTo>
                    <a:pt x="663" y="581"/>
                  </a:lnTo>
                  <a:lnTo>
                    <a:pt x="648" y="666"/>
                  </a:lnTo>
                  <a:lnTo>
                    <a:pt x="631" y="751"/>
                  </a:lnTo>
                  <a:lnTo>
                    <a:pt x="631" y="757"/>
                  </a:lnTo>
                  <a:lnTo>
                    <a:pt x="634" y="765"/>
                  </a:lnTo>
                  <a:lnTo>
                    <a:pt x="638" y="771"/>
                  </a:lnTo>
                  <a:lnTo>
                    <a:pt x="644" y="776"/>
                  </a:lnTo>
                  <a:lnTo>
                    <a:pt x="650" y="776"/>
                  </a:lnTo>
                  <a:lnTo>
                    <a:pt x="656" y="773"/>
                  </a:lnTo>
                  <a:lnTo>
                    <a:pt x="663" y="771"/>
                  </a:lnTo>
                  <a:lnTo>
                    <a:pt x="667" y="765"/>
                  </a:lnTo>
                  <a:lnTo>
                    <a:pt x="694" y="655"/>
                  </a:lnTo>
                  <a:lnTo>
                    <a:pt x="710" y="543"/>
                  </a:lnTo>
                  <a:lnTo>
                    <a:pt x="714" y="433"/>
                  </a:lnTo>
                  <a:lnTo>
                    <a:pt x="708" y="321"/>
                  </a:lnTo>
                  <a:lnTo>
                    <a:pt x="704" y="282"/>
                  </a:lnTo>
                  <a:lnTo>
                    <a:pt x="698" y="243"/>
                  </a:lnTo>
                  <a:lnTo>
                    <a:pt x="690" y="203"/>
                  </a:lnTo>
                  <a:lnTo>
                    <a:pt x="677" y="164"/>
                  </a:lnTo>
                  <a:lnTo>
                    <a:pt x="663" y="127"/>
                  </a:lnTo>
                  <a:lnTo>
                    <a:pt x="644" y="91"/>
                  </a:lnTo>
                  <a:lnTo>
                    <a:pt x="621" y="58"/>
                  </a:lnTo>
                  <a:lnTo>
                    <a:pt x="592" y="29"/>
                  </a:lnTo>
                  <a:lnTo>
                    <a:pt x="567" y="21"/>
                  </a:lnTo>
                  <a:lnTo>
                    <a:pt x="542" y="15"/>
                  </a:lnTo>
                  <a:lnTo>
                    <a:pt x="515" y="8"/>
                  </a:lnTo>
                  <a:lnTo>
                    <a:pt x="490" y="4"/>
                  </a:lnTo>
                  <a:lnTo>
                    <a:pt x="463" y="2"/>
                  </a:lnTo>
                  <a:lnTo>
                    <a:pt x="438" y="0"/>
                  </a:lnTo>
                  <a:lnTo>
                    <a:pt x="411" y="0"/>
                  </a:lnTo>
                  <a:lnTo>
                    <a:pt x="386" y="0"/>
                  </a:lnTo>
                  <a:lnTo>
                    <a:pt x="359" y="2"/>
                  </a:lnTo>
                  <a:lnTo>
                    <a:pt x="330" y="2"/>
                  </a:lnTo>
                  <a:lnTo>
                    <a:pt x="301" y="4"/>
                  </a:lnTo>
                  <a:lnTo>
                    <a:pt x="270" y="8"/>
                  </a:lnTo>
                  <a:lnTo>
                    <a:pt x="237" y="10"/>
                  </a:lnTo>
                  <a:lnTo>
                    <a:pt x="206" y="13"/>
                  </a:lnTo>
                  <a:lnTo>
                    <a:pt x="175" y="17"/>
                  </a:lnTo>
                  <a:lnTo>
                    <a:pt x="143" y="21"/>
                  </a:lnTo>
                  <a:lnTo>
                    <a:pt x="114" y="23"/>
                  </a:lnTo>
                  <a:lnTo>
                    <a:pt x="87" y="27"/>
                  </a:lnTo>
                  <a:lnTo>
                    <a:pt x="63" y="31"/>
                  </a:lnTo>
                  <a:lnTo>
                    <a:pt x="42" y="35"/>
                  </a:lnTo>
                  <a:lnTo>
                    <a:pt x="25" y="40"/>
                  </a:lnTo>
                  <a:lnTo>
                    <a:pt x="13" y="46"/>
                  </a:lnTo>
                  <a:lnTo>
                    <a:pt x="4" y="50"/>
                  </a:lnTo>
                  <a:lnTo>
                    <a:pt x="0" y="54"/>
                  </a:lnTo>
                  <a:close/>
                </a:path>
              </a:pathLst>
            </a:custGeom>
            <a:solidFill>
              <a:srgbClr val="000000"/>
            </a:solidFill>
            <a:ln w="9525">
              <a:noFill/>
              <a:round/>
              <a:headEnd/>
              <a:tailEnd/>
            </a:ln>
          </p:spPr>
          <p:txBody>
            <a:bodyPr>
              <a:prstTxWarp prst="textNoShape">
                <a:avLst/>
              </a:prstTxWarp>
            </a:bodyPr>
            <a:lstStyle/>
            <a:p>
              <a:endParaRPr lang="en-US"/>
            </a:p>
          </p:txBody>
        </p:sp>
        <p:sp>
          <p:nvSpPr>
            <p:cNvPr id="600089" name="Freeform 25"/>
            <p:cNvSpPr>
              <a:spLocks/>
            </p:cNvSpPr>
            <p:nvPr/>
          </p:nvSpPr>
          <p:spPr bwMode="auto">
            <a:xfrm>
              <a:off x="2084" y="1888"/>
              <a:ext cx="799" cy="575"/>
            </a:xfrm>
            <a:custGeom>
              <a:avLst/>
              <a:gdLst/>
              <a:ahLst/>
              <a:cxnLst>
                <a:cxn ang="0">
                  <a:pos x="369" y="539"/>
                </a:cxn>
                <a:cxn ang="0">
                  <a:pos x="293" y="537"/>
                </a:cxn>
                <a:cxn ang="0">
                  <a:pos x="201" y="523"/>
                </a:cxn>
                <a:cxn ang="0">
                  <a:pos x="118" y="483"/>
                </a:cxn>
                <a:cxn ang="0">
                  <a:pos x="70" y="367"/>
                </a:cxn>
                <a:cxn ang="0">
                  <a:pos x="45" y="199"/>
                </a:cxn>
                <a:cxn ang="0">
                  <a:pos x="41" y="100"/>
                </a:cxn>
                <a:cxn ang="0">
                  <a:pos x="60" y="81"/>
                </a:cxn>
                <a:cxn ang="0">
                  <a:pos x="83" y="69"/>
                </a:cxn>
                <a:cxn ang="0">
                  <a:pos x="110" y="63"/>
                </a:cxn>
                <a:cxn ang="0">
                  <a:pos x="135" y="58"/>
                </a:cxn>
                <a:cxn ang="0">
                  <a:pos x="195" y="56"/>
                </a:cxn>
                <a:cxn ang="0">
                  <a:pos x="255" y="52"/>
                </a:cxn>
                <a:cxn ang="0">
                  <a:pos x="315" y="50"/>
                </a:cxn>
                <a:cxn ang="0">
                  <a:pos x="376" y="46"/>
                </a:cxn>
                <a:cxn ang="0">
                  <a:pos x="434" y="42"/>
                </a:cxn>
                <a:cxn ang="0">
                  <a:pos x="494" y="42"/>
                </a:cxn>
                <a:cxn ang="0">
                  <a:pos x="556" y="42"/>
                </a:cxn>
                <a:cxn ang="0">
                  <a:pos x="616" y="44"/>
                </a:cxn>
                <a:cxn ang="0">
                  <a:pos x="633" y="42"/>
                </a:cxn>
                <a:cxn ang="0">
                  <a:pos x="648" y="31"/>
                </a:cxn>
                <a:cxn ang="0">
                  <a:pos x="656" y="23"/>
                </a:cxn>
                <a:cxn ang="0">
                  <a:pos x="656" y="11"/>
                </a:cxn>
                <a:cxn ang="0">
                  <a:pos x="648" y="2"/>
                </a:cxn>
                <a:cxn ang="0">
                  <a:pos x="635" y="2"/>
                </a:cxn>
                <a:cxn ang="0">
                  <a:pos x="573" y="2"/>
                </a:cxn>
                <a:cxn ang="0">
                  <a:pos x="511" y="4"/>
                </a:cxn>
                <a:cxn ang="0">
                  <a:pos x="448" y="4"/>
                </a:cxn>
                <a:cxn ang="0">
                  <a:pos x="386" y="7"/>
                </a:cxn>
                <a:cxn ang="0">
                  <a:pos x="324" y="9"/>
                </a:cxn>
                <a:cxn ang="0">
                  <a:pos x="261" y="13"/>
                </a:cxn>
                <a:cxn ang="0">
                  <a:pos x="199" y="15"/>
                </a:cxn>
                <a:cxn ang="0">
                  <a:pos x="137" y="19"/>
                </a:cxn>
                <a:cxn ang="0">
                  <a:pos x="97" y="23"/>
                </a:cxn>
                <a:cxn ang="0">
                  <a:pos x="58" y="33"/>
                </a:cxn>
                <a:cxn ang="0">
                  <a:pos x="25" y="54"/>
                </a:cxn>
                <a:cxn ang="0">
                  <a:pos x="4" y="83"/>
                </a:cxn>
                <a:cxn ang="0">
                  <a:pos x="0" y="150"/>
                </a:cxn>
                <a:cxn ang="0">
                  <a:pos x="10" y="255"/>
                </a:cxn>
                <a:cxn ang="0">
                  <a:pos x="31" y="376"/>
                </a:cxn>
                <a:cxn ang="0">
                  <a:pos x="62" y="477"/>
                </a:cxn>
                <a:cxn ang="0">
                  <a:pos x="85" y="512"/>
                </a:cxn>
                <a:cxn ang="0">
                  <a:pos x="118" y="535"/>
                </a:cxn>
                <a:cxn ang="0">
                  <a:pos x="185" y="554"/>
                </a:cxn>
                <a:cxn ang="0">
                  <a:pos x="251" y="564"/>
                </a:cxn>
                <a:cxn ang="0">
                  <a:pos x="317" y="571"/>
                </a:cxn>
                <a:cxn ang="0">
                  <a:pos x="386" y="575"/>
                </a:cxn>
                <a:cxn ang="0">
                  <a:pos x="444" y="571"/>
                </a:cxn>
                <a:cxn ang="0">
                  <a:pos x="500" y="560"/>
                </a:cxn>
                <a:cxn ang="0">
                  <a:pos x="558" y="546"/>
                </a:cxn>
                <a:cxn ang="0">
                  <a:pos x="614" y="539"/>
                </a:cxn>
                <a:cxn ang="0">
                  <a:pos x="666" y="537"/>
                </a:cxn>
                <a:cxn ang="0">
                  <a:pos x="726" y="529"/>
                </a:cxn>
                <a:cxn ang="0">
                  <a:pos x="778" y="517"/>
                </a:cxn>
                <a:cxn ang="0">
                  <a:pos x="799" y="494"/>
                </a:cxn>
                <a:cxn ang="0">
                  <a:pos x="770" y="488"/>
                </a:cxn>
                <a:cxn ang="0">
                  <a:pos x="722" y="488"/>
                </a:cxn>
                <a:cxn ang="0">
                  <a:pos x="664" y="494"/>
                </a:cxn>
                <a:cxn ang="0">
                  <a:pos x="600" y="502"/>
                </a:cxn>
                <a:cxn ang="0">
                  <a:pos x="535" y="515"/>
                </a:cxn>
                <a:cxn ang="0">
                  <a:pos x="475" y="525"/>
                </a:cxn>
                <a:cxn ang="0">
                  <a:pos x="427" y="533"/>
                </a:cxn>
                <a:cxn ang="0">
                  <a:pos x="396" y="537"/>
                </a:cxn>
              </a:cxnLst>
              <a:rect l="0" t="0" r="r" b="b"/>
              <a:pathLst>
                <a:path w="799" h="575">
                  <a:moveTo>
                    <a:pt x="396" y="537"/>
                  </a:moveTo>
                  <a:lnTo>
                    <a:pt x="369" y="539"/>
                  </a:lnTo>
                  <a:lnTo>
                    <a:pt x="334" y="539"/>
                  </a:lnTo>
                  <a:lnTo>
                    <a:pt x="293" y="537"/>
                  </a:lnTo>
                  <a:lnTo>
                    <a:pt x="247" y="533"/>
                  </a:lnTo>
                  <a:lnTo>
                    <a:pt x="201" y="523"/>
                  </a:lnTo>
                  <a:lnTo>
                    <a:pt x="158" y="508"/>
                  </a:lnTo>
                  <a:lnTo>
                    <a:pt x="118" y="483"/>
                  </a:lnTo>
                  <a:lnTo>
                    <a:pt x="89" y="452"/>
                  </a:lnTo>
                  <a:lnTo>
                    <a:pt x="70" y="367"/>
                  </a:lnTo>
                  <a:lnTo>
                    <a:pt x="58" y="284"/>
                  </a:lnTo>
                  <a:lnTo>
                    <a:pt x="45" y="199"/>
                  </a:lnTo>
                  <a:lnTo>
                    <a:pt x="37" y="114"/>
                  </a:lnTo>
                  <a:lnTo>
                    <a:pt x="41" y="100"/>
                  </a:lnTo>
                  <a:lnTo>
                    <a:pt x="50" y="89"/>
                  </a:lnTo>
                  <a:lnTo>
                    <a:pt x="60" y="81"/>
                  </a:lnTo>
                  <a:lnTo>
                    <a:pt x="70" y="75"/>
                  </a:lnTo>
                  <a:lnTo>
                    <a:pt x="83" y="69"/>
                  </a:lnTo>
                  <a:lnTo>
                    <a:pt x="95" y="65"/>
                  </a:lnTo>
                  <a:lnTo>
                    <a:pt x="110" y="63"/>
                  </a:lnTo>
                  <a:lnTo>
                    <a:pt x="122" y="60"/>
                  </a:lnTo>
                  <a:lnTo>
                    <a:pt x="135" y="58"/>
                  </a:lnTo>
                  <a:lnTo>
                    <a:pt x="166" y="58"/>
                  </a:lnTo>
                  <a:lnTo>
                    <a:pt x="195" y="56"/>
                  </a:lnTo>
                  <a:lnTo>
                    <a:pt x="226" y="54"/>
                  </a:lnTo>
                  <a:lnTo>
                    <a:pt x="255" y="52"/>
                  </a:lnTo>
                  <a:lnTo>
                    <a:pt x="284" y="50"/>
                  </a:lnTo>
                  <a:lnTo>
                    <a:pt x="315" y="50"/>
                  </a:lnTo>
                  <a:lnTo>
                    <a:pt x="344" y="48"/>
                  </a:lnTo>
                  <a:lnTo>
                    <a:pt x="376" y="46"/>
                  </a:lnTo>
                  <a:lnTo>
                    <a:pt x="405" y="44"/>
                  </a:lnTo>
                  <a:lnTo>
                    <a:pt x="434" y="42"/>
                  </a:lnTo>
                  <a:lnTo>
                    <a:pt x="465" y="42"/>
                  </a:lnTo>
                  <a:lnTo>
                    <a:pt x="494" y="42"/>
                  </a:lnTo>
                  <a:lnTo>
                    <a:pt x="525" y="42"/>
                  </a:lnTo>
                  <a:lnTo>
                    <a:pt x="556" y="42"/>
                  </a:lnTo>
                  <a:lnTo>
                    <a:pt x="585" y="42"/>
                  </a:lnTo>
                  <a:lnTo>
                    <a:pt x="616" y="44"/>
                  </a:lnTo>
                  <a:lnTo>
                    <a:pt x="625" y="44"/>
                  </a:lnTo>
                  <a:lnTo>
                    <a:pt x="633" y="42"/>
                  </a:lnTo>
                  <a:lnTo>
                    <a:pt x="641" y="38"/>
                  </a:lnTo>
                  <a:lnTo>
                    <a:pt x="648" y="31"/>
                  </a:lnTo>
                  <a:lnTo>
                    <a:pt x="654" y="29"/>
                  </a:lnTo>
                  <a:lnTo>
                    <a:pt x="656" y="23"/>
                  </a:lnTo>
                  <a:lnTo>
                    <a:pt x="658" y="17"/>
                  </a:lnTo>
                  <a:lnTo>
                    <a:pt x="656" y="11"/>
                  </a:lnTo>
                  <a:lnTo>
                    <a:pt x="654" y="4"/>
                  </a:lnTo>
                  <a:lnTo>
                    <a:pt x="648" y="2"/>
                  </a:lnTo>
                  <a:lnTo>
                    <a:pt x="641" y="0"/>
                  </a:lnTo>
                  <a:lnTo>
                    <a:pt x="635" y="2"/>
                  </a:lnTo>
                  <a:lnTo>
                    <a:pt x="604" y="2"/>
                  </a:lnTo>
                  <a:lnTo>
                    <a:pt x="573" y="2"/>
                  </a:lnTo>
                  <a:lnTo>
                    <a:pt x="542" y="2"/>
                  </a:lnTo>
                  <a:lnTo>
                    <a:pt x="511" y="4"/>
                  </a:lnTo>
                  <a:lnTo>
                    <a:pt x="479" y="4"/>
                  </a:lnTo>
                  <a:lnTo>
                    <a:pt x="448" y="4"/>
                  </a:lnTo>
                  <a:lnTo>
                    <a:pt x="417" y="7"/>
                  </a:lnTo>
                  <a:lnTo>
                    <a:pt x="386" y="7"/>
                  </a:lnTo>
                  <a:lnTo>
                    <a:pt x="355" y="9"/>
                  </a:lnTo>
                  <a:lnTo>
                    <a:pt x="324" y="9"/>
                  </a:lnTo>
                  <a:lnTo>
                    <a:pt x="293" y="11"/>
                  </a:lnTo>
                  <a:lnTo>
                    <a:pt x="261" y="13"/>
                  </a:lnTo>
                  <a:lnTo>
                    <a:pt x="230" y="13"/>
                  </a:lnTo>
                  <a:lnTo>
                    <a:pt x="199" y="15"/>
                  </a:lnTo>
                  <a:lnTo>
                    <a:pt x="168" y="17"/>
                  </a:lnTo>
                  <a:lnTo>
                    <a:pt x="137" y="19"/>
                  </a:lnTo>
                  <a:lnTo>
                    <a:pt x="118" y="21"/>
                  </a:lnTo>
                  <a:lnTo>
                    <a:pt x="97" y="23"/>
                  </a:lnTo>
                  <a:lnTo>
                    <a:pt x="77" y="27"/>
                  </a:lnTo>
                  <a:lnTo>
                    <a:pt x="58" y="33"/>
                  </a:lnTo>
                  <a:lnTo>
                    <a:pt x="39" y="42"/>
                  </a:lnTo>
                  <a:lnTo>
                    <a:pt x="25" y="54"/>
                  </a:lnTo>
                  <a:lnTo>
                    <a:pt x="12" y="67"/>
                  </a:lnTo>
                  <a:lnTo>
                    <a:pt x="4" y="83"/>
                  </a:lnTo>
                  <a:lnTo>
                    <a:pt x="0" y="110"/>
                  </a:lnTo>
                  <a:lnTo>
                    <a:pt x="0" y="150"/>
                  </a:lnTo>
                  <a:lnTo>
                    <a:pt x="4" y="199"/>
                  </a:lnTo>
                  <a:lnTo>
                    <a:pt x="10" y="255"/>
                  </a:lnTo>
                  <a:lnTo>
                    <a:pt x="18" y="315"/>
                  </a:lnTo>
                  <a:lnTo>
                    <a:pt x="31" y="376"/>
                  </a:lnTo>
                  <a:lnTo>
                    <a:pt x="45" y="430"/>
                  </a:lnTo>
                  <a:lnTo>
                    <a:pt x="62" y="477"/>
                  </a:lnTo>
                  <a:lnTo>
                    <a:pt x="72" y="496"/>
                  </a:lnTo>
                  <a:lnTo>
                    <a:pt x="85" y="512"/>
                  </a:lnTo>
                  <a:lnTo>
                    <a:pt x="99" y="527"/>
                  </a:lnTo>
                  <a:lnTo>
                    <a:pt x="118" y="535"/>
                  </a:lnTo>
                  <a:lnTo>
                    <a:pt x="151" y="546"/>
                  </a:lnTo>
                  <a:lnTo>
                    <a:pt x="185" y="554"/>
                  </a:lnTo>
                  <a:lnTo>
                    <a:pt x="218" y="560"/>
                  </a:lnTo>
                  <a:lnTo>
                    <a:pt x="251" y="564"/>
                  </a:lnTo>
                  <a:lnTo>
                    <a:pt x="284" y="568"/>
                  </a:lnTo>
                  <a:lnTo>
                    <a:pt x="317" y="571"/>
                  </a:lnTo>
                  <a:lnTo>
                    <a:pt x="353" y="573"/>
                  </a:lnTo>
                  <a:lnTo>
                    <a:pt x="386" y="575"/>
                  </a:lnTo>
                  <a:lnTo>
                    <a:pt x="415" y="575"/>
                  </a:lnTo>
                  <a:lnTo>
                    <a:pt x="444" y="571"/>
                  </a:lnTo>
                  <a:lnTo>
                    <a:pt x="473" y="566"/>
                  </a:lnTo>
                  <a:lnTo>
                    <a:pt x="500" y="560"/>
                  </a:lnTo>
                  <a:lnTo>
                    <a:pt x="529" y="552"/>
                  </a:lnTo>
                  <a:lnTo>
                    <a:pt x="558" y="546"/>
                  </a:lnTo>
                  <a:lnTo>
                    <a:pt x="585" y="541"/>
                  </a:lnTo>
                  <a:lnTo>
                    <a:pt x="614" y="539"/>
                  </a:lnTo>
                  <a:lnTo>
                    <a:pt x="637" y="539"/>
                  </a:lnTo>
                  <a:lnTo>
                    <a:pt x="666" y="537"/>
                  </a:lnTo>
                  <a:lnTo>
                    <a:pt x="697" y="533"/>
                  </a:lnTo>
                  <a:lnTo>
                    <a:pt x="726" y="529"/>
                  </a:lnTo>
                  <a:lnTo>
                    <a:pt x="756" y="525"/>
                  </a:lnTo>
                  <a:lnTo>
                    <a:pt x="778" y="517"/>
                  </a:lnTo>
                  <a:lnTo>
                    <a:pt x="793" y="506"/>
                  </a:lnTo>
                  <a:lnTo>
                    <a:pt x="799" y="494"/>
                  </a:lnTo>
                  <a:lnTo>
                    <a:pt x="787" y="490"/>
                  </a:lnTo>
                  <a:lnTo>
                    <a:pt x="770" y="488"/>
                  </a:lnTo>
                  <a:lnTo>
                    <a:pt x="747" y="488"/>
                  </a:lnTo>
                  <a:lnTo>
                    <a:pt x="722" y="488"/>
                  </a:lnTo>
                  <a:lnTo>
                    <a:pt x="693" y="490"/>
                  </a:lnTo>
                  <a:lnTo>
                    <a:pt x="664" y="494"/>
                  </a:lnTo>
                  <a:lnTo>
                    <a:pt x="631" y="498"/>
                  </a:lnTo>
                  <a:lnTo>
                    <a:pt x="600" y="502"/>
                  </a:lnTo>
                  <a:lnTo>
                    <a:pt x="567" y="508"/>
                  </a:lnTo>
                  <a:lnTo>
                    <a:pt x="535" y="515"/>
                  </a:lnTo>
                  <a:lnTo>
                    <a:pt x="504" y="519"/>
                  </a:lnTo>
                  <a:lnTo>
                    <a:pt x="475" y="525"/>
                  </a:lnTo>
                  <a:lnTo>
                    <a:pt x="450" y="529"/>
                  </a:lnTo>
                  <a:lnTo>
                    <a:pt x="427" y="533"/>
                  </a:lnTo>
                  <a:lnTo>
                    <a:pt x="409" y="535"/>
                  </a:lnTo>
                  <a:lnTo>
                    <a:pt x="396" y="537"/>
                  </a:lnTo>
                  <a:close/>
                </a:path>
              </a:pathLst>
            </a:custGeom>
            <a:solidFill>
              <a:srgbClr val="000000"/>
            </a:solidFill>
            <a:ln w="9525">
              <a:noFill/>
              <a:round/>
              <a:headEnd/>
              <a:tailEnd/>
            </a:ln>
          </p:spPr>
          <p:txBody>
            <a:bodyPr>
              <a:prstTxWarp prst="textNoShape">
                <a:avLst/>
              </a:prstTxWarp>
            </a:bodyPr>
            <a:lstStyle/>
            <a:p>
              <a:endParaRPr lang="en-US"/>
            </a:p>
          </p:txBody>
        </p:sp>
        <p:sp>
          <p:nvSpPr>
            <p:cNvPr id="600090" name="Freeform 26"/>
            <p:cNvSpPr>
              <a:spLocks/>
            </p:cNvSpPr>
            <p:nvPr/>
          </p:nvSpPr>
          <p:spPr bwMode="auto">
            <a:xfrm>
              <a:off x="2804" y="1913"/>
              <a:ext cx="110" cy="382"/>
            </a:xfrm>
            <a:custGeom>
              <a:avLst/>
              <a:gdLst/>
              <a:ahLst/>
              <a:cxnLst>
                <a:cxn ang="0">
                  <a:pos x="9" y="38"/>
                </a:cxn>
                <a:cxn ang="0">
                  <a:pos x="36" y="73"/>
                </a:cxn>
                <a:cxn ang="0">
                  <a:pos x="52" y="112"/>
                </a:cxn>
                <a:cxn ang="0">
                  <a:pos x="60" y="154"/>
                </a:cxn>
                <a:cxn ang="0">
                  <a:pos x="65" y="195"/>
                </a:cxn>
                <a:cxn ang="0">
                  <a:pos x="67" y="239"/>
                </a:cxn>
                <a:cxn ang="0">
                  <a:pos x="67" y="282"/>
                </a:cxn>
                <a:cxn ang="0">
                  <a:pos x="69" y="324"/>
                </a:cxn>
                <a:cxn ang="0">
                  <a:pos x="75" y="363"/>
                </a:cxn>
                <a:cxn ang="0">
                  <a:pos x="77" y="371"/>
                </a:cxn>
                <a:cxn ang="0">
                  <a:pos x="81" y="375"/>
                </a:cxn>
                <a:cxn ang="0">
                  <a:pos x="85" y="380"/>
                </a:cxn>
                <a:cxn ang="0">
                  <a:pos x="94" y="382"/>
                </a:cxn>
                <a:cxn ang="0">
                  <a:pos x="100" y="380"/>
                </a:cxn>
                <a:cxn ang="0">
                  <a:pos x="106" y="373"/>
                </a:cxn>
                <a:cxn ang="0">
                  <a:pos x="108" y="369"/>
                </a:cxn>
                <a:cxn ang="0">
                  <a:pos x="110" y="361"/>
                </a:cxn>
                <a:cxn ang="0">
                  <a:pos x="106" y="315"/>
                </a:cxn>
                <a:cxn ang="0">
                  <a:pos x="106" y="266"/>
                </a:cxn>
                <a:cxn ang="0">
                  <a:pos x="106" y="214"/>
                </a:cxn>
                <a:cxn ang="0">
                  <a:pos x="104" y="164"/>
                </a:cxn>
                <a:cxn ang="0">
                  <a:pos x="98" y="114"/>
                </a:cxn>
                <a:cxn ang="0">
                  <a:pos x="83" y="69"/>
                </a:cxn>
                <a:cxn ang="0">
                  <a:pos x="58" y="31"/>
                </a:cxn>
                <a:cxn ang="0">
                  <a:pos x="21" y="0"/>
                </a:cxn>
                <a:cxn ang="0">
                  <a:pos x="15" y="2"/>
                </a:cxn>
                <a:cxn ang="0">
                  <a:pos x="6" y="8"/>
                </a:cxn>
                <a:cxn ang="0">
                  <a:pos x="0" y="19"/>
                </a:cxn>
                <a:cxn ang="0">
                  <a:pos x="9" y="38"/>
                </a:cxn>
              </a:cxnLst>
              <a:rect l="0" t="0" r="r" b="b"/>
              <a:pathLst>
                <a:path w="110" h="382">
                  <a:moveTo>
                    <a:pt x="9" y="38"/>
                  </a:moveTo>
                  <a:lnTo>
                    <a:pt x="36" y="73"/>
                  </a:lnTo>
                  <a:lnTo>
                    <a:pt x="52" y="112"/>
                  </a:lnTo>
                  <a:lnTo>
                    <a:pt x="60" y="154"/>
                  </a:lnTo>
                  <a:lnTo>
                    <a:pt x="65" y="195"/>
                  </a:lnTo>
                  <a:lnTo>
                    <a:pt x="67" y="239"/>
                  </a:lnTo>
                  <a:lnTo>
                    <a:pt x="67" y="282"/>
                  </a:lnTo>
                  <a:lnTo>
                    <a:pt x="69" y="324"/>
                  </a:lnTo>
                  <a:lnTo>
                    <a:pt x="75" y="363"/>
                  </a:lnTo>
                  <a:lnTo>
                    <a:pt x="77" y="371"/>
                  </a:lnTo>
                  <a:lnTo>
                    <a:pt x="81" y="375"/>
                  </a:lnTo>
                  <a:lnTo>
                    <a:pt x="85" y="380"/>
                  </a:lnTo>
                  <a:lnTo>
                    <a:pt x="94" y="382"/>
                  </a:lnTo>
                  <a:lnTo>
                    <a:pt x="100" y="380"/>
                  </a:lnTo>
                  <a:lnTo>
                    <a:pt x="106" y="373"/>
                  </a:lnTo>
                  <a:lnTo>
                    <a:pt x="108" y="369"/>
                  </a:lnTo>
                  <a:lnTo>
                    <a:pt x="110" y="361"/>
                  </a:lnTo>
                  <a:lnTo>
                    <a:pt x="106" y="315"/>
                  </a:lnTo>
                  <a:lnTo>
                    <a:pt x="106" y="266"/>
                  </a:lnTo>
                  <a:lnTo>
                    <a:pt x="106" y="214"/>
                  </a:lnTo>
                  <a:lnTo>
                    <a:pt x="104" y="164"/>
                  </a:lnTo>
                  <a:lnTo>
                    <a:pt x="98" y="114"/>
                  </a:lnTo>
                  <a:lnTo>
                    <a:pt x="83" y="69"/>
                  </a:lnTo>
                  <a:lnTo>
                    <a:pt x="58" y="31"/>
                  </a:lnTo>
                  <a:lnTo>
                    <a:pt x="21" y="0"/>
                  </a:lnTo>
                  <a:lnTo>
                    <a:pt x="15" y="2"/>
                  </a:lnTo>
                  <a:lnTo>
                    <a:pt x="6" y="8"/>
                  </a:lnTo>
                  <a:lnTo>
                    <a:pt x="0" y="19"/>
                  </a:lnTo>
                  <a:lnTo>
                    <a:pt x="9" y="38"/>
                  </a:lnTo>
                  <a:close/>
                </a:path>
              </a:pathLst>
            </a:custGeom>
            <a:solidFill>
              <a:srgbClr val="000000"/>
            </a:solidFill>
            <a:ln w="9525">
              <a:noFill/>
              <a:round/>
              <a:headEnd/>
              <a:tailEnd/>
            </a:ln>
          </p:spPr>
          <p:txBody>
            <a:bodyPr>
              <a:prstTxWarp prst="textNoShape">
                <a:avLst/>
              </a:prstTxWarp>
            </a:bodyPr>
            <a:lstStyle/>
            <a:p>
              <a:endParaRPr lang="en-US"/>
            </a:p>
          </p:txBody>
        </p:sp>
        <p:sp>
          <p:nvSpPr>
            <p:cNvPr id="600091" name="Freeform 27"/>
            <p:cNvSpPr>
              <a:spLocks/>
            </p:cNvSpPr>
            <p:nvPr/>
          </p:nvSpPr>
          <p:spPr bwMode="auto">
            <a:xfrm>
              <a:off x="2206" y="2272"/>
              <a:ext cx="129" cy="89"/>
            </a:xfrm>
            <a:custGeom>
              <a:avLst/>
              <a:gdLst/>
              <a:ahLst/>
              <a:cxnLst>
                <a:cxn ang="0">
                  <a:pos x="108" y="89"/>
                </a:cxn>
                <a:cxn ang="0">
                  <a:pos x="114" y="89"/>
                </a:cxn>
                <a:cxn ang="0">
                  <a:pos x="121" y="87"/>
                </a:cxn>
                <a:cxn ang="0">
                  <a:pos x="125" y="85"/>
                </a:cxn>
                <a:cxn ang="0">
                  <a:pos x="127" y="81"/>
                </a:cxn>
                <a:cxn ang="0">
                  <a:pos x="129" y="75"/>
                </a:cxn>
                <a:cxn ang="0">
                  <a:pos x="127" y="68"/>
                </a:cxn>
                <a:cxn ang="0">
                  <a:pos x="125" y="64"/>
                </a:cxn>
                <a:cxn ang="0">
                  <a:pos x="119" y="62"/>
                </a:cxn>
                <a:cxn ang="0">
                  <a:pos x="102" y="54"/>
                </a:cxn>
                <a:cxn ang="0">
                  <a:pos x="85" y="43"/>
                </a:cxn>
                <a:cxn ang="0">
                  <a:pos x="67" y="31"/>
                </a:cxn>
                <a:cxn ang="0">
                  <a:pos x="50" y="19"/>
                </a:cxn>
                <a:cxn ang="0">
                  <a:pos x="33" y="10"/>
                </a:cxn>
                <a:cxn ang="0">
                  <a:pos x="19" y="2"/>
                </a:cxn>
                <a:cxn ang="0">
                  <a:pos x="6" y="0"/>
                </a:cxn>
                <a:cxn ang="0">
                  <a:pos x="0" y="2"/>
                </a:cxn>
                <a:cxn ang="0">
                  <a:pos x="0" y="8"/>
                </a:cxn>
                <a:cxn ang="0">
                  <a:pos x="6" y="19"/>
                </a:cxn>
                <a:cxn ang="0">
                  <a:pos x="19" y="31"/>
                </a:cxn>
                <a:cxn ang="0">
                  <a:pos x="36" y="43"/>
                </a:cxn>
                <a:cxn ang="0">
                  <a:pos x="54" y="56"/>
                </a:cxn>
                <a:cxn ang="0">
                  <a:pos x="73" y="68"/>
                </a:cxn>
                <a:cxn ang="0">
                  <a:pos x="92" y="81"/>
                </a:cxn>
                <a:cxn ang="0">
                  <a:pos x="108" y="89"/>
                </a:cxn>
              </a:cxnLst>
              <a:rect l="0" t="0" r="r" b="b"/>
              <a:pathLst>
                <a:path w="129" h="89">
                  <a:moveTo>
                    <a:pt x="108" y="89"/>
                  </a:moveTo>
                  <a:lnTo>
                    <a:pt x="114" y="89"/>
                  </a:lnTo>
                  <a:lnTo>
                    <a:pt x="121" y="87"/>
                  </a:lnTo>
                  <a:lnTo>
                    <a:pt x="125" y="85"/>
                  </a:lnTo>
                  <a:lnTo>
                    <a:pt x="127" y="81"/>
                  </a:lnTo>
                  <a:lnTo>
                    <a:pt x="129" y="75"/>
                  </a:lnTo>
                  <a:lnTo>
                    <a:pt x="127" y="68"/>
                  </a:lnTo>
                  <a:lnTo>
                    <a:pt x="125" y="64"/>
                  </a:lnTo>
                  <a:lnTo>
                    <a:pt x="119" y="62"/>
                  </a:lnTo>
                  <a:lnTo>
                    <a:pt x="102" y="54"/>
                  </a:lnTo>
                  <a:lnTo>
                    <a:pt x="85" y="43"/>
                  </a:lnTo>
                  <a:lnTo>
                    <a:pt x="67" y="31"/>
                  </a:lnTo>
                  <a:lnTo>
                    <a:pt x="50" y="19"/>
                  </a:lnTo>
                  <a:lnTo>
                    <a:pt x="33" y="10"/>
                  </a:lnTo>
                  <a:lnTo>
                    <a:pt x="19" y="2"/>
                  </a:lnTo>
                  <a:lnTo>
                    <a:pt x="6" y="0"/>
                  </a:lnTo>
                  <a:lnTo>
                    <a:pt x="0" y="2"/>
                  </a:lnTo>
                  <a:lnTo>
                    <a:pt x="0" y="8"/>
                  </a:lnTo>
                  <a:lnTo>
                    <a:pt x="6" y="19"/>
                  </a:lnTo>
                  <a:lnTo>
                    <a:pt x="19" y="31"/>
                  </a:lnTo>
                  <a:lnTo>
                    <a:pt x="36" y="43"/>
                  </a:lnTo>
                  <a:lnTo>
                    <a:pt x="54" y="56"/>
                  </a:lnTo>
                  <a:lnTo>
                    <a:pt x="73" y="68"/>
                  </a:lnTo>
                  <a:lnTo>
                    <a:pt x="92" y="81"/>
                  </a:lnTo>
                  <a:lnTo>
                    <a:pt x="108" y="89"/>
                  </a:lnTo>
                  <a:close/>
                </a:path>
              </a:pathLst>
            </a:custGeom>
            <a:solidFill>
              <a:srgbClr val="000000"/>
            </a:solidFill>
            <a:ln w="9525">
              <a:noFill/>
              <a:round/>
              <a:headEnd/>
              <a:tailEnd/>
            </a:ln>
          </p:spPr>
          <p:txBody>
            <a:bodyPr>
              <a:prstTxWarp prst="textNoShape">
                <a:avLst/>
              </a:prstTxWarp>
            </a:bodyPr>
            <a:lstStyle/>
            <a:p>
              <a:endParaRPr lang="en-US"/>
            </a:p>
          </p:txBody>
        </p:sp>
        <p:sp>
          <p:nvSpPr>
            <p:cNvPr id="600092" name="Freeform 28"/>
            <p:cNvSpPr>
              <a:spLocks/>
            </p:cNvSpPr>
            <p:nvPr/>
          </p:nvSpPr>
          <p:spPr bwMode="auto">
            <a:xfrm>
              <a:off x="2271" y="2247"/>
              <a:ext cx="137" cy="93"/>
            </a:xfrm>
            <a:custGeom>
              <a:avLst/>
              <a:gdLst/>
              <a:ahLst/>
              <a:cxnLst>
                <a:cxn ang="0">
                  <a:pos x="120" y="91"/>
                </a:cxn>
                <a:cxn ang="0">
                  <a:pos x="124" y="93"/>
                </a:cxn>
                <a:cxn ang="0">
                  <a:pos x="128" y="93"/>
                </a:cxn>
                <a:cxn ang="0">
                  <a:pos x="133" y="91"/>
                </a:cxn>
                <a:cxn ang="0">
                  <a:pos x="135" y="87"/>
                </a:cxn>
                <a:cxn ang="0">
                  <a:pos x="137" y="83"/>
                </a:cxn>
                <a:cxn ang="0">
                  <a:pos x="137" y="77"/>
                </a:cxn>
                <a:cxn ang="0">
                  <a:pos x="135" y="73"/>
                </a:cxn>
                <a:cxn ang="0">
                  <a:pos x="130" y="71"/>
                </a:cxn>
                <a:cxn ang="0">
                  <a:pos x="114" y="60"/>
                </a:cxn>
                <a:cxn ang="0">
                  <a:pos x="93" y="48"/>
                </a:cxn>
                <a:cxn ang="0">
                  <a:pos x="74" y="33"/>
                </a:cxn>
                <a:cxn ang="0">
                  <a:pos x="54" y="21"/>
                </a:cxn>
                <a:cxn ang="0">
                  <a:pos x="35" y="10"/>
                </a:cxn>
                <a:cxn ang="0">
                  <a:pos x="18" y="4"/>
                </a:cxn>
                <a:cxn ang="0">
                  <a:pos x="6" y="0"/>
                </a:cxn>
                <a:cxn ang="0">
                  <a:pos x="0" y="2"/>
                </a:cxn>
                <a:cxn ang="0">
                  <a:pos x="0" y="8"/>
                </a:cxn>
                <a:cxn ang="0">
                  <a:pos x="8" y="19"/>
                </a:cxn>
                <a:cxn ang="0">
                  <a:pos x="20" y="31"/>
                </a:cxn>
                <a:cxn ang="0">
                  <a:pos x="39" y="44"/>
                </a:cxn>
                <a:cxn ang="0">
                  <a:pos x="58" y="58"/>
                </a:cxn>
                <a:cxn ang="0">
                  <a:pos x="81" y="71"/>
                </a:cxn>
                <a:cxn ang="0">
                  <a:pos x="101" y="83"/>
                </a:cxn>
                <a:cxn ang="0">
                  <a:pos x="120" y="91"/>
                </a:cxn>
              </a:cxnLst>
              <a:rect l="0" t="0" r="r" b="b"/>
              <a:pathLst>
                <a:path w="137" h="93">
                  <a:moveTo>
                    <a:pt x="120" y="91"/>
                  </a:moveTo>
                  <a:lnTo>
                    <a:pt x="124" y="93"/>
                  </a:lnTo>
                  <a:lnTo>
                    <a:pt x="128" y="93"/>
                  </a:lnTo>
                  <a:lnTo>
                    <a:pt x="133" y="91"/>
                  </a:lnTo>
                  <a:lnTo>
                    <a:pt x="135" y="87"/>
                  </a:lnTo>
                  <a:lnTo>
                    <a:pt x="137" y="83"/>
                  </a:lnTo>
                  <a:lnTo>
                    <a:pt x="137" y="77"/>
                  </a:lnTo>
                  <a:lnTo>
                    <a:pt x="135" y="73"/>
                  </a:lnTo>
                  <a:lnTo>
                    <a:pt x="130" y="71"/>
                  </a:lnTo>
                  <a:lnTo>
                    <a:pt x="114" y="60"/>
                  </a:lnTo>
                  <a:lnTo>
                    <a:pt x="93" y="48"/>
                  </a:lnTo>
                  <a:lnTo>
                    <a:pt x="74" y="33"/>
                  </a:lnTo>
                  <a:lnTo>
                    <a:pt x="54" y="21"/>
                  </a:lnTo>
                  <a:lnTo>
                    <a:pt x="35" y="10"/>
                  </a:lnTo>
                  <a:lnTo>
                    <a:pt x="18" y="4"/>
                  </a:lnTo>
                  <a:lnTo>
                    <a:pt x="6" y="0"/>
                  </a:lnTo>
                  <a:lnTo>
                    <a:pt x="0" y="2"/>
                  </a:lnTo>
                  <a:lnTo>
                    <a:pt x="0" y="8"/>
                  </a:lnTo>
                  <a:lnTo>
                    <a:pt x="8" y="19"/>
                  </a:lnTo>
                  <a:lnTo>
                    <a:pt x="20" y="31"/>
                  </a:lnTo>
                  <a:lnTo>
                    <a:pt x="39" y="44"/>
                  </a:lnTo>
                  <a:lnTo>
                    <a:pt x="58" y="58"/>
                  </a:lnTo>
                  <a:lnTo>
                    <a:pt x="81" y="71"/>
                  </a:lnTo>
                  <a:lnTo>
                    <a:pt x="101" y="83"/>
                  </a:lnTo>
                  <a:lnTo>
                    <a:pt x="120" y="91"/>
                  </a:lnTo>
                  <a:close/>
                </a:path>
              </a:pathLst>
            </a:custGeom>
            <a:solidFill>
              <a:srgbClr val="000000"/>
            </a:solidFill>
            <a:ln w="9525">
              <a:noFill/>
              <a:round/>
              <a:headEnd/>
              <a:tailEnd/>
            </a:ln>
          </p:spPr>
          <p:txBody>
            <a:bodyPr>
              <a:prstTxWarp prst="textNoShape">
                <a:avLst/>
              </a:prstTxWarp>
            </a:bodyPr>
            <a:lstStyle/>
            <a:p>
              <a:endParaRPr lang="en-US"/>
            </a:p>
          </p:txBody>
        </p:sp>
        <p:sp>
          <p:nvSpPr>
            <p:cNvPr id="600093" name="Freeform 29"/>
            <p:cNvSpPr>
              <a:spLocks/>
            </p:cNvSpPr>
            <p:nvPr/>
          </p:nvSpPr>
          <p:spPr bwMode="auto">
            <a:xfrm>
              <a:off x="2262" y="2133"/>
              <a:ext cx="293" cy="245"/>
            </a:xfrm>
            <a:custGeom>
              <a:avLst/>
              <a:gdLst/>
              <a:ahLst/>
              <a:cxnLst>
                <a:cxn ang="0">
                  <a:pos x="270" y="238"/>
                </a:cxn>
                <a:cxn ang="0">
                  <a:pos x="274" y="243"/>
                </a:cxn>
                <a:cxn ang="0">
                  <a:pos x="279" y="245"/>
                </a:cxn>
                <a:cxn ang="0">
                  <a:pos x="285" y="245"/>
                </a:cxn>
                <a:cxn ang="0">
                  <a:pos x="289" y="243"/>
                </a:cxn>
                <a:cxn ang="0">
                  <a:pos x="291" y="238"/>
                </a:cxn>
                <a:cxn ang="0">
                  <a:pos x="293" y="234"/>
                </a:cxn>
                <a:cxn ang="0">
                  <a:pos x="293" y="228"/>
                </a:cxn>
                <a:cxn ang="0">
                  <a:pos x="291" y="224"/>
                </a:cxn>
                <a:cxn ang="0">
                  <a:pos x="285" y="209"/>
                </a:cxn>
                <a:cxn ang="0">
                  <a:pos x="276" y="195"/>
                </a:cxn>
                <a:cxn ang="0">
                  <a:pos x="268" y="185"/>
                </a:cxn>
                <a:cxn ang="0">
                  <a:pos x="256" y="174"/>
                </a:cxn>
                <a:cxn ang="0">
                  <a:pos x="220" y="149"/>
                </a:cxn>
                <a:cxn ang="0">
                  <a:pos x="181" y="118"/>
                </a:cxn>
                <a:cxn ang="0">
                  <a:pos x="139" y="89"/>
                </a:cxn>
                <a:cxn ang="0">
                  <a:pos x="100" y="58"/>
                </a:cxn>
                <a:cxn ang="0">
                  <a:pos x="65" y="33"/>
                </a:cxn>
                <a:cxn ang="0">
                  <a:pos x="34" y="12"/>
                </a:cxn>
                <a:cxn ang="0">
                  <a:pos x="13" y="2"/>
                </a:cxn>
                <a:cxn ang="0">
                  <a:pos x="0" y="0"/>
                </a:cxn>
                <a:cxn ang="0">
                  <a:pos x="4" y="10"/>
                </a:cxn>
                <a:cxn ang="0">
                  <a:pos x="25" y="31"/>
                </a:cxn>
                <a:cxn ang="0">
                  <a:pos x="58" y="58"/>
                </a:cxn>
                <a:cxn ang="0">
                  <a:pos x="98" y="91"/>
                </a:cxn>
                <a:cxn ang="0">
                  <a:pos x="144" y="129"/>
                </a:cxn>
                <a:cxn ang="0">
                  <a:pos x="191" y="168"/>
                </a:cxn>
                <a:cxn ang="0">
                  <a:pos x="233" y="205"/>
                </a:cxn>
                <a:cxn ang="0">
                  <a:pos x="270" y="238"/>
                </a:cxn>
              </a:cxnLst>
              <a:rect l="0" t="0" r="r" b="b"/>
              <a:pathLst>
                <a:path w="293" h="245">
                  <a:moveTo>
                    <a:pt x="270" y="238"/>
                  </a:moveTo>
                  <a:lnTo>
                    <a:pt x="274" y="243"/>
                  </a:lnTo>
                  <a:lnTo>
                    <a:pt x="279" y="245"/>
                  </a:lnTo>
                  <a:lnTo>
                    <a:pt x="285" y="245"/>
                  </a:lnTo>
                  <a:lnTo>
                    <a:pt x="289" y="243"/>
                  </a:lnTo>
                  <a:lnTo>
                    <a:pt x="291" y="238"/>
                  </a:lnTo>
                  <a:lnTo>
                    <a:pt x="293" y="234"/>
                  </a:lnTo>
                  <a:lnTo>
                    <a:pt x="293" y="228"/>
                  </a:lnTo>
                  <a:lnTo>
                    <a:pt x="291" y="224"/>
                  </a:lnTo>
                  <a:lnTo>
                    <a:pt x="285" y="209"/>
                  </a:lnTo>
                  <a:lnTo>
                    <a:pt x="276" y="195"/>
                  </a:lnTo>
                  <a:lnTo>
                    <a:pt x="268" y="185"/>
                  </a:lnTo>
                  <a:lnTo>
                    <a:pt x="256" y="174"/>
                  </a:lnTo>
                  <a:lnTo>
                    <a:pt x="220" y="149"/>
                  </a:lnTo>
                  <a:lnTo>
                    <a:pt x="181" y="118"/>
                  </a:lnTo>
                  <a:lnTo>
                    <a:pt x="139" y="89"/>
                  </a:lnTo>
                  <a:lnTo>
                    <a:pt x="100" y="58"/>
                  </a:lnTo>
                  <a:lnTo>
                    <a:pt x="65" y="33"/>
                  </a:lnTo>
                  <a:lnTo>
                    <a:pt x="34" y="12"/>
                  </a:lnTo>
                  <a:lnTo>
                    <a:pt x="13" y="2"/>
                  </a:lnTo>
                  <a:lnTo>
                    <a:pt x="0" y="0"/>
                  </a:lnTo>
                  <a:lnTo>
                    <a:pt x="4" y="10"/>
                  </a:lnTo>
                  <a:lnTo>
                    <a:pt x="25" y="31"/>
                  </a:lnTo>
                  <a:lnTo>
                    <a:pt x="58" y="58"/>
                  </a:lnTo>
                  <a:lnTo>
                    <a:pt x="98" y="91"/>
                  </a:lnTo>
                  <a:lnTo>
                    <a:pt x="144" y="129"/>
                  </a:lnTo>
                  <a:lnTo>
                    <a:pt x="191" y="168"/>
                  </a:lnTo>
                  <a:lnTo>
                    <a:pt x="233" y="205"/>
                  </a:lnTo>
                  <a:lnTo>
                    <a:pt x="270" y="238"/>
                  </a:lnTo>
                  <a:close/>
                </a:path>
              </a:pathLst>
            </a:custGeom>
            <a:solidFill>
              <a:srgbClr val="000000"/>
            </a:solidFill>
            <a:ln w="9525">
              <a:noFill/>
              <a:round/>
              <a:headEnd/>
              <a:tailEnd/>
            </a:ln>
          </p:spPr>
          <p:txBody>
            <a:bodyPr>
              <a:prstTxWarp prst="textNoShape">
                <a:avLst/>
              </a:prstTxWarp>
            </a:bodyPr>
            <a:lstStyle/>
            <a:p>
              <a:endParaRPr lang="en-US"/>
            </a:p>
          </p:txBody>
        </p:sp>
        <p:sp>
          <p:nvSpPr>
            <p:cNvPr id="600094" name="Freeform 30"/>
            <p:cNvSpPr>
              <a:spLocks/>
            </p:cNvSpPr>
            <p:nvPr/>
          </p:nvSpPr>
          <p:spPr bwMode="auto">
            <a:xfrm>
              <a:off x="3068" y="1517"/>
              <a:ext cx="172" cy="832"/>
            </a:xfrm>
            <a:custGeom>
              <a:avLst/>
              <a:gdLst/>
              <a:ahLst/>
              <a:cxnLst>
                <a:cxn ang="0">
                  <a:pos x="52" y="832"/>
                </a:cxn>
                <a:cxn ang="0">
                  <a:pos x="81" y="801"/>
                </a:cxn>
                <a:cxn ang="0">
                  <a:pos x="104" y="774"/>
                </a:cxn>
                <a:cxn ang="0">
                  <a:pos x="120" y="745"/>
                </a:cxn>
                <a:cxn ang="0">
                  <a:pos x="135" y="718"/>
                </a:cxn>
                <a:cxn ang="0">
                  <a:pos x="143" y="689"/>
                </a:cxn>
                <a:cxn ang="0">
                  <a:pos x="152" y="657"/>
                </a:cxn>
                <a:cxn ang="0">
                  <a:pos x="160" y="622"/>
                </a:cxn>
                <a:cxn ang="0">
                  <a:pos x="168" y="581"/>
                </a:cxn>
                <a:cxn ang="0">
                  <a:pos x="170" y="570"/>
                </a:cxn>
                <a:cxn ang="0">
                  <a:pos x="172" y="562"/>
                </a:cxn>
                <a:cxn ang="0">
                  <a:pos x="172" y="552"/>
                </a:cxn>
                <a:cxn ang="0">
                  <a:pos x="170" y="543"/>
                </a:cxn>
                <a:cxn ang="0">
                  <a:pos x="158" y="490"/>
                </a:cxn>
                <a:cxn ang="0">
                  <a:pos x="143" y="423"/>
                </a:cxn>
                <a:cxn ang="0">
                  <a:pos x="129" y="349"/>
                </a:cxn>
                <a:cxn ang="0">
                  <a:pos x="110" y="272"/>
                </a:cxn>
                <a:cxn ang="0">
                  <a:pos x="91" y="195"/>
                </a:cxn>
                <a:cxn ang="0">
                  <a:pos x="71" y="123"/>
                </a:cxn>
                <a:cxn ang="0">
                  <a:pos x="52" y="60"/>
                </a:cxn>
                <a:cxn ang="0">
                  <a:pos x="31" y="11"/>
                </a:cxn>
                <a:cxn ang="0">
                  <a:pos x="27" y="4"/>
                </a:cxn>
                <a:cxn ang="0">
                  <a:pos x="23" y="2"/>
                </a:cxn>
                <a:cxn ang="0">
                  <a:pos x="17" y="0"/>
                </a:cxn>
                <a:cxn ang="0">
                  <a:pos x="10" y="2"/>
                </a:cxn>
                <a:cxn ang="0">
                  <a:pos x="4" y="4"/>
                </a:cxn>
                <a:cxn ang="0">
                  <a:pos x="2" y="11"/>
                </a:cxn>
                <a:cxn ang="0">
                  <a:pos x="0" y="15"/>
                </a:cxn>
                <a:cxn ang="0">
                  <a:pos x="2" y="21"/>
                </a:cxn>
                <a:cxn ang="0">
                  <a:pos x="23" y="67"/>
                </a:cxn>
                <a:cxn ang="0">
                  <a:pos x="46" y="133"/>
                </a:cxn>
                <a:cxn ang="0">
                  <a:pos x="68" y="214"/>
                </a:cxn>
                <a:cxn ang="0">
                  <a:pos x="91" y="301"/>
                </a:cxn>
                <a:cxn ang="0">
                  <a:pos x="110" y="388"/>
                </a:cxn>
                <a:cxn ang="0">
                  <a:pos x="127" y="465"/>
                </a:cxn>
                <a:cxn ang="0">
                  <a:pos x="139" y="527"/>
                </a:cxn>
                <a:cxn ang="0">
                  <a:pos x="143" y="566"/>
                </a:cxn>
                <a:cxn ang="0">
                  <a:pos x="139" y="595"/>
                </a:cxn>
                <a:cxn ang="0">
                  <a:pos x="133" y="620"/>
                </a:cxn>
                <a:cxn ang="0">
                  <a:pos x="129" y="643"/>
                </a:cxn>
                <a:cxn ang="0">
                  <a:pos x="122" y="666"/>
                </a:cxn>
                <a:cxn ang="0">
                  <a:pos x="114" y="689"/>
                </a:cxn>
                <a:cxn ang="0">
                  <a:pos x="104" y="713"/>
                </a:cxn>
                <a:cxn ang="0">
                  <a:pos x="91" y="740"/>
                </a:cxn>
                <a:cxn ang="0">
                  <a:pos x="75" y="769"/>
                </a:cxn>
                <a:cxn ang="0">
                  <a:pos x="75" y="763"/>
                </a:cxn>
                <a:cxn ang="0">
                  <a:pos x="77" y="738"/>
                </a:cxn>
                <a:cxn ang="0">
                  <a:pos x="75" y="716"/>
                </a:cxn>
                <a:cxn ang="0">
                  <a:pos x="60" y="705"/>
                </a:cxn>
                <a:cxn ang="0">
                  <a:pos x="50" y="726"/>
                </a:cxn>
                <a:cxn ang="0">
                  <a:pos x="48" y="769"/>
                </a:cxn>
                <a:cxn ang="0">
                  <a:pos x="50" y="813"/>
                </a:cxn>
                <a:cxn ang="0">
                  <a:pos x="52" y="832"/>
                </a:cxn>
              </a:cxnLst>
              <a:rect l="0" t="0" r="r" b="b"/>
              <a:pathLst>
                <a:path w="172" h="832">
                  <a:moveTo>
                    <a:pt x="52" y="832"/>
                  </a:moveTo>
                  <a:lnTo>
                    <a:pt x="81" y="801"/>
                  </a:lnTo>
                  <a:lnTo>
                    <a:pt x="104" y="774"/>
                  </a:lnTo>
                  <a:lnTo>
                    <a:pt x="120" y="745"/>
                  </a:lnTo>
                  <a:lnTo>
                    <a:pt x="135" y="718"/>
                  </a:lnTo>
                  <a:lnTo>
                    <a:pt x="143" y="689"/>
                  </a:lnTo>
                  <a:lnTo>
                    <a:pt x="152" y="657"/>
                  </a:lnTo>
                  <a:lnTo>
                    <a:pt x="160" y="622"/>
                  </a:lnTo>
                  <a:lnTo>
                    <a:pt x="168" y="581"/>
                  </a:lnTo>
                  <a:lnTo>
                    <a:pt x="170" y="570"/>
                  </a:lnTo>
                  <a:lnTo>
                    <a:pt x="172" y="562"/>
                  </a:lnTo>
                  <a:lnTo>
                    <a:pt x="172" y="552"/>
                  </a:lnTo>
                  <a:lnTo>
                    <a:pt x="170" y="543"/>
                  </a:lnTo>
                  <a:lnTo>
                    <a:pt x="158" y="490"/>
                  </a:lnTo>
                  <a:lnTo>
                    <a:pt x="143" y="423"/>
                  </a:lnTo>
                  <a:lnTo>
                    <a:pt x="129" y="349"/>
                  </a:lnTo>
                  <a:lnTo>
                    <a:pt x="110" y="272"/>
                  </a:lnTo>
                  <a:lnTo>
                    <a:pt x="91" y="195"/>
                  </a:lnTo>
                  <a:lnTo>
                    <a:pt x="71" y="123"/>
                  </a:lnTo>
                  <a:lnTo>
                    <a:pt x="52" y="60"/>
                  </a:lnTo>
                  <a:lnTo>
                    <a:pt x="31" y="11"/>
                  </a:lnTo>
                  <a:lnTo>
                    <a:pt x="27" y="4"/>
                  </a:lnTo>
                  <a:lnTo>
                    <a:pt x="23" y="2"/>
                  </a:lnTo>
                  <a:lnTo>
                    <a:pt x="17" y="0"/>
                  </a:lnTo>
                  <a:lnTo>
                    <a:pt x="10" y="2"/>
                  </a:lnTo>
                  <a:lnTo>
                    <a:pt x="4" y="4"/>
                  </a:lnTo>
                  <a:lnTo>
                    <a:pt x="2" y="11"/>
                  </a:lnTo>
                  <a:lnTo>
                    <a:pt x="0" y="15"/>
                  </a:lnTo>
                  <a:lnTo>
                    <a:pt x="2" y="21"/>
                  </a:lnTo>
                  <a:lnTo>
                    <a:pt x="23" y="67"/>
                  </a:lnTo>
                  <a:lnTo>
                    <a:pt x="46" y="133"/>
                  </a:lnTo>
                  <a:lnTo>
                    <a:pt x="68" y="214"/>
                  </a:lnTo>
                  <a:lnTo>
                    <a:pt x="91" y="301"/>
                  </a:lnTo>
                  <a:lnTo>
                    <a:pt x="110" y="388"/>
                  </a:lnTo>
                  <a:lnTo>
                    <a:pt x="127" y="465"/>
                  </a:lnTo>
                  <a:lnTo>
                    <a:pt x="139" y="527"/>
                  </a:lnTo>
                  <a:lnTo>
                    <a:pt x="143" y="566"/>
                  </a:lnTo>
                  <a:lnTo>
                    <a:pt x="139" y="595"/>
                  </a:lnTo>
                  <a:lnTo>
                    <a:pt x="133" y="620"/>
                  </a:lnTo>
                  <a:lnTo>
                    <a:pt x="129" y="643"/>
                  </a:lnTo>
                  <a:lnTo>
                    <a:pt x="122" y="666"/>
                  </a:lnTo>
                  <a:lnTo>
                    <a:pt x="114" y="689"/>
                  </a:lnTo>
                  <a:lnTo>
                    <a:pt x="104" y="713"/>
                  </a:lnTo>
                  <a:lnTo>
                    <a:pt x="91" y="740"/>
                  </a:lnTo>
                  <a:lnTo>
                    <a:pt x="75" y="769"/>
                  </a:lnTo>
                  <a:lnTo>
                    <a:pt x="75" y="763"/>
                  </a:lnTo>
                  <a:lnTo>
                    <a:pt x="77" y="738"/>
                  </a:lnTo>
                  <a:lnTo>
                    <a:pt x="75" y="716"/>
                  </a:lnTo>
                  <a:lnTo>
                    <a:pt x="60" y="705"/>
                  </a:lnTo>
                  <a:lnTo>
                    <a:pt x="50" y="726"/>
                  </a:lnTo>
                  <a:lnTo>
                    <a:pt x="48" y="769"/>
                  </a:lnTo>
                  <a:lnTo>
                    <a:pt x="50" y="813"/>
                  </a:lnTo>
                  <a:lnTo>
                    <a:pt x="52" y="832"/>
                  </a:lnTo>
                  <a:close/>
                </a:path>
              </a:pathLst>
            </a:custGeom>
            <a:solidFill>
              <a:srgbClr val="000000"/>
            </a:solidFill>
            <a:ln w="9525">
              <a:noFill/>
              <a:round/>
              <a:headEnd/>
              <a:tailEnd/>
            </a:ln>
          </p:spPr>
          <p:txBody>
            <a:bodyPr>
              <a:prstTxWarp prst="textNoShape">
                <a:avLst/>
              </a:prstTxWarp>
            </a:bodyPr>
            <a:lstStyle/>
            <a:p>
              <a:endParaRPr lang="en-US"/>
            </a:p>
          </p:txBody>
        </p:sp>
        <p:sp>
          <p:nvSpPr>
            <p:cNvPr id="600095" name="Freeform 31"/>
            <p:cNvSpPr>
              <a:spLocks/>
            </p:cNvSpPr>
            <p:nvPr/>
          </p:nvSpPr>
          <p:spPr bwMode="auto">
            <a:xfrm>
              <a:off x="2092" y="1523"/>
              <a:ext cx="289" cy="212"/>
            </a:xfrm>
            <a:custGeom>
              <a:avLst/>
              <a:gdLst/>
              <a:ahLst/>
              <a:cxnLst>
                <a:cxn ang="0">
                  <a:pos x="289" y="0"/>
                </a:cxn>
                <a:cxn ang="0">
                  <a:pos x="262" y="7"/>
                </a:cxn>
                <a:cxn ang="0">
                  <a:pos x="220" y="27"/>
                </a:cxn>
                <a:cxn ang="0">
                  <a:pos x="170" y="61"/>
                </a:cxn>
                <a:cxn ang="0">
                  <a:pos x="116" y="98"/>
                </a:cxn>
                <a:cxn ang="0">
                  <a:pos x="69" y="137"/>
                </a:cxn>
                <a:cxn ang="0">
                  <a:pos x="27" y="172"/>
                </a:cxn>
                <a:cxn ang="0">
                  <a:pos x="4" y="199"/>
                </a:cxn>
                <a:cxn ang="0">
                  <a:pos x="0" y="212"/>
                </a:cxn>
                <a:cxn ang="0">
                  <a:pos x="27" y="204"/>
                </a:cxn>
                <a:cxn ang="0">
                  <a:pos x="60" y="187"/>
                </a:cxn>
                <a:cxn ang="0">
                  <a:pos x="102" y="162"/>
                </a:cxn>
                <a:cxn ang="0">
                  <a:pos x="145" y="131"/>
                </a:cxn>
                <a:cxn ang="0">
                  <a:pos x="189" y="98"/>
                </a:cxn>
                <a:cxn ang="0">
                  <a:pos x="228" y="65"/>
                </a:cxn>
                <a:cxn ang="0">
                  <a:pos x="264" y="32"/>
                </a:cxn>
                <a:cxn ang="0">
                  <a:pos x="289" y="0"/>
                </a:cxn>
              </a:cxnLst>
              <a:rect l="0" t="0" r="r" b="b"/>
              <a:pathLst>
                <a:path w="289" h="212">
                  <a:moveTo>
                    <a:pt x="289" y="0"/>
                  </a:moveTo>
                  <a:lnTo>
                    <a:pt x="262" y="7"/>
                  </a:lnTo>
                  <a:lnTo>
                    <a:pt x="220" y="27"/>
                  </a:lnTo>
                  <a:lnTo>
                    <a:pt x="170" y="61"/>
                  </a:lnTo>
                  <a:lnTo>
                    <a:pt x="116" y="98"/>
                  </a:lnTo>
                  <a:lnTo>
                    <a:pt x="69" y="137"/>
                  </a:lnTo>
                  <a:lnTo>
                    <a:pt x="27" y="172"/>
                  </a:lnTo>
                  <a:lnTo>
                    <a:pt x="4" y="199"/>
                  </a:lnTo>
                  <a:lnTo>
                    <a:pt x="0" y="212"/>
                  </a:lnTo>
                  <a:lnTo>
                    <a:pt x="27" y="204"/>
                  </a:lnTo>
                  <a:lnTo>
                    <a:pt x="60" y="187"/>
                  </a:lnTo>
                  <a:lnTo>
                    <a:pt x="102" y="162"/>
                  </a:lnTo>
                  <a:lnTo>
                    <a:pt x="145" y="131"/>
                  </a:lnTo>
                  <a:lnTo>
                    <a:pt x="189" y="98"/>
                  </a:lnTo>
                  <a:lnTo>
                    <a:pt x="228" y="65"/>
                  </a:lnTo>
                  <a:lnTo>
                    <a:pt x="264" y="32"/>
                  </a:lnTo>
                  <a:lnTo>
                    <a:pt x="289" y="0"/>
                  </a:lnTo>
                  <a:close/>
                </a:path>
              </a:pathLst>
            </a:custGeom>
            <a:solidFill>
              <a:srgbClr val="000000"/>
            </a:solidFill>
            <a:ln w="9525">
              <a:noFill/>
              <a:round/>
              <a:headEnd/>
              <a:tailEnd/>
            </a:ln>
          </p:spPr>
          <p:txBody>
            <a:bodyPr>
              <a:prstTxWarp prst="textNoShape">
                <a:avLst/>
              </a:prstTxWarp>
            </a:bodyPr>
            <a:lstStyle/>
            <a:p>
              <a:endParaRPr lang="en-US"/>
            </a:p>
          </p:txBody>
        </p:sp>
        <p:sp>
          <p:nvSpPr>
            <p:cNvPr id="600096" name="Freeform 32"/>
            <p:cNvSpPr>
              <a:spLocks/>
            </p:cNvSpPr>
            <p:nvPr/>
          </p:nvSpPr>
          <p:spPr bwMode="auto">
            <a:xfrm>
              <a:off x="2439" y="1420"/>
              <a:ext cx="627" cy="207"/>
            </a:xfrm>
            <a:custGeom>
              <a:avLst/>
              <a:gdLst/>
              <a:ahLst/>
              <a:cxnLst>
                <a:cxn ang="0">
                  <a:pos x="627" y="35"/>
                </a:cxn>
                <a:cxn ang="0">
                  <a:pos x="621" y="27"/>
                </a:cxn>
                <a:cxn ang="0">
                  <a:pos x="604" y="18"/>
                </a:cxn>
                <a:cxn ang="0">
                  <a:pos x="577" y="12"/>
                </a:cxn>
                <a:cxn ang="0">
                  <a:pos x="542" y="6"/>
                </a:cxn>
                <a:cxn ang="0">
                  <a:pos x="500" y="4"/>
                </a:cxn>
                <a:cxn ang="0">
                  <a:pos x="452" y="2"/>
                </a:cxn>
                <a:cxn ang="0">
                  <a:pos x="401" y="0"/>
                </a:cxn>
                <a:cxn ang="0">
                  <a:pos x="347" y="0"/>
                </a:cxn>
                <a:cxn ang="0">
                  <a:pos x="293" y="2"/>
                </a:cxn>
                <a:cxn ang="0">
                  <a:pos x="239" y="4"/>
                </a:cxn>
                <a:cxn ang="0">
                  <a:pos x="187" y="8"/>
                </a:cxn>
                <a:cxn ang="0">
                  <a:pos x="137" y="12"/>
                </a:cxn>
                <a:cxn ang="0">
                  <a:pos x="93" y="16"/>
                </a:cxn>
                <a:cxn ang="0">
                  <a:pos x="58" y="23"/>
                </a:cxn>
                <a:cxn ang="0">
                  <a:pos x="29" y="29"/>
                </a:cxn>
                <a:cxn ang="0">
                  <a:pos x="10" y="37"/>
                </a:cxn>
                <a:cxn ang="0">
                  <a:pos x="4" y="43"/>
                </a:cxn>
                <a:cxn ang="0">
                  <a:pos x="2" y="49"/>
                </a:cxn>
                <a:cxn ang="0">
                  <a:pos x="0" y="56"/>
                </a:cxn>
                <a:cxn ang="0">
                  <a:pos x="2" y="62"/>
                </a:cxn>
                <a:cxn ang="0">
                  <a:pos x="8" y="66"/>
                </a:cxn>
                <a:cxn ang="0">
                  <a:pos x="14" y="70"/>
                </a:cxn>
                <a:cxn ang="0">
                  <a:pos x="21" y="70"/>
                </a:cxn>
                <a:cxn ang="0">
                  <a:pos x="27" y="68"/>
                </a:cxn>
                <a:cxn ang="0">
                  <a:pos x="39" y="64"/>
                </a:cxn>
                <a:cxn ang="0">
                  <a:pos x="58" y="60"/>
                </a:cxn>
                <a:cxn ang="0">
                  <a:pos x="83" y="54"/>
                </a:cxn>
                <a:cxn ang="0">
                  <a:pos x="114" y="49"/>
                </a:cxn>
                <a:cxn ang="0">
                  <a:pos x="149" y="43"/>
                </a:cxn>
                <a:cxn ang="0">
                  <a:pos x="189" y="39"/>
                </a:cxn>
                <a:cxn ang="0">
                  <a:pos x="230" y="35"/>
                </a:cxn>
                <a:cxn ang="0">
                  <a:pos x="276" y="31"/>
                </a:cxn>
                <a:cxn ang="0">
                  <a:pos x="322" y="27"/>
                </a:cxn>
                <a:cxn ang="0">
                  <a:pos x="365" y="25"/>
                </a:cxn>
                <a:cxn ang="0">
                  <a:pos x="411" y="23"/>
                </a:cxn>
                <a:cxn ang="0">
                  <a:pos x="455" y="23"/>
                </a:cxn>
                <a:cxn ang="0">
                  <a:pos x="494" y="25"/>
                </a:cxn>
                <a:cxn ang="0">
                  <a:pos x="531" y="29"/>
                </a:cxn>
                <a:cxn ang="0">
                  <a:pos x="563" y="35"/>
                </a:cxn>
                <a:cxn ang="0">
                  <a:pos x="590" y="43"/>
                </a:cxn>
                <a:cxn ang="0">
                  <a:pos x="585" y="49"/>
                </a:cxn>
                <a:cxn ang="0">
                  <a:pos x="573" y="68"/>
                </a:cxn>
                <a:cxn ang="0">
                  <a:pos x="554" y="93"/>
                </a:cxn>
                <a:cxn ang="0">
                  <a:pos x="536" y="122"/>
                </a:cxn>
                <a:cxn ang="0">
                  <a:pos x="515" y="151"/>
                </a:cxn>
                <a:cxn ang="0">
                  <a:pos x="500" y="178"/>
                </a:cxn>
                <a:cxn ang="0">
                  <a:pos x="492" y="197"/>
                </a:cxn>
                <a:cxn ang="0">
                  <a:pos x="492" y="207"/>
                </a:cxn>
                <a:cxn ang="0">
                  <a:pos x="502" y="205"/>
                </a:cxn>
                <a:cxn ang="0">
                  <a:pos x="519" y="193"/>
                </a:cxn>
                <a:cxn ang="0">
                  <a:pos x="540" y="172"/>
                </a:cxn>
                <a:cxn ang="0">
                  <a:pos x="563" y="145"/>
                </a:cxn>
                <a:cxn ang="0">
                  <a:pos x="585" y="116"/>
                </a:cxn>
                <a:cxn ang="0">
                  <a:pos x="606" y="87"/>
                </a:cxn>
                <a:cxn ang="0">
                  <a:pos x="621" y="58"/>
                </a:cxn>
                <a:cxn ang="0">
                  <a:pos x="627" y="35"/>
                </a:cxn>
              </a:cxnLst>
              <a:rect l="0" t="0" r="r" b="b"/>
              <a:pathLst>
                <a:path w="627" h="207">
                  <a:moveTo>
                    <a:pt x="627" y="35"/>
                  </a:moveTo>
                  <a:lnTo>
                    <a:pt x="621" y="27"/>
                  </a:lnTo>
                  <a:lnTo>
                    <a:pt x="604" y="18"/>
                  </a:lnTo>
                  <a:lnTo>
                    <a:pt x="577" y="12"/>
                  </a:lnTo>
                  <a:lnTo>
                    <a:pt x="542" y="6"/>
                  </a:lnTo>
                  <a:lnTo>
                    <a:pt x="500" y="4"/>
                  </a:lnTo>
                  <a:lnTo>
                    <a:pt x="452" y="2"/>
                  </a:lnTo>
                  <a:lnTo>
                    <a:pt x="401" y="0"/>
                  </a:lnTo>
                  <a:lnTo>
                    <a:pt x="347" y="0"/>
                  </a:lnTo>
                  <a:lnTo>
                    <a:pt x="293" y="2"/>
                  </a:lnTo>
                  <a:lnTo>
                    <a:pt x="239" y="4"/>
                  </a:lnTo>
                  <a:lnTo>
                    <a:pt x="187" y="8"/>
                  </a:lnTo>
                  <a:lnTo>
                    <a:pt x="137" y="12"/>
                  </a:lnTo>
                  <a:lnTo>
                    <a:pt x="93" y="16"/>
                  </a:lnTo>
                  <a:lnTo>
                    <a:pt x="58" y="23"/>
                  </a:lnTo>
                  <a:lnTo>
                    <a:pt x="29" y="29"/>
                  </a:lnTo>
                  <a:lnTo>
                    <a:pt x="10" y="37"/>
                  </a:lnTo>
                  <a:lnTo>
                    <a:pt x="4" y="43"/>
                  </a:lnTo>
                  <a:lnTo>
                    <a:pt x="2" y="49"/>
                  </a:lnTo>
                  <a:lnTo>
                    <a:pt x="0" y="56"/>
                  </a:lnTo>
                  <a:lnTo>
                    <a:pt x="2" y="62"/>
                  </a:lnTo>
                  <a:lnTo>
                    <a:pt x="8" y="66"/>
                  </a:lnTo>
                  <a:lnTo>
                    <a:pt x="14" y="70"/>
                  </a:lnTo>
                  <a:lnTo>
                    <a:pt x="21" y="70"/>
                  </a:lnTo>
                  <a:lnTo>
                    <a:pt x="27" y="68"/>
                  </a:lnTo>
                  <a:lnTo>
                    <a:pt x="39" y="64"/>
                  </a:lnTo>
                  <a:lnTo>
                    <a:pt x="58" y="60"/>
                  </a:lnTo>
                  <a:lnTo>
                    <a:pt x="83" y="54"/>
                  </a:lnTo>
                  <a:lnTo>
                    <a:pt x="114" y="49"/>
                  </a:lnTo>
                  <a:lnTo>
                    <a:pt x="149" y="43"/>
                  </a:lnTo>
                  <a:lnTo>
                    <a:pt x="189" y="39"/>
                  </a:lnTo>
                  <a:lnTo>
                    <a:pt x="230" y="35"/>
                  </a:lnTo>
                  <a:lnTo>
                    <a:pt x="276" y="31"/>
                  </a:lnTo>
                  <a:lnTo>
                    <a:pt x="322" y="27"/>
                  </a:lnTo>
                  <a:lnTo>
                    <a:pt x="365" y="25"/>
                  </a:lnTo>
                  <a:lnTo>
                    <a:pt x="411" y="23"/>
                  </a:lnTo>
                  <a:lnTo>
                    <a:pt x="455" y="23"/>
                  </a:lnTo>
                  <a:lnTo>
                    <a:pt x="494" y="25"/>
                  </a:lnTo>
                  <a:lnTo>
                    <a:pt x="531" y="29"/>
                  </a:lnTo>
                  <a:lnTo>
                    <a:pt x="563" y="35"/>
                  </a:lnTo>
                  <a:lnTo>
                    <a:pt x="590" y="43"/>
                  </a:lnTo>
                  <a:lnTo>
                    <a:pt x="585" y="49"/>
                  </a:lnTo>
                  <a:lnTo>
                    <a:pt x="573" y="68"/>
                  </a:lnTo>
                  <a:lnTo>
                    <a:pt x="554" y="93"/>
                  </a:lnTo>
                  <a:lnTo>
                    <a:pt x="536" y="122"/>
                  </a:lnTo>
                  <a:lnTo>
                    <a:pt x="515" y="151"/>
                  </a:lnTo>
                  <a:lnTo>
                    <a:pt x="500" y="178"/>
                  </a:lnTo>
                  <a:lnTo>
                    <a:pt x="492" y="197"/>
                  </a:lnTo>
                  <a:lnTo>
                    <a:pt x="492" y="207"/>
                  </a:lnTo>
                  <a:lnTo>
                    <a:pt x="502" y="205"/>
                  </a:lnTo>
                  <a:lnTo>
                    <a:pt x="519" y="193"/>
                  </a:lnTo>
                  <a:lnTo>
                    <a:pt x="540" y="172"/>
                  </a:lnTo>
                  <a:lnTo>
                    <a:pt x="563" y="145"/>
                  </a:lnTo>
                  <a:lnTo>
                    <a:pt x="585" y="116"/>
                  </a:lnTo>
                  <a:lnTo>
                    <a:pt x="606" y="87"/>
                  </a:lnTo>
                  <a:lnTo>
                    <a:pt x="621" y="58"/>
                  </a:lnTo>
                  <a:lnTo>
                    <a:pt x="627" y="35"/>
                  </a:lnTo>
                  <a:close/>
                </a:path>
              </a:pathLst>
            </a:custGeom>
            <a:solidFill>
              <a:srgbClr val="000000"/>
            </a:solidFill>
            <a:ln w="9525">
              <a:noFill/>
              <a:round/>
              <a:headEnd/>
              <a:tailEnd/>
            </a:ln>
          </p:spPr>
          <p:txBody>
            <a:bodyPr>
              <a:prstTxWarp prst="textNoShape">
                <a:avLst/>
              </a:prstTxWarp>
            </a:bodyPr>
            <a:lstStyle/>
            <a:p>
              <a:endParaRPr lang="en-US"/>
            </a:p>
          </p:txBody>
        </p:sp>
        <p:sp>
          <p:nvSpPr>
            <p:cNvPr id="600097" name="Freeform 33"/>
            <p:cNvSpPr>
              <a:spLocks/>
            </p:cNvSpPr>
            <p:nvPr/>
          </p:nvSpPr>
          <p:spPr bwMode="auto">
            <a:xfrm>
              <a:off x="1972" y="1770"/>
              <a:ext cx="944" cy="823"/>
            </a:xfrm>
            <a:custGeom>
              <a:avLst/>
              <a:gdLst/>
              <a:ahLst/>
              <a:cxnLst>
                <a:cxn ang="0">
                  <a:pos x="43" y="48"/>
                </a:cxn>
                <a:cxn ang="0">
                  <a:pos x="8" y="116"/>
                </a:cxn>
                <a:cxn ang="0">
                  <a:pos x="0" y="199"/>
                </a:cxn>
                <a:cxn ang="0">
                  <a:pos x="4" y="282"/>
                </a:cxn>
                <a:cxn ang="0">
                  <a:pos x="18" y="377"/>
                </a:cxn>
                <a:cxn ang="0">
                  <a:pos x="45" y="485"/>
                </a:cxn>
                <a:cxn ang="0">
                  <a:pos x="74" y="595"/>
                </a:cxn>
                <a:cxn ang="0">
                  <a:pos x="103" y="707"/>
                </a:cxn>
                <a:cxn ang="0">
                  <a:pos x="128" y="780"/>
                </a:cxn>
                <a:cxn ang="0">
                  <a:pos x="160" y="807"/>
                </a:cxn>
                <a:cxn ang="0">
                  <a:pos x="224" y="819"/>
                </a:cxn>
                <a:cxn ang="0">
                  <a:pos x="317" y="823"/>
                </a:cxn>
                <a:cxn ang="0">
                  <a:pos x="413" y="821"/>
                </a:cxn>
                <a:cxn ang="0">
                  <a:pos x="510" y="813"/>
                </a:cxn>
                <a:cxn ang="0">
                  <a:pos x="610" y="800"/>
                </a:cxn>
                <a:cxn ang="0">
                  <a:pos x="708" y="786"/>
                </a:cxn>
                <a:cxn ang="0">
                  <a:pos x="801" y="771"/>
                </a:cxn>
                <a:cxn ang="0">
                  <a:pos x="890" y="757"/>
                </a:cxn>
                <a:cxn ang="0">
                  <a:pos x="940" y="749"/>
                </a:cxn>
                <a:cxn ang="0">
                  <a:pos x="944" y="740"/>
                </a:cxn>
                <a:cxn ang="0">
                  <a:pos x="942" y="728"/>
                </a:cxn>
                <a:cxn ang="0">
                  <a:pos x="934" y="722"/>
                </a:cxn>
                <a:cxn ang="0">
                  <a:pos x="884" y="724"/>
                </a:cxn>
                <a:cxn ang="0">
                  <a:pos x="793" y="732"/>
                </a:cxn>
                <a:cxn ang="0">
                  <a:pos x="697" y="744"/>
                </a:cxn>
                <a:cxn ang="0">
                  <a:pos x="600" y="761"/>
                </a:cxn>
                <a:cxn ang="0">
                  <a:pos x="502" y="774"/>
                </a:cxn>
                <a:cxn ang="0">
                  <a:pos x="405" y="784"/>
                </a:cxn>
                <a:cxn ang="0">
                  <a:pos x="309" y="786"/>
                </a:cxn>
                <a:cxn ang="0">
                  <a:pos x="218" y="778"/>
                </a:cxn>
                <a:cxn ang="0">
                  <a:pos x="168" y="765"/>
                </a:cxn>
                <a:cxn ang="0">
                  <a:pos x="160" y="755"/>
                </a:cxn>
                <a:cxn ang="0">
                  <a:pos x="143" y="693"/>
                </a:cxn>
                <a:cxn ang="0">
                  <a:pos x="112" y="585"/>
                </a:cxn>
                <a:cxn ang="0">
                  <a:pos x="85" y="479"/>
                </a:cxn>
                <a:cxn ang="0">
                  <a:pos x="60" y="373"/>
                </a:cxn>
                <a:cxn ang="0">
                  <a:pos x="43" y="263"/>
                </a:cxn>
                <a:cxn ang="0">
                  <a:pos x="43" y="149"/>
                </a:cxn>
                <a:cxn ang="0">
                  <a:pos x="79" y="71"/>
                </a:cxn>
                <a:cxn ang="0">
                  <a:pos x="145" y="48"/>
                </a:cxn>
                <a:cxn ang="0">
                  <a:pos x="220" y="40"/>
                </a:cxn>
                <a:cxn ang="0">
                  <a:pos x="286" y="25"/>
                </a:cxn>
                <a:cxn ang="0">
                  <a:pos x="305" y="4"/>
                </a:cxn>
                <a:cxn ang="0">
                  <a:pos x="257" y="0"/>
                </a:cxn>
                <a:cxn ang="0">
                  <a:pos x="184" y="6"/>
                </a:cxn>
                <a:cxn ang="0">
                  <a:pos x="108" y="17"/>
                </a:cxn>
              </a:cxnLst>
              <a:rect l="0" t="0" r="r" b="b"/>
              <a:pathLst>
                <a:path w="944" h="823">
                  <a:moveTo>
                    <a:pt x="76" y="21"/>
                  </a:moveTo>
                  <a:lnTo>
                    <a:pt x="43" y="48"/>
                  </a:lnTo>
                  <a:lnTo>
                    <a:pt x="20" y="81"/>
                  </a:lnTo>
                  <a:lnTo>
                    <a:pt x="8" y="116"/>
                  </a:lnTo>
                  <a:lnTo>
                    <a:pt x="2" y="158"/>
                  </a:lnTo>
                  <a:lnTo>
                    <a:pt x="0" y="199"/>
                  </a:lnTo>
                  <a:lnTo>
                    <a:pt x="0" y="241"/>
                  </a:lnTo>
                  <a:lnTo>
                    <a:pt x="4" y="282"/>
                  </a:lnTo>
                  <a:lnTo>
                    <a:pt x="6" y="322"/>
                  </a:lnTo>
                  <a:lnTo>
                    <a:pt x="18" y="377"/>
                  </a:lnTo>
                  <a:lnTo>
                    <a:pt x="33" y="431"/>
                  </a:lnTo>
                  <a:lnTo>
                    <a:pt x="45" y="485"/>
                  </a:lnTo>
                  <a:lnTo>
                    <a:pt x="60" y="539"/>
                  </a:lnTo>
                  <a:lnTo>
                    <a:pt x="74" y="595"/>
                  </a:lnTo>
                  <a:lnTo>
                    <a:pt x="89" y="649"/>
                  </a:lnTo>
                  <a:lnTo>
                    <a:pt x="103" y="707"/>
                  </a:lnTo>
                  <a:lnTo>
                    <a:pt x="120" y="763"/>
                  </a:lnTo>
                  <a:lnTo>
                    <a:pt x="128" y="780"/>
                  </a:lnTo>
                  <a:lnTo>
                    <a:pt x="143" y="794"/>
                  </a:lnTo>
                  <a:lnTo>
                    <a:pt x="160" y="807"/>
                  </a:lnTo>
                  <a:lnTo>
                    <a:pt x="180" y="813"/>
                  </a:lnTo>
                  <a:lnTo>
                    <a:pt x="224" y="819"/>
                  </a:lnTo>
                  <a:lnTo>
                    <a:pt x="270" y="823"/>
                  </a:lnTo>
                  <a:lnTo>
                    <a:pt x="317" y="823"/>
                  </a:lnTo>
                  <a:lnTo>
                    <a:pt x="365" y="823"/>
                  </a:lnTo>
                  <a:lnTo>
                    <a:pt x="413" y="821"/>
                  </a:lnTo>
                  <a:lnTo>
                    <a:pt x="463" y="819"/>
                  </a:lnTo>
                  <a:lnTo>
                    <a:pt x="510" y="813"/>
                  </a:lnTo>
                  <a:lnTo>
                    <a:pt x="560" y="807"/>
                  </a:lnTo>
                  <a:lnTo>
                    <a:pt x="610" y="800"/>
                  </a:lnTo>
                  <a:lnTo>
                    <a:pt x="658" y="794"/>
                  </a:lnTo>
                  <a:lnTo>
                    <a:pt x="708" y="786"/>
                  </a:lnTo>
                  <a:lnTo>
                    <a:pt x="753" y="778"/>
                  </a:lnTo>
                  <a:lnTo>
                    <a:pt x="801" y="771"/>
                  </a:lnTo>
                  <a:lnTo>
                    <a:pt x="847" y="763"/>
                  </a:lnTo>
                  <a:lnTo>
                    <a:pt x="890" y="757"/>
                  </a:lnTo>
                  <a:lnTo>
                    <a:pt x="934" y="751"/>
                  </a:lnTo>
                  <a:lnTo>
                    <a:pt x="940" y="749"/>
                  </a:lnTo>
                  <a:lnTo>
                    <a:pt x="942" y="744"/>
                  </a:lnTo>
                  <a:lnTo>
                    <a:pt x="944" y="740"/>
                  </a:lnTo>
                  <a:lnTo>
                    <a:pt x="944" y="734"/>
                  </a:lnTo>
                  <a:lnTo>
                    <a:pt x="942" y="728"/>
                  </a:lnTo>
                  <a:lnTo>
                    <a:pt x="940" y="724"/>
                  </a:lnTo>
                  <a:lnTo>
                    <a:pt x="934" y="722"/>
                  </a:lnTo>
                  <a:lnTo>
                    <a:pt x="928" y="722"/>
                  </a:lnTo>
                  <a:lnTo>
                    <a:pt x="884" y="724"/>
                  </a:lnTo>
                  <a:lnTo>
                    <a:pt x="841" y="726"/>
                  </a:lnTo>
                  <a:lnTo>
                    <a:pt x="793" y="732"/>
                  </a:lnTo>
                  <a:lnTo>
                    <a:pt x="747" y="738"/>
                  </a:lnTo>
                  <a:lnTo>
                    <a:pt x="697" y="744"/>
                  </a:lnTo>
                  <a:lnTo>
                    <a:pt x="650" y="753"/>
                  </a:lnTo>
                  <a:lnTo>
                    <a:pt x="600" y="761"/>
                  </a:lnTo>
                  <a:lnTo>
                    <a:pt x="552" y="767"/>
                  </a:lnTo>
                  <a:lnTo>
                    <a:pt x="502" y="774"/>
                  </a:lnTo>
                  <a:lnTo>
                    <a:pt x="452" y="780"/>
                  </a:lnTo>
                  <a:lnTo>
                    <a:pt x="405" y="784"/>
                  </a:lnTo>
                  <a:lnTo>
                    <a:pt x="355" y="786"/>
                  </a:lnTo>
                  <a:lnTo>
                    <a:pt x="309" y="786"/>
                  </a:lnTo>
                  <a:lnTo>
                    <a:pt x="261" y="782"/>
                  </a:lnTo>
                  <a:lnTo>
                    <a:pt x="218" y="778"/>
                  </a:lnTo>
                  <a:lnTo>
                    <a:pt x="174" y="767"/>
                  </a:lnTo>
                  <a:lnTo>
                    <a:pt x="168" y="765"/>
                  </a:lnTo>
                  <a:lnTo>
                    <a:pt x="164" y="759"/>
                  </a:lnTo>
                  <a:lnTo>
                    <a:pt x="160" y="755"/>
                  </a:lnTo>
                  <a:lnTo>
                    <a:pt x="157" y="749"/>
                  </a:lnTo>
                  <a:lnTo>
                    <a:pt x="143" y="693"/>
                  </a:lnTo>
                  <a:lnTo>
                    <a:pt x="128" y="639"/>
                  </a:lnTo>
                  <a:lnTo>
                    <a:pt x="112" y="585"/>
                  </a:lnTo>
                  <a:lnTo>
                    <a:pt x="97" y="533"/>
                  </a:lnTo>
                  <a:lnTo>
                    <a:pt x="85" y="479"/>
                  </a:lnTo>
                  <a:lnTo>
                    <a:pt x="72" y="427"/>
                  </a:lnTo>
                  <a:lnTo>
                    <a:pt x="60" y="373"/>
                  </a:lnTo>
                  <a:lnTo>
                    <a:pt x="49" y="319"/>
                  </a:lnTo>
                  <a:lnTo>
                    <a:pt x="43" y="263"/>
                  </a:lnTo>
                  <a:lnTo>
                    <a:pt x="41" y="205"/>
                  </a:lnTo>
                  <a:lnTo>
                    <a:pt x="43" y="149"/>
                  </a:lnTo>
                  <a:lnTo>
                    <a:pt x="54" y="93"/>
                  </a:lnTo>
                  <a:lnTo>
                    <a:pt x="79" y="71"/>
                  </a:lnTo>
                  <a:lnTo>
                    <a:pt x="110" y="56"/>
                  </a:lnTo>
                  <a:lnTo>
                    <a:pt x="145" y="48"/>
                  </a:lnTo>
                  <a:lnTo>
                    <a:pt x="182" y="42"/>
                  </a:lnTo>
                  <a:lnTo>
                    <a:pt x="220" y="40"/>
                  </a:lnTo>
                  <a:lnTo>
                    <a:pt x="255" y="33"/>
                  </a:lnTo>
                  <a:lnTo>
                    <a:pt x="286" y="25"/>
                  </a:lnTo>
                  <a:lnTo>
                    <a:pt x="311" y="11"/>
                  </a:lnTo>
                  <a:lnTo>
                    <a:pt x="305" y="4"/>
                  </a:lnTo>
                  <a:lnTo>
                    <a:pt x="286" y="0"/>
                  </a:lnTo>
                  <a:lnTo>
                    <a:pt x="257" y="0"/>
                  </a:lnTo>
                  <a:lnTo>
                    <a:pt x="222" y="2"/>
                  </a:lnTo>
                  <a:lnTo>
                    <a:pt x="184" y="6"/>
                  </a:lnTo>
                  <a:lnTo>
                    <a:pt x="145" y="13"/>
                  </a:lnTo>
                  <a:lnTo>
                    <a:pt x="108" y="17"/>
                  </a:lnTo>
                  <a:lnTo>
                    <a:pt x="76" y="21"/>
                  </a:lnTo>
                  <a:close/>
                </a:path>
              </a:pathLst>
            </a:custGeom>
            <a:solidFill>
              <a:srgbClr val="000000"/>
            </a:solidFill>
            <a:ln w="9525">
              <a:noFill/>
              <a:round/>
              <a:headEnd/>
              <a:tailEnd/>
            </a:ln>
          </p:spPr>
          <p:txBody>
            <a:bodyPr>
              <a:prstTxWarp prst="textNoShape">
                <a:avLst/>
              </a:prstTxWarp>
            </a:bodyPr>
            <a:lstStyle/>
            <a:p>
              <a:endParaRPr lang="en-US"/>
            </a:p>
          </p:txBody>
        </p:sp>
        <p:sp>
          <p:nvSpPr>
            <p:cNvPr id="600098" name="Freeform 34"/>
            <p:cNvSpPr>
              <a:spLocks/>
            </p:cNvSpPr>
            <p:nvPr/>
          </p:nvSpPr>
          <p:spPr bwMode="auto">
            <a:xfrm>
              <a:off x="1739" y="1758"/>
              <a:ext cx="147" cy="624"/>
            </a:xfrm>
            <a:custGeom>
              <a:avLst/>
              <a:gdLst/>
              <a:ahLst/>
              <a:cxnLst>
                <a:cxn ang="0">
                  <a:pos x="37" y="89"/>
                </a:cxn>
                <a:cxn ang="0">
                  <a:pos x="19" y="151"/>
                </a:cxn>
                <a:cxn ang="0">
                  <a:pos x="6" y="217"/>
                </a:cxn>
                <a:cxn ang="0">
                  <a:pos x="0" y="284"/>
                </a:cxn>
                <a:cxn ang="0">
                  <a:pos x="0" y="352"/>
                </a:cxn>
                <a:cxn ang="0">
                  <a:pos x="6" y="419"/>
                </a:cxn>
                <a:cxn ang="0">
                  <a:pos x="19" y="485"/>
                </a:cxn>
                <a:cxn ang="0">
                  <a:pos x="37" y="549"/>
                </a:cxn>
                <a:cxn ang="0">
                  <a:pos x="62" y="611"/>
                </a:cxn>
                <a:cxn ang="0">
                  <a:pos x="67" y="618"/>
                </a:cxn>
                <a:cxn ang="0">
                  <a:pos x="73" y="622"/>
                </a:cxn>
                <a:cxn ang="0">
                  <a:pos x="79" y="624"/>
                </a:cxn>
                <a:cxn ang="0">
                  <a:pos x="87" y="622"/>
                </a:cxn>
                <a:cxn ang="0">
                  <a:pos x="94" y="618"/>
                </a:cxn>
                <a:cxn ang="0">
                  <a:pos x="98" y="611"/>
                </a:cxn>
                <a:cxn ang="0">
                  <a:pos x="98" y="603"/>
                </a:cxn>
                <a:cxn ang="0">
                  <a:pos x="96" y="597"/>
                </a:cxn>
                <a:cxn ang="0">
                  <a:pos x="79" y="526"/>
                </a:cxn>
                <a:cxn ang="0">
                  <a:pos x="60" y="448"/>
                </a:cxn>
                <a:cxn ang="0">
                  <a:pos x="48" y="367"/>
                </a:cxn>
                <a:cxn ang="0">
                  <a:pos x="42" y="286"/>
                </a:cxn>
                <a:cxn ang="0">
                  <a:pos x="44" y="207"/>
                </a:cxn>
                <a:cxn ang="0">
                  <a:pos x="60" y="132"/>
                </a:cxn>
                <a:cxn ang="0">
                  <a:pos x="94" y="64"/>
                </a:cxn>
                <a:cxn ang="0">
                  <a:pos x="147" y="4"/>
                </a:cxn>
                <a:cxn ang="0">
                  <a:pos x="133" y="0"/>
                </a:cxn>
                <a:cxn ang="0">
                  <a:pos x="118" y="2"/>
                </a:cxn>
                <a:cxn ang="0">
                  <a:pos x="102" y="10"/>
                </a:cxn>
                <a:cxn ang="0">
                  <a:pos x="85" y="23"/>
                </a:cxn>
                <a:cxn ang="0">
                  <a:pos x="71" y="37"/>
                </a:cxn>
                <a:cxn ang="0">
                  <a:pos x="56" y="56"/>
                </a:cxn>
                <a:cxn ang="0">
                  <a:pos x="46" y="72"/>
                </a:cxn>
                <a:cxn ang="0">
                  <a:pos x="37" y="89"/>
                </a:cxn>
              </a:cxnLst>
              <a:rect l="0" t="0" r="r" b="b"/>
              <a:pathLst>
                <a:path w="147" h="624">
                  <a:moveTo>
                    <a:pt x="37" y="89"/>
                  </a:moveTo>
                  <a:lnTo>
                    <a:pt x="19" y="151"/>
                  </a:lnTo>
                  <a:lnTo>
                    <a:pt x="6" y="217"/>
                  </a:lnTo>
                  <a:lnTo>
                    <a:pt x="0" y="284"/>
                  </a:lnTo>
                  <a:lnTo>
                    <a:pt x="0" y="352"/>
                  </a:lnTo>
                  <a:lnTo>
                    <a:pt x="6" y="419"/>
                  </a:lnTo>
                  <a:lnTo>
                    <a:pt x="19" y="485"/>
                  </a:lnTo>
                  <a:lnTo>
                    <a:pt x="37" y="549"/>
                  </a:lnTo>
                  <a:lnTo>
                    <a:pt x="62" y="611"/>
                  </a:lnTo>
                  <a:lnTo>
                    <a:pt x="67" y="618"/>
                  </a:lnTo>
                  <a:lnTo>
                    <a:pt x="73" y="622"/>
                  </a:lnTo>
                  <a:lnTo>
                    <a:pt x="79" y="624"/>
                  </a:lnTo>
                  <a:lnTo>
                    <a:pt x="87" y="622"/>
                  </a:lnTo>
                  <a:lnTo>
                    <a:pt x="94" y="618"/>
                  </a:lnTo>
                  <a:lnTo>
                    <a:pt x="98" y="611"/>
                  </a:lnTo>
                  <a:lnTo>
                    <a:pt x="98" y="603"/>
                  </a:lnTo>
                  <a:lnTo>
                    <a:pt x="96" y="597"/>
                  </a:lnTo>
                  <a:lnTo>
                    <a:pt x="79" y="526"/>
                  </a:lnTo>
                  <a:lnTo>
                    <a:pt x="60" y="448"/>
                  </a:lnTo>
                  <a:lnTo>
                    <a:pt x="48" y="367"/>
                  </a:lnTo>
                  <a:lnTo>
                    <a:pt x="42" y="286"/>
                  </a:lnTo>
                  <a:lnTo>
                    <a:pt x="44" y="207"/>
                  </a:lnTo>
                  <a:lnTo>
                    <a:pt x="60" y="132"/>
                  </a:lnTo>
                  <a:lnTo>
                    <a:pt x="94" y="64"/>
                  </a:lnTo>
                  <a:lnTo>
                    <a:pt x="147" y="4"/>
                  </a:lnTo>
                  <a:lnTo>
                    <a:pt x="133" y="0"/>
                  </a:lnTo>
                  <a:lnTo>
                    <a:pt x="118" y="2"/>
                  </a:lnTo>
                  <a:lnTo>
                    <a:pt x="102" y="10"/>
                  </a:lnTo>
                  <a:lnTo>
                    <a:pt x="85" y="23"/>
                  </a:lnTo>
                  <a:lnTo>
                    <a:pt x="71" y="37"/>
                  </a:lnTo>
                  <a:lnTo>
                    <a:pt x="56" y="56"/>
                  </a:lnTo>
                  <a:lnTo>
                    <a:pt x="46" y="72"/>
                  </a:lnTo>
                  <a:lnTo>
                    <a:pt x="37" y="89"/>
                  </a:lnTo>
                  <a:close/>
                </a:path>
              </a:pathLst>
            </a:custGeom>
            <a:solidFill>
              <a:srgbClr val="000000"/>
            </a:solidFill>
            <a:ln w="9525">
              <a:noFill/>
              <a:round/>
              <a:headEnd/>
              <a:tailEnd/>
            </a:ln>
          </p:spPr>
          <p:txBody>
            <a:bodyPr>
              <a:prstTxWarp prst="textNoShape">
                <a:avLst/>
              </a:prstTxWarp>
            </a:bodyPr>
            <a:lstStyle/>
            <a:p>
              <a:endParaRPr lang="en-US"/>
            </a:p>
          </p:txBody>
        </p:sp>
        <p:sp>
          <p:nvSpPr>
            <p:cNvPr id="600099" name="Freeform 35"/>
            <p:cNvSpPr>
              <a:spLocks/>
            </p:cNvSpPr>
            <p:nvPr/>
          </p:nvSpPr>
          <p:spPr bwMode="auto">
            <a:xfrm>
              <a:off x="1596" y="1836"/>
              <a:ext cx="95" cy="415"/>
            </a:xfrm>
            <a:custGeom>
              <a:avLst/>
              <a:gdLst/>
              <a:ahLst/>
              <a:cxnLst>
                <a:cxn ang="0">
                  <a:pos x="21" y="401"/>
                </a:cxn>
                <a:cxn ang="0">
                  <a:pos x="27" y="409"/>
                </a:cxn>
                <a:cxn ang="0">
                  <a:pos x="35" y="413"/>
                </a:cxn>
                <a:cxn ang="0">
                  <a:pos x="45" y="415"/>
                </a:cxn>
                <a:cxn ang="0">
                  <a:pos x="56" y="413"/>
                </a:cxn>
                <a:cxn ang="0">
                  <a:pos x="64" y="407"/>
                </a:cxn>
                <a:cxn ang="0">
                  <a:pos x="68" y="399"/>
                </a:cxn>
                <a:cxn ang="0">
                  <a:pos x="70" y="388"/>
                </a:cxn>
                <a:cxn ang="0">
                  <a:pos x="68" y="378"/>
                </a:cxn>
                <a:cxn ang="0">
                  <a:pos x="58" y="328"/>
                </a:cxn>
                <a:cxn ang="0">
                  <a:pos x="56" y="270"/>
                </a:cxn>
                <a:cxn ang="0">
                  <a:pos x="62" y="210"/>
                </a:cxn>
                <a:cxn ang="0">
                  <a:pos x="70" y="148"/>
                </a:cxn>
                <a:cxn ang="0">
                  <a:pos x="81" y="92"/>
                </a:cxn>
                <a:cxn ang="0">
                  <a:pos x="91" y="44"/>
                </a:cxn>
                <a:cxn ang="0">
                  <a:pos x="95" y="13"/>
                </a:cxn>
                <a:cxn ang="0">
                  <a:pos x="91" y="0"/>
                </a:cxn>
                <a:cxn ang="0">
                  <a:pos x="72" y="21"/>
                </a:cxn>
                <a:cxn ang="0">
                  <a:pos x="52" y="59"/>
                </a:cxn>
                <a:cxn ang="0">
                  <a:pos x="33" y="108"/>
                </a:cxn>
                <a:cxn ang="0">
                  <a:pos x="16" y="166"/>
                </a:cxn>
                <a:cxn ang="0">
                  <a:pos x="6" y="229"/>
                </a:cxn>
                <a:cxn ang="0">
                  <a:pos x="0" y="291"/>
                </a:cxn>
                <a:cxn ang="0">
                  <a:pos x="6" y="349"/>
                </a:cxn>
                <a:cxn ang="0">
                  <a:pos x="21" y="401"/>
                </a:cxn>
              </a:cxnLst>
              <a:rect l="0" t="0" r="r" b="b"/>
              <a:pathLst>
                <a:path w="95" h="415">
                  <a:moveTo>
                    <a:pt x="21" y="401"/>
                  </a:moveTo>
                  <a:lnTo>
                    <a:pt x="27" y="409"/>
                  </a:lnTo>
                  <a:lnTo>
                    <a:pt x="35" y="413"/>
                  </a:lnTo>
                  <a:lnTo>
                    <a:pt x="45" y="415"/>
                  </a:lnTo>
                  <a:lnTo>
                    <a:pt x="56" y="413"/>
                  </a:lnTo>
                  <a:lnTo>
                    <a:pt x="64" y="407"/>
                  </a:lnTo>
                  <a:lnTo>
                    <a:pt x="68" y="399"/>
                  </a:lnTo>
                  <a:lnTo>
                    <a:pt x="70" y="388"/>
                  </a:lnTo>
                  <a:lnTo>
                    <a:pt x="68" y="378"/>
                  </a:lnTo>
                  <a:lnTo>
                    <a:pt x="58" y="328"/>
                  </a:lnTo>
                  <a:lnTo>
                    <a:pt x="56" y="270"/>
                  </a:lnTo>
                  <a:lnTo>
                    <a:pt x="62" y="210"/>
                  </a:lnTo>
                  <a:lnTo>
                    <a:pt x="70" y="148"/>
                  </a:lnTo>
                  <a:lnTo>
                    <a:pt x="81" y="92"/>
                  </a:lnTo>
                  <a:lnTo>
                    <a:pt x="91" y="44"/>
                  </a:lnTo>
                  <a:lnTo>
                    <a:pt x="95" y="13"/>
                  </a:lnTo>
                  <a:lnTo>
                    <a:pt x="91" y="0"/>
                  </a:lnTo>
                  <a:lnTo>
                    <a:pt x="72" y="21"/>
                  </a:lnTo>
                  <a:lnTo>
                    <a:pt x="52" y="59"/>
                  </a:lnTo>
                  <a:lnTo>
                    <a:pt x="33" y="108"/>
                  </a:lnTo>
                  <a:lnTo>
                    <a:pt x="16" y="166"/>
                  </a:lnTo>
                  <a:lnTo>
                    <a:pt x="6" y="229"/>
                  </a:lnTo>
                  <a:lnTo>
                    <a:pt x="0" y="291"/>
                  </a:lnTo>
                  <a:lnTo>
                    <a:pt x="6" y="349"/>
                  </a:lnTo>
                  <a:lnTo>
                    <a:pt x="21" y="401"/>
                  </a:lnTo>
                  <a:close/>
                </a:path>
              </a:pathLst>
            </a:custGeom>
            <a:solidFill>
              <a:srgbClr val="000000"/>
            </a:solidFill>
            <a:ln w="9525">
              <a:noFill/>
              <a:round/>
              <a:headEnd/>
              <a:tailEnd/>
            </a:ln>
          </p:spPr>
          <p:txBody>
            <a:bodyPr>
              <a:prstTxWarp prst="textNoShape">
                <a:avLst/>
              </a:prstTxWarp>
            </a:bodyPr>
            <a:lstStyle/>
            <a:p>
              <a:endParaRPr lang="en-US"/>
            </a:p>
          </p:txBody>
        </p:sp>
        <p:sp>
          <p:nvSpPr>
            <p:cNvPr id="600100" name="Freeform 36"/>
            <p:cNvSpPr>
              <a:spLocks/>
            </p:cNvSpPr>
            <p:nvPr/>
          </p:nvSpPr>
          <p:spPr bwMode="auto">
            <a:xfrm>
              <a:off x="3263" y="1544"/>
              <a:ext cx="251" cy="589"/>
            </a:xfrm>
            <a:custGeom>
              <a:avLst/>
              <a:gdLst/>
              <a:ahLst/>
              <a:cxnLst>
                <a:cxn ang="0">
                  <a:pos x="0" y="8"/>
                </a:cxn>
                <a:cxn ang="0">
                  <a:pos x="25" y="35"/>
                </a:cxn>
                <a:cxn ang="0">
                  <a:pos x="50" y="64"/>
                </a:cxn>
                <a:cxn ang="0">
                  <a:pos x="73" y="93"/>
                </a:cxn>
                <a:cxn ang="0">
                  <a:pos x="96" y="125"/>
                </a:cxn>
                <a:cxn ang="0">
                  <a:pos x="116" y="156"/>
                </a:cxn>
                <a:cxn ang="0">
                  <a:pos x="137" y="187"/>
                </a:cxn>
                <a:cxn ang="0">
                  <a:pos x="154" y="220"/>
                </a:cxn>
                <a:cxn ang="0">
                  <a:pos x="170" y="253"/>
                </a:cxn>
                <a:cxn ang="0">
                  <a:pos x="197" y="330"/>
                </a:cxn>
                <a:cxn ang="0">
                  <a:pos x="212" y="407"/>
                </a:cxn>
                <a:cxn ang="0">
                  <a:pos x="214" y="487"/>
                </a:cxn>
                <a:cxn ang="0">
                  <a:pos x="204" y="570"/>
                </a:cxn>
                <a:cxn ang="0">
                  <a:pos x="204" y="579"/>
                </a:cxn>
                <a:cxn ang="0">
                  <a:pos x="206" y="583"/>
                </a:cxn>
                <a:cxn ang="0">
                  <a:pos x="212" y="587"/>
                </a:cxn>
                <a:cxn ang="0">
                  <a:pos x="218" y="589"/>
                </a:cxn>
                <a:cxn ang="0">
                  <a:pos x="224" y="589"/>
                </a:cxn>
                <a:cxn ang="0">
                  <a:pos x="231" y="587"/>
                </a:cxn>
                <a:cxn ang="0">
                  <a:pos x="235" y="583"/>
                </a:cxn>
                <a:cxn ang="0">
                  <a:pos x="237" y="577"/>
                </a:cxn>
                <a:cxn ang="0">
                  <a:pos x="251" y="494"/>
                </a:cxn>
                <a:cxn ang="0">
                  <a:pos x="251" y="413"/>
                </a:cxn>
                <a:cxn ang="0">
                  <a:pos x="235" y="334"/>
                </a:cxn>
                <a:cxn ang="0">
                  <a:pos x="208" y="259"/>
                </a:cxn>
                <a:cxn ang="0">
                  <a:pos x="170" y="187"/>
                </a:cxn>
                <a:cxn ang="0">
                  <a:pos x="123" y="118"/>
                </a:cxn>
                <a:cxn ang="0">
                  <a:pos x="69" y="56"/>
                </a:cxn>
                <a:cxn ang="0">
                  <a:pos x="11" y="0"/>
                </a:cxn>
                <a:cxn ang="0">
                  <a:pos x="8" y="0"/>
                </a:cxn>
                <a:cxn ang="0">
                  <a:pos x="4" y="2"/>
                </a:cxn>
                <a:cxn ang="0">
                  <a:pos x="0" y="4"/>
                </a:cxn>
                <a:cxn ang="0">
                  <a:pos x="0" y="8"/>
                </a:cxn>
                <a:cxn ang="0">
                  <a:pos x="0" y="8"/>
                </a:cxn>
              </a:cxnLst>
              <a:rect l="0" t="0" r="r" b="b"/>
              <a:pathLst>
                <a:path w="251" h="589">
                  <a:moveTo>
                    <a:pt x="0" y="8"/>
                  </a:moveTo>
                  <a:lnTo>
                    <a:pt x="25" y="35"/>
                  </a:lnTo>
                  <a:lnTo>
                    <a:pt x="50" y="64"/>
                  </a:lnTo>
                  <a:lnTo>
                    <a:pt x="73" y="93"/>
                  </a:lnTo>
                  <a:lnTo>
                    <a:pt x="96" y="125"/>
                  </a:lnTo>
                  <a:lnTo>
                    <a:pt x="116" y="156"/>
                  </a:lnTo>
                  <a:lnTo>
                    <a:pt x="137" y="187"/>
                  </a:lnTo>
                  <a:lnTo>
                    <a:pt x="154" y="220"/>
                  </a:lnTo>
                  <a:lnTo>
                    <a:pt x="170" y="253"/>
                  </a:lnTo>
                  <a:lnTo>
                    <a:pt x="197" y="330"/>
                  </a:lnTo>
                  <a:lnTo>
                    <a:pt x="212" y="407"/>
                  </a:lnTo>
                  <a:lnTo>
                    <a:pt x="214" y="487"/>
                  </a:lnTo>
                  <a:lnTo>
                    <a:pt x="204" y="570"/>
                  </a:lnTo>
                  <a:lnTo>
                    <a:pt x="204" y="579"/>
                  </a:lnTo>
                  <a:lnTo>
                    <a:pt x="206" y="583"/>
                  </a:lnTo>
                  <a:lnTo>
                    <a:pt x="212" y="587"/>
                  </a:lnTo>
                  <a:lnTo>
                    <a:pt x="218" y="589"/>
                  </a:lnTo>
                  <a:lnTo>
                    <a:pt x="224" y="589"/>
                  </a:lnTo>
                  <a:lnTo>
                    <a:pt x="231" y="587"/>
                  </a:lnTo>
                  <a:lnTo>
                    <a:pt x="235" y="583"/>
                  </a:lnTo>
                  <a:lnTo>
                    <a:pt x="237" y="577"/>
                  </a:lnTo>
                  <a:lnTo>
                    <a:pt x="251" y="494"/>
                  </a:lnTo>
                  <a:lnTo>
                    <a:pt x="251" y="413"/>
                  </a:lnTo>
                  <a:lnTo>
                    <a:pt x="235" y="334"/>
                  </a:lnTo>
                  <a:lnTo>
                    <a:pt x="208" y="259"/>
                  </a:lnTo>
                  <a:lnTo>
                    <a:pt x="170" y="187"/>
                  </a:lnTo>
                  <a:lnTo>
                    <a:pt x="123" y="118"/>
                  </a:lnTo>
                  <a:lnTo>
                    <a:pt x="69" y="56"/>
                  </a:lnTo>
                  <a:lnTo>
                    <a:pt x="11" y="0"/>
                  </a:lnTo>
                  <a:lnTo>
                    <a:pt x="8" y="0"/>
                  </a:lnTo>
                  <a:lnTo>
                    <a:pt x="4" y="2"/>
                  </a:lnTo>
                  <a:lnTo>
                    <a:pt x="0" y="4"/>
                  </a:lnTo>
                  <a:lnTo>
                    <a:pt x="0" y="8"/>
                  </a:lnTo>
                  <a:lnTo>
                    <a:pt x="0" y="8"/>
                  </a:lnTo>
                  <a:close/>
                </a:path>
              </a:pathLst>
            </a:custGeom>
            <a:solidFill>
              <a:srgbClr val="000000"/>
            </a:solidFill>
            <a:ln w="9525">
              <a:noFill/>
              <a:round/>
              <a:headEnd/>
              <a:tailEnd/>
            </a:ln>
          </p:spPr>
          <p:txBody>
            <a:bodyPr>
              <a:prstTxWarp prst="textNoShape">
                <a:avLst/>
              </a:prstTxWarp>
            </a:bodyPr>
            <a:lstStyle/>
            <a:p>
              <a:endParaRPr lang="en-US"/>
            </a:p>
          </p:txBody>
        </p:sp>
        <p:sp>
          <p:nvSpPr>
            <p:cNvPr id="600101" name="Freeform 37"/>
            <p:cNvSpPr>
              <a:spLocks/>
            </p:cNvSpPr>
            <p:nvPr/>
          </p:nvSpPr>
          <p:spPr bwMode="auto">
            <a:xfrm>
              <a:off x="3492" y="1604"/>
              <a:ext cx="110" cy="235"/>
            </a:xfrm>
            <a:custGeom>
              <a:avLst/>
              <a:gdLst/>
              <a:ahLst/>
              <a:cxnLst>
                <a:cxn ang="0">
                  <a:pos x="74" y="220"/>
                </a:cxn>
                <a:cxn ang="0">
                  <a:pos x="76" y="226"/>
                </a:cxn>
                <a:cxn ang="0">
                  <a:pos x="81" y="232"/>
                </a:cxn>
                <a:cxn ang="0">
                  <a:pos x="85" y="235"/>
                </a:cxn>
                <a:cxn ang="0">
                  <a:pos x="93" y="235"/>
                </a:cxn>
                <a:cxn ang="0">
                  <a:pos x="99" y="232"/>
                </a:cxn>
                <a:cxn ang="0">
                  <a:pos x="105" y="228"/>
                </a:cxn>
                <a:cxn ang="0">
                  <a:pos x="108" y="224"/>
                </a:cxn>
                <a:cxn ang="0">
                  <a:pos x="110" y="216"/>
                </a:cxn>
                <a:cxn ang="0">
                  <a:pos x="105" y="181"/>
                </a:cxn>
                <a:cxn ang="0">
                  <a:pos x="93" y="143"/>
                </a:cxn>
                <a:cxn ang="0">
                  <a:pos x="78" y="106"/>
                </a:cxn>
                <a:cxn ang="0">
                  <a:pos x="60" y="71"/>
                </a:cxn>
                <a:cxn ang="0">
                  <a:pos x="41" y="40"/>
                </a:cxn>
                <a:cxn ang="0">
                  <a:pos x="22" y="15"/>
                </a:cxn>
                <a:cxn ang="0">
                  <a:pos x="8" y="0"/>
                </a:cxn>
                <a:cxn ang="0">
                  <a:pos x="0" y="0"/>
                </a:cxn>
                <a:cxn ang="0">
                  <a:pos x="4" y="15"/>
                </a:cxn>
                <a:cxn ang="0">
                  <a:pos x="14" y="36"/>
                </a:cxn>
                <a:cxn ang="0">
                  <a:pos x="27" y="62"/>
                </a:cxn>
                <a:cxn ang="0">
                  <a:pos x="41" y="91"/>
                </a:cxn>
                <a:cxn ang="0">
                  <a:pos x="54" y="123"/>
                </a:cxn>
                <a:cxn ang="0">
                  <a:pos x="66" y="156"/>
                </a:cxn>
                <a:cxn ang="0">
                  <a:pos x="72" y="189"/>
                </a:cxn>
                <a:cxn ang="0">
                  <a:pos x="74" y="220"/>
                </a:cxn>
              </a:cxnLst>
              <a:rect l="0" t="0" r="r" b="b"/>
              <a:pathLst>
                <a:path w="110" h="235">
                  <a:moveTo>
                    <a:pt x="74" y="220"/>
                  </a:moveTo>
                  <a:lnTo>
                    <a:pt x="76" y="226"/>
                  </a:lnTo>
                  <a:lnTo>
                    <a:pt x="81" y="232"/>
                  </a:lnTo>
                  <a:lnTo>
                    <a:pt x="85" y="235"/>
                  </a:lnTo>
                  <a:lnTo>
                    <a:pt x="93" y="235"/>
                  </a:lnTo>
                  <a:lnTo>
                    <a:pt x="99" y="232"/>
                  </a:lnTo>
                  <a:lnTo>
                    <a:pt x="105" y="228"/>
                  </a:lnTo>
                  <a:lnTo>
                    <a:pt x="108" y="224"/>
                  </a:lnTo>
                  <a:lnTo>
                    <a:pt x="110" y="216"/>
                  </a:lnTo>
                  <a:lnTo>
                    <a:pt x="105" y="181"/>
                  </a:lnTo>
                  <a:lnTo>
                    <a:pt x="93" y="143"/>
                  </a:lnTo>
                  <a:lnTo>
                    <a:pt x="78" y="106"/>
                  </a:lnTo>
                  <a:lnTo>
                    <a:pt x="60" y="71"/>
                  </a:lnTo>
                  <a:lnTo>
                    <a:pt x="41" y="40"/>
                  </a:lnTo>
                  <a:lnTo>
                    <a:pt x="22" y="15"/>
                  </a:lnTo>
                  <a:lnTo>
                    <a:pt x="8" y="0"/>
                  </a:lnTo>
                  <a:lnTo>
                    <a:pt x="0" y="0"/>
                  </a:lnTo>
                  <a:lnTo>
                    <a:pt x="4" y="15"/>
                  </a:lnTo>
                  <a:lnTo>
                    <a:pt x="14" y="36"/>
                  </a:lnTo>
                  <a:lnTo>
                    <a:pt x="27" y="62"/>
                  </a:lnTo>
                  <a:lnTo>
                    <a:pt x="41" y="91"/>
                  </a:lnTo>
                  <a:lnTo>
                    <a:pt x="54" y="123"/>
                  </a:lnTo>
                  <a:lnTo>
                    <a:pt x="66" y="156"/>
                  </a:lnTo>
                  <a:lnTo>
                    <a:pt x="72" y="189"/>
                  </a:lnTo>
                  <a:lnTo>
                    <a:pt x="74" y="220"/>
                  </a:lnTo>
                  <a:close/>
                </a:path>
              </a:pathLst>
            </a:custGeom>
            <a:solidFill>
              <a:srgbClr val="000000"/>
            </a:solidFill>
            <a:ln w="9525">
              <a:noFill/>
              <a:round/>
              <a:headEnd/>
              <a:tailEnd/>
            </a:ln>
          </p:spPr>
          <p:txBody>
            <a:bodyPr>
              <a:prstTxWarp prst="textNoShape">
                <a:avLst/>
              </a:prstTxWarp>
            </a:bodyPr>
            <a:lstStyle/>
            <a:p>
              <a:endParaRPr lang="en-US"/>
            </a:p>
          </p:txBody>
        </p:sp>
        <p:sp>
          <p:nvSpPr>
            <p:cNvPr id="600102" name="Freeform 38"/>
            <p:cNvSpPr>
              <a:spLocks/>
            </p:cNvSpPr>
            <p:nvPr/>
          </p:nvSpPr>
          <p:spPr bwMode="auto">
            <a:xfrm>
              <a:off x="1436" y="2780"/>
              <a:ext cx="1835" cy="597"/>
            </a:xfrm>
            <a:custGeom>
              <a:avLst/>
              <a:gdLst/>
              <a:ahLst/>
              <a:cxnLst>
                <a:cxn ang="0">
                  <a:pos x="1811" y="8"/>
                </a:cxn>
                <a:cxn ang="0">
                  <a:pos x="1746" y="25"/>
                </a:cxn>
                <a:cxn ang="0">
                  <a:pos x="1669" y="41"/>
                </a:cxn>
                <a:cxn ang="0">
                  <a:pos x="1580" y="58"/>
                </a:cxn>
                <a:cxn ang="0">
                  <a:pos x="1480" y="75"/>
                </a:cxn>
                <a:cxn ang="0">
                  <a:pos x="1372" y="89"/>
                </a:cxn>
                <a:cxn ang="0">
                  <a:pos x="1256" y="104"/>
                </a:cxn>
                <a:cxn ang="0">
                  <a:pos x="1136" y="118"/>
                </a:cxn>
                <a:cxn ang="0">
                  <a:pos x="1013" y="130"/>
                </a:cxn>
                <a:cxn ang="0">
                  <a:pos x="889" y="143"/>
                </a:cxn>
                <a:cxn ang="0">
                  <a:pos x="766" y="153"/>
                </a:cxn>
                <a:cxn ang="0">
                  <a:pos x="646" y="164"/>
                </a:cxn>
                <a:cxn ang="0">
                  <a:pos x="529" y="172"/>
                </a:cxn>
                <a:cxn ang="0">
                  <a:pos x="417" y="180"/>
                </a:cxn>
                <a:cxn ang="0">
                  <a:pos x="316" y="186"/>
                </a:cxn>
                <a:cxn ang="0">
                  <a:pos x="224" y="191"/>
                </a:cxn>
                <a:cxn ang="0">
                  <a:pos x="160" y="226"/>
                </a:cxn>
                <a:cxn ang="0">
                  <a:pos x="91" y="338"/>
                </a:cxn>
                <a:cxn ang="0">
                  <a:pos x="25" y="471"/>
                </a:cxn>
                <a:cxn ang="0">
                  <a:pos x="0" y="572"/>
                </a:cxn>
                <a:cxn ang="0">
                  <a:pos x="27" y="593"/>
                </a:cxn>
                <a:cxn ang="0">
                  <a:pos x="73" y="582"/>
                </a:cxn>
                <a:cxn ang="0">
                  <a:pos x="143" y="568"/>
                </a:cxn>
                <a:cxn ang="0">
                  <a:pos x="230" y="553"/>
                </a:cxn>
                <a:cxn ang="0">
                  <a:pos x="334" y="537"/>
                </a:cxn>
                <a:cxn ang="0">
                  <a:pos x="448" y="520"/>
                </a:cxn>
                <a:cxn ang="0">
                  <a:pos x="575" y="506"/>
                </a:cxn>
                <a:cxn ang="0">
                  <a:pos x="706" y="489"/>
                </a:cxn>
                <a:cxn ang="0">
                  <a:pos x="841" y="477"/>
                </a:cxn>
                <a:cxn ang="0">
                  <a:pos x="976" y="464"/>
                </a:cxn>
                <a:cxn ang="0">
                  <a:pos x="1109" y="456"/>
                </a:cxn>
                <a:cxn ang="0">
                  <a:pos x="1233" y="452"/>
                </a:cxn>
                <a:cxn ang="0">
                  <a:pos x="1350" y="452"/>
                </a:cxn>
                <a:cxn ang="0">
                  <a:pos x="1453" y="456"/>
                </a:cxn>
                <a:cxn ang="0">
                  <a:pos x="1543" y="464"/>
                </a:cxn>
                <a:cxn ang="0">
                  <a:pos x="1611" y="481"/>
                </a:cxn>
                <a:cxn ang="0">
                  <a:pos x="1659" y="439"/>
                </a:cxn>
                <a:cxn ang="0">
                  <a:pos x="1707" y="301"/>
                </a:cxn>
                <a:cxn ang="0">
                  <a:pos x="1757" y="149"/>
                </a:cxn>
                <a:cxn ang="0">
                  <a:pos x="1808" y="31"/>
                </a:cxn>
              </a:cxnLst>
              <a:rect l="0" t="0" r="r" b="b"/>
              <a:pathLst>
                <a:path w="1835" h="597">
                  <a:moveTo>
                    <a:pt x="1835" y="0"/>
                  </a:moveTo>
                  <a:lnTo>
                    <a:pt x="1811" y="8"/>
                  </a:lnTo>
                  <a:lnTo>
                    <a:pt x="1779" y="16"/>
                  </a:lnTo>
                  <a:lnTo>
                    <a:pt x="1746" y="25"/>
                  </a:lnTo>
                  <a:lnTo>
                    <a:pt x="1711" y="33"/>
                  </a:lnTo>
                  <a:lnTo>
                    <a:pt x="1669" y="41"/>
                  </a:lnTo>
                  <a:lnTo>
                    <a:pt x="1626" y="50"/>
                  </a:lnTo>
                  <a:lnTo>
                    <a:pt x="1580" y="58"/>
                  </a:lnTo>
                  <a:lnTo>
                    <a:pt x="1532" y="66"/>
                  </a:lnTo>
                  <a:lnTo>
                    <a:pt x="1480" y="75"/>
                  </a:lnTo>
                  <a:lnTo>
                    <a:pt x="1426" y="81"/>
                  </a:lnTo>
                  <a:lnTo>
                    <a:pt x="1372" y="89"/>
                  </a:lnTo>
                  <a:lnTo>
                    <a:pt x="1314" y="97"/>
                  </a:lnTo>
                  <a:lnTo>
                    <a:pt x="1256" y="104"/>
                  </a:lnTo>
                  <a:lnTo>
                    <a:pt x="1198" y="112"/>
                  </a:lnTo>
                  <a:lnTo>
                    <a:pt x="1136" y="118"/>
                  </a:lnTo>
                  <a:lnTo>
                    <a:pt x="1075" y="124"/>
                  </a:lnTo>
                  <a:lnTo>
                    <a:pt x="1013" y="130"/>
                  </a:lnTo>
                  <a:lnTo>
                    <a:pt x="951" y="137"/>
                  </a:lnTo>
                  <a:lnTo>
                    <a:pt x="889" y="143"/>
                  </a:lnTo>
                  <a:lnTo>
                    <a:pt x="826" y="149"/>
                  </a:lnTo>
                  <a:lnTo>
                    <a:pt x="766" y="153"/>
                  </a:lnTo>
                  <a:lnTo>
                    <a:pt x="706" y="160"/>
                  </a:lnTo>
                  <a:lnTo>
                    <a:pt x="646" y="164"/>
                  </a:lnTo>
                  <a:lnTo>
                    <a:pt x="585" y="168"/>
                  </a:lnTo>
                  <a:lnTo>
                    <a:pt x="529" y="172"/>
                  </a:lnTo>
                  <a:lnTo>
                    <a:pt x="473" y="176"/>
                  </a:lnTo>
                  <a:lnTo>
                    <a:pt x="417" y="180"/>
                  </a:lnTo>
                  <a:lnTo>
                    <a:pt x="365" y="184"/>
                  </a:lnTo>
                  <a:lnTo>
                    <a:pt x="316" y="186"/>
                  </a:lnTo>
                  <a:lnTo>
                    <a:pt x="270" y="189"/>
                  </a:lnTo>
                  <a:lnTo>
                    <a:pt x="224" y="191"/>
                  </a:lnTo>
                  <a:lnTo>
                    <a:pt x="183" y="193"/>
                  </a:lnTo>
                  <a:lnTo>
                    <a:pt x="160" y="226"/>
                  </a:lnTo>
                  <a:lnTo>
                    <a:pt x="127" y="276"/>
                  </a:lnTo>
                  <a:lnTo>
                    <a:pt x="91" y="338"/>
                  </a:lnTo>
                  <a:lnTo>
                    <a:pt x="56" y="404"/>
                  </a:lnTo>
                  <a:lnTo>
                    <a:pt x="25" y="471"/>
                  </a:lnTo>
                  <a:lnTo>
                    <a:pt x="6" y="529"/>
                  </a:lnTo>
                  <a:lnTo>
                    <a:pt x="0" y="572"/>
                  </a:lnTo>
                  <a:lnTo>
                    <a:pt x="12" y="597"/>
                  </a:lnTo>
                  <a:lnTo>
                    <a:pt x="27" y="593"/>
                  </a:lnTo>
                  <a:lnTo>
                    <a:pt x="48" y="587"/>
                  </a:lnTo>
                  <a:lnTo>
                    <a:pt x="73" y="582"/>
                  </a:lnTo>
                  <a:lnTo>
                    <a:pt x="106" y="574"/>
                  </a:lnTo>
                  <a:lnTo>
                    <a:pt x="143" y="568"/>
                  </a:lnTo>
                  <a:lnTo>
                    <a:pt x="185" y="562"/>
                  </a:lnTo>
                  <a:lnTo>
                    <a:pt x="230" y="553"/>
                  </a:lnTo>
                  <a:lnTo>
                    <a:pt x="280" y="545"/>
                  </a:lnTo>
                  <a:lnTo>
                    <a:pt x="334" y="537"/>
                  </a:lnTo>
                  <a:lnTo>
                    <a:pt x="390" y="529"/>
                  </a:lnTo>
                  <a:lnTo>
                    <a:pt x="448" y="520"/>
                  </a:lnTo>
                  <a:lnTo>
                    <a:pt x="511" y="512"/>
                  </a:lnTo>
                  <a:lnTo>
                    <a:pt x="575" y="506"/>
                  </a:lnTo>
                  <a:lnTo>
                    <a:pt x="639" y="497"/>
                  </a:lnTo>
                  <a:lnTo>
                    <a:pt x="706" y="489"/>
                  </a:lnTo>
                  <a:lnTo>
                    <a:pt x="774" y="483"/>
                  </a:lnTo>
                  <a:lnTo>
                    <a:pt x="841" y="477"/>
                  </a:lnTo>
                  <a:lnTo>
                    <a:pt x="909" y="471"/>
                  </a:lnTo>
                  <a:lnTo>
                    <a:pt x="976" y="464"/>
                  </a:lnTo>
                  <a:lnTo>
                    <a:pt x="1042" y="460"/>
                  </a:lnTo>
                  <a:lnTo>
                    <a:pt x="1109" y="456"/>
                  </a:lnTo>
                  <a:lnTo>
                    <a:pt x="1173" y="454"/>
                  </a:lnTo>
                  <a:lnTo>
                    <a:pt x="1233" y="452"/>
                  </a:lnTo>
                  <a:lnTo>
                    <a:pt x="1294" y="452"/>
                  </a:lnTo>
                  <a:lnTo>
                    <a:pt x="1350" y="452"/>
                  </a:lnTo>
                  <a:lnTo>
                    <a:pt x="1404" y="452"/>
                  </a:lnTo>
                  <a:lnTo>
                    <a:pt x="1453" y="456"/>
                  </a:lnTo>
                  <a:lnTo>
                    <a:pt x="1501" y="460"/>
                  </a:lnTo>
                  <a:lnTo>
                    <a:pt x="1543" y="464"/>
                  </a:lnTo>
                  <a:lnTo>
                    <a:pt x="1580" y="473"/>
                  </a:lnTo>
                  <a:lnTo>
                    <a:pt x="1611" y="481"/>
                  </a:lnTo>
                  <a:lnTo>
                    <a:pt x="1638" y="491"/>
                  </a:lnTo>
                  <a:lnTo>
                    <a:pt x="1659" y="439"/>
                  </a:lnTo>
                  <a:lnTo>
                    <a:pt x="1682" y="373"/>
                  </a:lnTo>
                  <a:lnTo>
                    <a:pt x="1707" y="301"/>
                  </a:lnTo>
                  <a:lnTo>
                    <a:pt x="1732" y="224"/>
                  </a:lnTo>
                  <a:lnTo>
                    <a:pt x="1757" y="149"/>
                  </a:lnTo>
                  <a:lnTo>
                    <a:pt x="1781" y="83"/>
                  </a:lnTo>
                  <a:lnTo>
                    <a:pt x="1808" y="31"/>
                  </a:lnTo>
                  <a:lnTo>
                    <a:pt x="1835" y="0"/>
                  </a:lnTo>
                  <a:close/>
                </a:path>
              </a:pathLst>
            </a:custGeom>
            <a:solidFill>
              <a:srgbClr val="C9E8FF"/>
            </a:solidFill>
            <a:ln w="9525">
              <a:noFill/>
              <a:round/>
              <a:headEnd/>
              <a:tailEnd/>
            </a:ln>
          </p:spPr>
          <p:txBody>
            <a:bodyPr>
              <a:prstTxWarp prst="textNoShape">
                <a:avLst/>
              </a:prstTxWarp>
            </a:bodyPr>
            <a:lstStyle/>
            <a:p>
              <a:endParaRPr lang="en-US"/>
            </a:p>
          </p:txBody>
        </p:sp>
        <p:sp>
          <p:nvSpPr>
            <p:cNvPr id="600103" name="Freeform 39"/>
            <p:cNvSpPr>
              <a:spLocks/>
            </p:cNvSpPr>
            <p:nvPr/>
          </p:nvSpPr>
          <p:spPr bwMode="auto">
            <a:xfrm>
              <a:off x="1745" y="2774"/>
              <a:ext cx="1632" cy="613"/>
            </a:xfrm>
            <a:custGeom>
              <a:avLst/>
              <a:gdLst/>
              <a:ahLst/>
              <a:cxnLst>
                <a:cxn ang="0">
                  <a:pos x="1535" y="2"/>
                </a:cxn>
                <a:cxn ang="0">
                  <a:pos x="1549" y="0"/>
                </a:cxn>
                <a:cxn ang="0">
                  <a:pos x="1632" y="143"/>
                </a:cxn>
                <a:cxn ang="0">
                  <a:pos x="1603" y="186"/>
                </a:cxn>
                <a:cxn ang="0">
                  <a:pos x="1535" y="294"/>
                </a:cxn>
                <a:cxn ang="0">
                  <a:pos x="1462" y="427"/>
                </a:cxn>
                <a:cxn ang="0">
                  <a:pos x="1412" y="543"/>
                </a:cxn>
                <a:cxn ang="0">
                  <a:pos x="1377" y="547"/>
                </a:cxn>
                <a:cxn ang="0">
                  <a:pos x="1321" y="553"/>
                </a:cxn>
                <a:cxn ang="0">
                  <a:pos x="1242" y="559"/>
                </a:cxn>
                <a:cxn ang="0">
                  <a:pos x="1151" y="564"/>
                </a:cxn>
                <a:cxn ang="0">
                  <a:pos x="1043" y="570"/>
                </a:cxn>
                <a:cxn ang="0">
                  <a:pos x="928" y="574"/>
                </a:cxn>
                <a:cxn ang="0">
                  <a:pos x="806" y="580"/>
                </a:cxn>
                <a:cxn ang="0">
                  <a:pos x="683" y="584"/>
                </a:cxn>
                <a:cxn ang="0">
                  <a:pos x="559" y="588"/>
                </a:cxn>
                <a:cxn ang="0">
                  <a:pos x="440" y="593"/>
                </a:cxn>
                <a:cxn ang="0">
                  <a:pos x="328" y="599"/>
                </a:cxn>
                <a:cxn ang="0">
                  <a:pos x="229" y="601"/>
                </a:cxn>
                <a:cxn ang="0">
                  <a:pos x="141" y="605"/>
                </a:cxn>
                <a:cxn ang="0">
                  <a:pos x="73" y="609"/>
                </a:cxn>
                <a:cxn ang="0">
                  <a:pos x="23" y="611"/>
                </a:cxn>
                <a:cxn ang="0">
                  <a:pos x="0" y="613"/>
                </a:cxn>
                <a:cxn ang="0">
                  <a:pos x="83" y="588"/>
                </a:cxn>
                <a:cxn ang="0">
                  <a:pos x="225" y="562"/>
                </a:cxn>
                <a:cxn ang="0">
                  <a:pos x="407" y="535"/>
                </a:cxn>
                <a:cxn ang="0">
                  <a:pos x="615" y="514"/>
                </a:cxn>
                <a:cxn ang="0">
                  <a:pos x="827" y="497"/>
                </a:cxn>
                <a:cxn ang="0">
                  <a:pos x="1030" y="487"/>
                </a:cxn>
                <a:cxn ang="0">
                  <a:pos x="1203" y="487"/>
                </a:cxn>
                <a:cxn ang="0">
                  <a:pos x="1329" y="497"/>
                </a:cxn>
                <a:cxn ang="0">
                  <a:pos x="1373" y="379"/>
                </a:cxn>
                <a:cxn ang="0">
                  <a:pos x="1423" y="230"/>
                </a:cxn>
                <a:cxn ang="0">
                  <a:pos x="1472" y="89"/>
                </a:cxn>
                <a:cxn ang="0">
                  <a:pos x="1526" y="6"/>
                </a:cxn>
              </a:cxnLst>
              <a:rect l="0" t="0" r="r" b="b"/>
              <a:pathLst>
                <a:path w="1632" h="613">
                  <a:moveTo>
                    <a:pt x="1526" y="6"/>
                  </a:moveTo>
                  <a:lnTo>
                    <a:pt x="1535" y="2"/>
                  </a:lnTo>
                  <a:lnTo>
                    <a:pt x="1543" y="0"/>
                  </a:lnTo>
                  <a:lnTo>
                    <a:pt x="1549" y="0"/>
                  </a:lnTo>
                  <a:lnTo>
                    <a:pt x="1558" y="2"/>
                  </a:lnTo>
                  <a:lnTo>
                    <a:pt x="1632" y="143"/>
                  </a:lnTo>
                  <a:lnTo>
                    <a:pt x="1624" y="155"/>
                  </a:lnTo>
                  <a:lnTo>
                    <a:pt x="1603" y="186"/>
                  </a:lnTo>
                  <a:lnTo>
                    <a:pt x="1572" y="236"/>
                  </a:lnTo>
                  <a:lnTo>
                    <a:pt x="1535" y="294"/>
                  </a:lnTo>
                  <a:lnTo>
                    <a:pt x="1497" y="360"/>
                  </a:lnTo>
                  <a:lnTo>
                    <a:pt x="1462" y="427"/>
                  </a:lnTo>
                  <a:lnTo>
                    <a:pt x="1431" y="489"/>
                  </a:lnTo>
                  <a:lnTo>
                    <a:pt x="1412" y="543"/>
                  </a:lnTo>
                  <a:lnTo>
                    <a:pt x="1398" y="545"/>
                  </a:lnTo>
                  <a:lnTo>
                    <a:pt x="1377" y="547"/>
                  </a:lnTo>
                  <a:lnTo>
                    <a:pt x="1352" y="551"/>
                  </a:lnTo>
                  <a:lnTo>
                    <a:pt x="1321" y="553"/>
                  </a:lnTo>
                  <a:lnTo>
                    <a:pt x="1284" y="555"/>
                  </a:lnTo>
                  <a:lnTo>
                    <a:pt x="1242" y="559"/>
                  </a:lnTo>
                  <a:lnTo>
                    <a:pt x="1198" y="562"/>
                  </a:lnTo>
                  <a:lnTo>
                    <a:pt x="1151" y="564"/>
                  </a:lnTo>
                  <a:lnTo>
                    <a:pt x="1099" y="566"/>
                  </a:lnTo>
                  <a:lnTo>
                    <a:pt x="1043" y="570"/>
                  </a:lnTo>
                  <a:lnTo>
                    <a:pt x="987" y="572"/>
                  </a:lnTo>
                  <a:lnTo>
                    <a:pt x="928" y="574"/>
                  </a:lnTo>
                  <a:lnTo>
                    <a:pt x="868" y="576"/>
                  </a:lnTo>
                  <a:lnTo>
                    <a:pt x="806" y="580"/>
                  </a:lnTo>
                  <a:lnTo>
                    <a:pt x="746" y="582"/>
                  </a:lnTo>
                  <a:lnTo>
                    <a:pt x="683" y="584"/>
                  </a:lnTo>
                  <a:lnTo>
                    <a:pt x="621" y="586"/>
                  </a:lnTo>
                  <a:lnTo>
                    <a:pt x="559" y="588"/>
                  </a:lnTo>
                  <a:lnTo>
                    <a:pt x="499" y="591"/>
                  </a:lnTo>
                  <a:lnTo>
                    <a:pt x="440" y="593"/>
                  </a:lnTo>
                  <a:lnTo>
                    <a:pt x="384" y="597"/>
                  </a:lnTo>
                  <a:lnTo>
                    <a:pt x="328" y="599"/>
                  </a:lnTo>
                  <a:lnTo>
                    <a:pt x="276" y="599"/>
                  </a:lnTo>
                  <a:lnTo>
                    <a:pt x="229" y="601"/>
                  </a:lnTo>
                  <a:lnTo>
                    <a:pt x="183" y="603"/>
                  </a:lnTo>
                  <a:lnTo>
                    <a:pt x="141" y="605"/>
                  </a:lnTo>
                  <a:lnTo>
                    <a:pt x="104" y="607"/>
                  </a:lnTo>
                  <a:lnTo>
                    <a:pt x="73" y="609"/>
                  </a:lnTo>
                  <a:lnTo>
                    <a:pt x="46" y="609"/>
                  </a:lnTo>
                  <a:lnTo>
                    <a:pt x="23" y="611"/>
                  </a:lnTo>
                  <a:lnTo>
                    <a:pt x="9" y="611"/>
                  </a:lnTo>
                  <a:lnTo>
                    <a:pt x="0" y="613"/>
                  </a:lnTo>
                  <a:lnTo>
                    <a:pt x="34" y="601"/>
                  </a:lnTo>
                  <a:lnTo>
                    <a:pt x="83" y="588"/>
                  </a:lnTo>
                  <a:lnTo>
                    <a:pt x="148" y="574"/>
                  </a:lnTo>
                  <a:lnTo>
                    <a:pt x="225" y="562"/>
                  </a:lnTo>
                  <a:lnTo>
                    <a:pt x="312" y="547"/>
                  </a:lnTo>
                  <a:lnTo>
                    <a:pt x="407" y="535"/>
                  </a:lnTo>
                  <a:lnTo>
                    <a:pt x="509" y="524"/>
                  </a:lnTo>
                  <a:lnTo>
                    <a:pt x="615" y="514"/>
                  </a:lnTo>
                  <a:lnTo>
                    <a:pt x="721" y="503"/>
                  </a:lnTo>
                  <a:lnTo>
                    <a:pt x="827" y="497"/>
                  </a:lnTo>
                  <a:lnTo>
                    <a:pt x="931" y="491"/>
                  </a:lnTo>
                  <a:lnTo>
                    <a:pt x="1030" y="487"/>
                  </a:lnTo>
                  <a:lnTo>
                    <a:pt x="1122" y="485"/>
                  </a:lnTo>
                  <a:lnTo>
                    <a:pt x="1203" y="487"/>
                  </a:lnTo>
                  <a:lnTo>
                    <a:pt x="1273" y="491"/>
                  </a:lnTo>
                  <a:lnTo>
                    <a:pt x="1329" y="497"/>
                  </a:lnTo>
                  <a:lnTo>
                    <a:pt x="1350" y="445"/>
                  </a:lnTo>
                  <a:lnTo>
                    <a:pt x="1373" y="379"/>
                  </a:lnTo>
                  <a:lnTo>
                    <a:pt x="1398" y="307"/>
                  </a:lnTo>
                  <a:lnTo>
                    <a:pt x="1423" y="230"/>
                  </a:lnTo>
                  <a:lnTo>
                    <a:pt x="1448" y="155"/>
                  </a:lnTo>
                  <a:lnTo>
                    <a:pt x="1472" y="89"/>
                  </a:lnTo>
                  <a:lnTo>
                    <a:pt x="1499" y="37"/>
                  </a:lnTo>
                  <a:lnTo>
                    <a:pt x="1526" y="6"/>
                  </a:lnTo>
                  <a:close/>
                </a:path>
              </a:pathLst>
            </a:custGeom>
            <a:solidFill>
              <a:srgbClr val="7FC6FF"/>
            </a:solidFill>
            <a:ln w="9525">
              <a:noFill/>
              <a:round/>
              <a:headEnd/>
              <a:tailEnd/>
            </a:ln>
          </p:spPr>
          <p:txBody>
            <a:bodyPr>
              <a:prstTxWarp prst="textNoShape">
                <a:avLst/>
              </a:prstTxWarp>
            </a:bodyPr>
            <a:lstStyle/>
            <a:p>
              <a:endParaRPr lang="en-US"/>
            </a:p>
          </p:txBody>
        </p:sp>
        <p:sp>
          <p:nvSpPr>
            <p:cNvPr id="600104" name="Freeform 40"/>
            <p:cNvSpPr>
              <a:spLocks/>
            </p:cNvSpPr>
            <p:nvPr/>
          </p:nvSpPr>
          <p:spPr bwMode="auto">
            <a:xfrm>
              <a:off x="3109" y="2788"/>
              <a:ext cx="129" cy="313"/>
            </a:xfrm>
            <a:custGeom>
              <a:avLst/>
              <a:gdLst/>
              <a:ahLst/>
              <a:cxnLst>
                <a:cxn ang="0">
                  <a:pos x="0" y="301"/>
                </a:cxn>
                <a:cxn ang="0">
                  <a:pos x="0" y="305"/>
                </a:cxn>
                <a:cxn ang="0">
                  <a:pos x="3" y="309"/>
                </a:cxn>
                <a:cxn ang="0">
                  <a:pos x="7" y="311"/>
                </a:cxn>
                <a:cxn ang="0">
                  <a:pos x="11" y="313"/>
                </a:cxn>
                <a:cxn ang="0">
                  <a:pos x="15" y="313"/>
                </a:cxn>
                <a:cxn ang="0">
                  <a:pos x="19" y="311"/>
                </a:cxn>
                <a:cxn ang="0">
                  <a:pos x="23" y="307"/>
                </a:cxn>
                <a:cxn ang="0">
                  <a:pos x="25" y="303"/>
                </a:cxn>
                <a:cxn ang="0">
                  <a:pos x="36" y="259"/>
                </a:cxn>
                <a:cxn ang="0">
                  <a:pos x="52" y="212"/>
                </a:cxn>
                <a:cxn ang="0">
                  <a:pos x="71" y="162"/>
                </a:cxn>
                <a:cxn ang="0">
                  <a:pos x="90" y="114"/>
                </a:cxn>
                <a:cxn ang="0">
                  <a:pos x="106" y="71"/>
                </a:cxn>
                <a:cxn ang="0">
                  <a:pos x="121" y="35"/>
                </a:cxn>
                <a:cxn ang="0">
                  <a:pos x="129" y="11"/>
                </a:cxn>
                <a:cxn ang="0">
                  <a:pos x="127" y="0"/>
                </a:cxn>
                <a:cxn ang="0">
                  <a:pos x="117" y="15"/>
                </a:cxn>
                <a:cxn ang="0">
                  <a:pos x="102" y="40"/>
                </a:cxn>
                <a:cxn ang="0">
                  <a:pos x="81" y="75"/>
                </a:cxn>
                <a:cxn ang="0">
                  <a:pos x="61" y="116"/>
                </a:cxn>
                <a:cxn ang="0">
                  <a:pos x="42" y="162"/>
                </a:cxn>
                <a:cxn ang="0">
                  <a:pos x="23" y="210"/>
                </a:cxn>
                <a:cxn ang="0">
                  <a:pos x="9" y="257"/>
                </a:cxn>
                <a:cxn ang="0">
                  <a:pos x="0" y="301"/>
                </a:cxn>
              </a:cxnLst>
              <a:rect l="0" t="0" r="r" b="b"/>
              <a:pathLst>
                <a:path w="129" h="313">
                  <a:moveTo>
                    <a:pt x="0" y="301"/>
                  </a:moveTo>
                  <a:lnTo>
                    <a:pt x="0" y="305"/>
                  </a:lnTo>
                  <a:lnTo>
                    <a:pt x="3" y="309"/>
                  </a:lnTo>
                  <a:lnTo>
                    <a:pt x="7" y="311"/>
                  </a:lnTo>
                  <a:lnTo>
                    <a:pt x="11" y="313"/>
                  </a:lnTo>
                  <a:lnTo>
                    <a:pt x="15" y="313"/>
                  </a:lnTo>
                  <a:lnTo>
                    <a:pt x="19" y="311"/>
                  </a:lnTo>
                  <a:lnTo>
                    <a:pt x="23" y="307"/>
                  </a:lnTo>
                  <a:lnTo>
                    <a:pt x="25" y="303"/>
                  </a:lnTo>
                  <a:lnTo>
                    <a:pt x="36" y="259"/>
                  </a:lnTo>
                  <a:lnTo>
                    <a:pt x="52" y="212"/>
                  </a:lnTo>
                  <a:lnTo>
                    <a:pt x="71" y="162"/>
                  </a:lnTo>
                  <a:lnTo>
                    <a:pt x="90" y="114"/>
                  </a:lnTo>
                  <a:lnTo>
                    <a:pt x="106" y="71"/>
                  </a:lnTo>
                  <a:lnTo>
                    <a:pt x="121" y="35"/>
                  </a:lnTo>
                  <a:lnTo>
                    <a:pt x="129" y="11"/>
                  </a:lnTo>
                  <a:lnTo>
                    <a:pt x="127" y="0"/>
                  </a:lnTo>
                  <a:lnTo>
                    <a:pt x="117" y="15"/>
                  </a:lnTo>
                  <a:lnTo>
                    <a:pt x="102" y="40"/>
                  </a:lnTo>
                  <a:lnTo>
                    <a:pt x="81" y="75"/>
                  </a:lnTo>
                  <a:lnTo>
                    <a:pt x="61" y="116"/>
                  </a:lnTo>
                  <a:lnTo>
                    <a:pt x="42" y="162"/>
                  </a:lnTo>
                  <a:lnTo>
                    <a:pt x="23" y="210"/>
                  </a:lnTo>
                  <a:lnTo>
                    <a:pt x="9" y="257"/>
                  </a:lnTo>
                  <a:lnTo>
                    <a:pt x="0" y="301"/>
                  </a:lnTo>
                  <a:close/>
                </a:path>
              </a:pathLst>
            </a:custGeom>
            <a:solidFill>
              <a:srgbClr val="FFFFFF"/>
            </a:solidFill>
            <a:ln w="9525">
              <a:noFill/>
              <a:round/>
              <a:headEnd/>
              <a:tailEnd/>
            </a:ln>
          </p:spPr>
          <p:txBody>
            <a:bodyPr>
              <a:prstTxWarp prst="textNoShape">
                <a:avLst/>
              </a:prstTxWarp>
            </a:bodyPr>
            <a:lstStyle/>
            <a:p>
              <a:endParaRPr lang="en-US"/>
            </a:p>
          </p:txBody>
        </p:sp>
        <p:sp>
          <p:nvSpPr>
            <p:cNvPr id="600105" name="Freeform 41"/>
            <p:cNvSpPr>
              <a:spLocks/>
            </p:cNvSpPr>
            <p:nvPr/>
          </p:nvSpPr>
          <p:spPr bwMode="auto">
            <a:xfrm>
              <a:off x="1722" y="3022"/>
              <a:ext cx="108" cy="65"/>
            </a:xfrm>
            <a:custGeom>
              <a:avLst/>
              <a:gdLst/>
              <a:ahLst/>
              <a:cxnLst>
                <a:cxn ang="0">
                  <a:pos x="5" y="54"/>
                </a:cxn>
                <a:cxn ang="0">
                  <a:pos x="11" y="61"/>
                </a:cxn>
                <a:cxn ang="0">
                  <a:pos x="19" y="65"/>
                </a:cxn>
                <a:cxn ang="0">
                  <a:pos x="30" y="65"/>
                </a:cxn>
                <a:cxn ang="0">
                  <a:pos x="42" y="65"/>
                </a:cxn>
                <a:cxn ang="0">
                  <a:pos x="54" y="63"/>
                </a:cxn>
                <a:cxn ang="0">
                  <a:pos x="67" y="61"/>
                </a:cxn>
                <a:cxn ang="0">
                  <a:pos x="79" y="59"/>
                </a:cxn>
                <a:cxn ang="0">
                  <a:pos x="90" y="59"/>
                </a:cxn>
                <a:cxn ang="0">
                  <a:pos x="96" y="54"/>
                </a:cxn>
                <a:cxn ang="0">
                  <a:pos x="100" y="44"/>
                </a:cxn>
                <a:cxn ang="0">
                  <a:pos x="104" y="34"/>
                </a:cxn>
                <a:cxn ang="0">
                  <a:pos x="104" y="25"/>
                </a:cxn>
                <a:cxn ang="0">
                  <a:pos x="104" y="23"/>
                </a:cxn>
                <a:cxn ang="0">
                  <a:pos x="106" y="19"/>
                </a:cxn>
                <a:cxn ang="0">
                  <a:pos x="108" y="15"/>
                </a:cxn>
                <a:cxn ang="0">
                  <a:pos x="104" y="9"/>
                </a:cxn>
                <a:cxn ang="0">
                  <a:pos x="98" y="5"/>
                </a:cxn>
                <a:cxn ang="0">
                  <a:pos x="84" y="3"/>
                </a:cxn>
                <a:cxn ang="0">
                  <a:pos x="63" y="0"/>
                </a:cxn>
                <a:cxn ang="0">
                  <a:pos x="30" y="3"/>
                </a:cxn>
                <a:cxn ang="0">
                  <a:pos x="17" y="9"/>
                </a:cxn>
                <a:cxn ang="0">
                  <a:pos x="7" y="21"/>
                </a:cxn>
                <a:cxn ang="0">
                  <a:pos x="0" y="38"/>
                </a:cxn>
                <a:cxn ang="0">
                  <a:pos x="5" y="54"/>
                </a:cxn>
              </a:cxnLst>
              <a:rect l="0" t="0" r="r" b="b"/>
              <a:pathLst>
                <a:path w="108" h="65">
                  <a:moveTo>
                    <a:pt x="5" y="54"/>
                  </a:moveTo>
                  <a:lnTo>
                    <a:pt x="11" y="61"/>
                  </a:lnTo>
                  <a:lnTo>
                    <a:pt x="19" y="65"/>
                  </a:lnTo>
                  <a:lnTo>
                    <a:pt x="30" y="65"/>
                  </a:lnTo>
                  <a:lnTo>
                    <a:pt x="42" y="65"/>
                  </a:lnTo>
                  <a:lnTo>
                    <a:pt x="54" y="63"/>
                  </a:lnTo>
                  <a:lnTo>
                    <a:pt x="67" y="61"/>
                  </a:lnTo>
                  <a:lnTo>
                    <a:pt x="79" y="59"/>
                  </a:lnTo>
                  <a:lnTo>
                    <a:pt x="90" y="59"/>
                  </a:lnTo>
                  <a:lnTo>
                    <a:pt x="96" y="54"/>
                  </a:lnTo>
                  <a:lnTo>
                    <a:pt x="100" y="44"/>
                  </a:lnTo>
                  <a:lnTo>
                    <a:pt x="104" y="34"/>
                  </a:lnTo>
                  <a:lnTo>
                    <a:pt x="104" y="25"/>
                  </a:lnTo>
                  <a:lnTo>
                    <a:pt x="104" y="23"/>
                  </a:lnTo>
                  <a:lnTo>
                    <a:pt x="106" y="19"/>
                  </a:lnTo>
                  <a:lnTo>
                    <a:pt x="108" y="15"/>
                  </a:lnTo>
                  <a:lnTo>
                    <a:pt x="104" y="9"/>
                  </a:lnTo>
                  <a:lnTo>
                    <a:pt x="98" y="5"/>
                  </a:lnTo>
                  <a:lnTo>
                    <a:pt x="84" y="3"/>
                  </a:lnTo>
                  <a:lnTo>
                    <a:pt x="63" y="0"/>
                  </a:lnTo>
                  <a:lnTo>
                    <a:pt x="30" y="3"/>
                  </a:lnTo>
                  <a:lnTo>
                    <a:pt x="17" y="9"/>
                  </a:lnTo>
                  <a:lnTo>
                    <a:pt x="7" y="21"/>
                  </a:lnTo>
                  <a:lnTo>
                    <a:pt x="0" y="38"/>
                  </a:lnTo>
                  <a:lnTo>
                    <a:pt x="5" y="54"/>
                  </a:lnTo>
                  <a:close/>
                </a:path>
              </a:pathLst>
            </a:custGeom>
            <a:solidFill>
              <a:srgbClr val="FFFFFF"/>
            </a:solidFill>
            <a:ln w="9525">
              <a:noFill/>
              <a:round/>
              <a:headEnd/>
              <a:tailEnd/>
            </a:ln>
          </p:spPr>
          <p:txBody>
            <a:bodyPr>
              <a:prstTxWarp prst="textNoShape">
                <a:avLst/>
              </a:prstTxWarp>
            </a:bodyPr>
            <a:lstStyle/>
            <a:p>
              <a:endParaRPr lang="en-US"/>
            </a:p>
          </p:txBody>
        </p:sp>
        <p:sp>
          <p:nvSpPr>
            <p:cNvPr id="600106" name="Freeform 42"/>
            <p:cNvSpPr>
              <a:spLocks/>
            </p:cNvSpPr>
            <p:nvPr/>
          </p:nvSpPr>
          <p:spPr bwMode="auto">
            <a:xfrm>
              <a:off x="1868" y="3014"/>
              <a:ext cx="108" cy="62"/>
            </a:xfrm>
            <a:custGeom>
              <a:avLst/>
              <a:gdLst/>
              <a:ahLst/>
              <a:cxnLst>
                <a:cxn ang="0">
                  <a:pos x="4" y="52"/>
                </a:cxn>
                <a:cxn ang="0">
                  <a:pos x="10" y="58"/>
                </a:cxn>
                <a:cxn ang="0">
                  <a:pos x="18" y="62"/>
                </a:cxn>
                <a:cxn ang="0">
                  <a:pos x="29" y="62"/>
                </a:cxn>
                <a:cxn ang="0">
                  <a:pos x="41" y="62"/>
                </a:cxn>
                <a:cxn ang="0">
                  <a:pos x="54" y="60"/>
                </a:cxn>
                <a:cxn ang="0">
                  <a:pos x="66" y="58"/>
                </a:cxn>
                <a:cxn ang="0">
                  <a:pos x="79" y="58"/>
                </a:cxn>
                <a:cxn ang="0">
                  <a:pos x="89" y="58"/>
                </a:cxn>
                <a:cxn ang="0">
                  <a:pos x="95" y="52"/>
                </a:cxn>
                <a:cxn ang="0">
                  <a:pos x="99" y="42"/>
                </a:cxn>
                <a:cxn ang="0">
                  <a:pos x="104" y="31"/>
                </a:cxn>
                <a:cxn ang="0">
                  <a:pos x="104" y="25"/>
                </a:cxn>
                <a:cxn ang="0">
                  <a:pos x="104" y="21"/>
                </a:cxn>
                <a:cxn ang="0">
                  <a:pos x="106" y="17"/>
                </a:cxn>
                <a:cxn ang="0">
                  <a:pos x="108" y="13"/>
                </a:cxn>
                <a:cxn ang="0">
                  <a:pos x="104" y="6"/>
                </a:cxn>
                <a:cxn ang="0">
                  <a:pos x="97" y="2"/>
                </a:cxn>
                <a:cxn ang="0">
                  <a:pos x="83" y="0"/>
                </a:cxn>
                <a:cxn ang="0">
                  <a:pos x="62" y="0"/>
                </a:cxn>
                <a:cxn ang="0">
                  <a:pos x="29" y="2"/>
                </a:cxn>
                <a:cxn ang="0">
                  <a:pos x="16" y="8"/>
                </a:cxn>
                <a:cxn ang="0">
                  <a:pos x="6" y="19"/>
                </a:cxn>
                <a:cxn ang="0">
                  <a:pos x="0" y="35"/>
                </a:cxn>
                <a:cxn ang="0">
                  <a:pos x="4" y="52"/>
                </a:cxn>
              </a:cxnLst>
              <a:rect l="0" t="0" r="r" b="b"/>
              <a:pathLst>
                <a:path w="108" h="62">
                  <a:moveTo>
                    <a:pt x="4" y="52"/>
                  </a:moveTo>
                  <a:lnTo>
                    <a:pt x="10" y="58"/>
                  </a:lnTo>
                  <a:lnTo>
                    <a:pt x="18" y="62"/>
                  </a:lnTo>
                  <a:lnTo>
                    <a:pt x="29" y="62"/>
                  </a:lnTo>
                  <a:lnTo>
                    <a:pt x="41" y="62"/>
                  </a:lnTo>
                  <a:lnTo>
                    <a:pt x="54" y="60"/>
                  </a:lnTo>
                  <a:lnTo>
                    <a:pt x="66" y="58"/>
                  </a:lnTo>
                  <a:lnTo>
                    <a:pt x="79" y="58"/>
                  </a:lnTo>
                  <a:lnTo>
                    <a:pt x="89" y="58"/>
                  </a:lnTo>
                  <a:lnTo>
                    <a:pt x="95" y="52"/>
                  </a:lnTo>
                  <a:lnTo>
                    <a:pt x="99" y="42"/>
                  </a:lnTo>
                  <a:lnTo>
                    <a:pt x="104" y="31"/>
                  </a:lnTo>
                  <a:lnTo>
                    <a:pt x="104" y="25"/>
                  </a:lnTo>
                  <a:lnTo>
                    <a:pt x="104" y="21"/>
                  </a:lnTo>
                  <a:lnTo>
                    <a:pt x="106" y="17"/>
                  </a:lnTo>
                  <a:lnTo>
                    <a:pt x="108" y="13"/>
                  </a:lnTo>
                  <a:lnTo>
                    <a:pt x="104" y="6"/>
                  </a:lnTo>
                  <a:lnTo>
                    <a:pt x="97" y="2"/>
                  </a:lnTo>
                  <a:lnTo>
                    <a:pt x="83" y="0"/>
                  </a:lnTo>
                  <a:lnTo>
                    <a:pt x="62" y="0"/>
                  </a:lnTo>
                  <a:lnTo>
                    <a:pt x="29" y="2"/>
                  </a:lnTo>
                  <a:lnTo>
                    <a:pt x="16" y="8"/>
                  </a:lnTo>
                  <a:lnTo>
                    <a:pt x="6" y="19"/>
                  </a:lnTo>
                  <a:lnTo>
                    <a:pt x="0" y="35"/>
                  </a:lnTo>
                  <a:lnTo>
                    <a:pt x="4" y="52"/>
                  </a:lnTo>
                  <a:close/>
                </a:path>
              </a:pathLst>
            </a:custGeom>
            <a:solidFill>
              <a:srgbClr val="FFFFFF"/>
            </a:solidFill>
            <a:ln w="9525">
              <a:noFill/>
              <a:round/>
              <a:headEnd/>
              <a:tailEnd/>
            </a:ln>
          </p:spPr>
          <p:txBody>
            <a:bodyPr>
              <a:prstTxWarp prst="textNoShape">
                <a:avLst/>
              </a:prstTxWarp>
            </a:bodyPr>
            <a:lstStyle/>
            <a:p>
              <a:endParaRPr lang="en-US"/>
            </a:p>
          </p:txBody>
        </p:sp>
        <p:sp>
          <p:nvSpPr>
            <p:cNvPr id="600107" name="Freeform 43"/>
            <p:cNvSpPr>
              <a:spLocks/>
            </p:cNvSpPr>
            <p:nvPr/>
          </p:nvSpPr>
          <p:spPr bwMode="auto">
            <a:xfrm>
              <a:off x="2001" y="3010"/>
              <a:ext cx="108" cy="64"/>
            </a:xfrm>
            <a:custGeom>
              <a:avLst/>
              <a:gdLst/>
              <a:ahLst/>
              <a:cxnLst>
                <a:cxn ang="0">
                  <a:pos x="4" y="54"/>
                </a:cxn>
                <a:cxn ang="0">
                  <a:pos x="10" y="60"/>
                </a:cxn>
                <a:cxn ang="0">
                  <a:pos x="20" y="64"/>
                </a:cxn>
                <a:cxn ang="0">
                  <a:pos x="31" y="64"/>
                </a:cxn>
                <a:cxn ang="0">
                  <a:pos x="43" y="64"/>
                </a:cxn>
                <a:cxn ang="0">
                  <a:pos x="56" y="62"/>
                </a:cxn>
                <a:cxn ang="0">
                  <a:pos x="68" y="60"/>
                </a:cxn>
                <a:cxn ang="0">
                  <a:pos x="81" y="58"/>
                </a:cxn>
                <a:cxn ang="0">
                  <a:pos x="91" y="58"/>
                </a:cxn>
                <a:cxn ang="0">
                  <a:pos x="95" y="54"/>
                </a:cxn>
                <a:cxn ang="0">
                  <a:pos x="99" y="44"/>
                </a:cxn>
                <a:cxn ang="0">
                  <a:pos x="104" y="33"/>
                </a:cxn>
                <a:cxn ang="0">
                  <a:pos x="106" y="25"/>
                </a:cxn>
                <a:cxn ang="0">
                  <a:pos x="106" y="23"/>
                </a:cxn>
                <a:cxn ang="0">
                  <a:pos x="108" y="19"/>
                </a:cxn>
                <a:cxn ang="0">
                  <a:pos x="108" y="15"/>
                </a:cxn>
                <a:cxn ang="0">
                  <a:pos x="106" y="8"/>
                </a:cxn>
                <a:cxn ang="0">
                  <a:pos x="97" y="4"/>
                </a:cxn>
                <a:cxn ang="0">
                  <a:pos x="83" y="2"/>
                </a:cxn>
                <a:cxn ang="0">
                  <a:pos x="62" y="0"/>
                </a:cxn>
                <a:cxn ang="0">
                  <a:pos x="29" y="2"/>
                </a:cxn>
                <a:cxn ang="0">
                  <a:pos x="16" y="8"/>
                </a:cxn>
                <a:cxn ang="0">
                  <a:pos x="6" y="21"/>
                </a:cxn>
                <a:cxn ang="0">
                  <a:pos x="0" y="37"/>
                </a:cxn>
                <a:cxn ang="0">
                  <a:pos x="4" y="54"/>
                </a:cxn>
              </a:cxnLst>
              <a:rect l="0" t="0" r="r" b="b"/>
              <a:pathLst>
                <a:path w="108" h="64">
                  <a:moveTo>
                    <a:pt x="4" y="54"/>
                  </a:moveTo>
                  <a:lnTo>
                    <a:pt x="10" y="60"/>
                  </a:lnTo>
                  <a:lnTo>
                    <a:pt x="20" y="64"/>
                  </a:lnTo>
                  <a:lnTo>
                    <a:pt x="31" y="64"/>
                  </a:lnTo>
                  <a:lnTo>
                    <a:pt x="43" y="64"/>
                  </a:lnTo>
                  <a:lnTo>
                    <a:pt x="56" y="62"/>
                  </a:lnTo>
                  <a:lnTo>
                    <a:pt x="68" y="60"/>
                  </a:lnTo>
                  <a:lnTo>
                    <a:pt x="81" y="58"/>
                  </a:lnTo>
                  <a:lnTo>
                    <a:pt x="91" y="58"/>
                  </a:lnTo>
                  <a:lnTo>
                    <a:pt x="95" y="54"/>
                  </a:lnTo>
                  <a:lnTo>
                    <a:pt x="99" y="44"/>
                  </a:lnTo>
                  <a:lnTo>
                    <a:pt x="104" y="33"/>
                  </a:lnTo>
                  <a:lnTo>
                    <a:pt x="106" y="25"/>
                  </a:lnTo>
                  <a:lnTo>
                    <a:pt x="106" y="23"/>
                  </a:lnTo>
                  <a:lnTo>
                    <a:pt x="108" y="19"/>
                  </a:lnTo>
                  <a:lnTo>
                    <a:pt x="108" y="15"/>
                  </a:lnTo>
                  <a:lnTo>
                    <a:pt x="106" y="8"/>
                  </a:lnTo>
                  <a:lnTo>
                    <a:pt x="97" y="4"/>
                  </a:lnTo>
                  <a:lnTo>
                    <a:pt x="83" y="2"/>
                  </a:lnTo>
                  <a:lnTo>
                    <a:pt x="62" y="0"/>
                  </a:lnTo>
                  <a:lnTo>
                    <a:pt x="29" y="2"/>
                  </a:lnTo>
                  <a:lnTo>
                    <a:pt x="16" y="8"/>
                  </a:lnTo>
                  <a:lnTo>
                    <a:pt x="6" y="21"/>
                  </a:lnTo>
                  <a:lnTo>
                    <a:pt x="0" y="37"/>
                  </a:lnTo>
                  <a:lnTo>
                    <a:pt x="4" y="54"/>
                  </a:lnTo>
                  <a:close/>
                </a:path>
              </a:pathLst>
            </a:custGeom>
            <a:solidFill>
              <a:srgbClr val="FFFFFF"/>
            </a:solidFill>
            <a:ln w="9525">
              <a:noFill/>
              <a:round/>
              <a:headEnd/>
              <a:tailEnd/>
            </a:ln>
          </p:spPr>
          <p:txBody>
            <a:bodyPr>
              <a:prstTxWarp prst="textNoShape">
                <a:avLst/>
              </a:prstTxWarp>
            </a:bodyPr>
            <a:lstStyle/>
            <a:p>
              <a:endParaRPr lang="en-US"/>
            </a:p>
          </p:txBody>
        </p:sp>
        <p:sp>
          <p:nvSpPr>
            <p:cNvPr id="600108" name="Freeform 44"/>
            <p:cNvSpPr>
              <a:spLocks/>
            </p:cNvSpPr>
            <p:nvPr/>
          </p:nvSpPr>
          <p:spPr bwMode="auto">
            <a:xfrm>
              <a:off x="2163" y="3012"/>
              <a:ext cx="108" cy="64"/>
            </a:xfrm>
            <a:custGeom>
              <a:avLst/>
              <a:gdLst/>
              <a:ahLst/>
              <a:cxnLst>
                <a:cxn ang="0">
                  <a:pos x="4" y="54"/>
                </a:cxn>
                <a:cxn ang="0">
                  <a:pos x="10" y="60"/>
                </a:cxn>
                <a:cxn ang="0">
                  <a:pos x="20" y="64"/>
                </a:cxn>
                <a:cxn ang="0">
                  <a:pos x="31" y="64"/>
                </a:cxn>
                <a:cxn ang="0">
                  <a:pos x="43" y="64"/>
                </a:cxn>
                <a:cxn ang="0">
                  <a:pos x="56" y="62"/>
                </a:cxn>
                <a:cxn ang="0">
                  <a:pos x="68" y="60"/>
                </a:cxn>
                <a:cxn ang="0">
                  <a:pos x="81" y="58"/>
                </a:cxn>
                <a:cxn ang="0">
                  <a:pos x="91" y="58"/>
                </a:cxn>
                <a:cxn ang="0">
                  <a:pos x="95" y="54"/>
                </a:cxn>
                <a:cxn ang="0">
                  <a:pos x="99" y="44"/>
                </a:cxn>
                <a:cxn ang="0">
                  <a:pos x="103" y="31"/>
                </a:cxn>
                <a:cxn ang="0">
                  <a:pos x="106" y="25"/>
                </a:cxn>
                <a:cxn ang="0">
                  <a:pos x="106" y="23"/>
                </a:cxn>
                <a:cxn ang="0">
                  <a:pos x="108" y="19"/>
                </a:cxn>
                <a:cxn ang="0">
                  <a:pos x="108" y="15"/>
                </a:cxn>
                <a:cxn ang="0">
                  <a:pos x="106" y="8"/>
                </a:cxn>
                <a:cxn ang="0">
                  <a:pos x="97" y="4"/>
                </a:cxn>
                <a:cxn ang="0">
                  <a:pos x="83" y="2"/>
                </a:cxn>
                <a:cxn ang="0">
                  <a:pos x="62" y="0"/>
                </a:cxn>
                <a:cxn ang="0">
                  <a:pos x="29" y="2"/>
                </a:cxn>
                <a:cxn ang="0">
                  <a:pos x="16" y="8"/>
                </a:cxn>
                <a:cxn ang="0">
                  <a:pos x="6" y="21"/>
                </a:cxn>
                <a:cxn ang="0">
                  <a:pos x="0" y="35"/>
                </a:cxn>
                <a:cxn ang="0">
                  <a:pos x="4" y="54"/>
                </a:cxn>
              </a:cxnLst>
              <a:rect l="0" t="0" r="r" b="b"/>
              <a:pathLst>
                <a:path w="108" h="64">
                  <a:moveTo>
                    <a:pt x="4" y="54"/>
                  </a:moveTo>
                  <a:lnTo>
                    <a:pt x="10" y="60"/>
                  </a:lnTo>
                  <a:lnTo>
                    <a:pt x="20" y="64"/>
                  </a:lnTo>
                  <a:lnTo>
                    <a:pt x="31" y="64"/>
                  </a:lnTo>
                  <a:lnTo>
                    <a:pt x="43" y="64"/>
                  </a:lnTo>
                  <a:lnTo>
                    <a:pt x="56" y="62"/>
                  </a:lnTo>
                  <a:lnTo>
                    <a:pt x="68" y="60"/>
                  </a:lnTo>
                  <a:lnTo>
                    <a:pt x="81" y="58"/>
                  </a:lnTo>
                  <a:lnTo>
                    <a:pt x="91" y="58"/>
                  </a:lnTo>
                  <a:lnTo>
                    <a:pt x="95" y="54"/>
                  </a:lnTo>
                  <a:lnTo>
                    <a:pt x="99" y="44"/>
                  </a:lnTo>
                  <a:lnTo>
                    <a:pt x="103" y="31"/>
                  </a:lnTo>
                  <a:lnTo>
                    <a:pt x="106" y="25"/>
                  </a:lnTo>
                  <a:lnTo>
                    <a:pt x="106" y="23"/>
                  </a:lnTo>
                  <a:lnTo>
                    <a:pt x="108" y="19"/>
                  </a:lnTo>
                  <a:lnTo>
                    <a:pt x="108" y="15"/>
                  </a:lnTo>
                  <a:lnTo>
                    <a:pt x="106" y="8"/>
                  </a:lnTo>
                  <a:lnTo>
                    <a:pt x="97" y="4"/>
                  </a:lnTo>
                  <a:lnTo>
                    <a:pt x="83" y="2"/>
                  </a:lnTo>
                  <a:lnTo>
                    <a:pt x="62" y="0"/>
                  </a:lnTo>
                  <a:lnTo>
                    <a:pt x="29" y="2"/>
                  </a:lnTo>
                  <a:lnTo>
                    <a:pt x="16" y="8"/>
                  </a:lnTo>
                  <a:lnTo>
                    <a:pt x="6" y="21"/>
                  </a:lnTo>
                  <a:lnTo>
                    <a:pt x="0" y="35"/>
                  </a:lnTo>
                  <a:lnTo>
                    <a:pt x="4" y="54"/>
                  </a:lnTo>
                  <a:close/>
                </a:path>
              </a:pathLst>
            </a:custGeom>
            <a:solidFill>
              <a:srgbClr val="FFFFFF"/>
            </a:solidFill>
            <a:ln w="9525">
              <a:noFill/>
              <a:round/>
              <a:headEnd/>
              <a:tailEnd/>
            </a:ln>
          </p:spPr>
          <p:txBody>
            <a:bodyPr>
              <a:prstTxWarp prst="textNoShape">
                <a:avLst/>
              </a:prstTxWarp>
            </a:bodyPr>
            <a:lstStyle/>
            <a:p>
              <a:endParaRPr lang="en-US"/>
            </a:p>
          </p:txBody>
        </p:sp>
        <p:sp>
          <p:nvSpPr>
            <p:cNvPr id="600109" name="Freeform 45"/>
            <p:cNvSpPr>
              <a:spLocks/>
            </p:cNvSpPr>
            <p:nvPr/>
          </p:nvSpPr>
          <p:spPr bwMode="auto">
            <a:xfrm>
              <a:off x="2345" y="3006"/>
              <a:ext cx="108" cy="64"/>
            </a:xfrm>
            <a:custGeom>
              <a:avLst/>
              <a:gdLst/>
              <a:ahLst/>
              <a:cxnLst>
                <a:cxn ang="0">
                  <a:pos x="5" y="54"/>
                </a:cxn>
                <a:cxn ang="0">
                  <a:pos x="11" y="60"/>
                </a:cxn>
                <a:cxn ang="0">
                  <a:pos x="19" y="64"/>
                </a:cxn>
                <a:cxn ang="0">
                  <a:pos x="29" y="64"/>
                </a:cxn>
                <a:cxn ang="0">
                  <a:pos x="42" y="64"/>
                </a:cxn>
                <a:cxn ang="0">
                  <a:pos x="54" y="62"/>
                </a:cxn>
                <a:cxn ang="0">
                  <a:pos x="67" y="60"/>
                </a:cxn>
                <a:cxn ang="0">
                  <a:pos x="79" y="58"/>
                </a:cxn>
                <a:cxn ang="0">
                  <a:pos x="90" y="58"/>
                </a:cxn>
                <a:cxn ang="0">
                  <a:pos x="96" y="54"/>
                </a:cxn>
                <a:cxn ang="0">
                  <a:pos x="100" y="43"/>
                </a:cxn>
                <a:cxn ang="0">
                  <a:pos x="104" y="33"/>
                </a:cxn>
                <a:cxn ang="0">
                  <a:pos x="104" y="25"/>
                </a:cxn>
                <a:cxn ang="0">
                  <a:pos x="104" y="23"/>
                </a:cxn>
                <a:cxn ang="0">
                  <a:pos x="106" y="19"/>
                </a:cxn>
                <a:cxn ang="0">
                  <a:pos x="108" y="14"/>
                </a:cxn>
                <a:cxn ang="0">
                  <a:pos x="104" y="8"/>
                </a:cxn>
                <a:cxn ang="0">
                  <a:pos x="98" y="4"/>
                </a:cxn>
                <a:cxn ang="0">
                  <a:pos x="83" y="2"/>
                </a:cxn>
                <a:cxn ang="0">
                  <a:pos x="63" y="0"/>
                </a:cxn>
                <a:cxn ang="0">
                  <a:pos x="29" y="2"/>
                </a:cxn>
                <a:cxn ang="0">
                  <a:pos x="17" y="8"/>
                </a:cxn>
                <a:cxn ang="0">
                  <a:pos x="7" y="21"/>
                </a:cxn>
                <a:cxn ang="0">
                  <a:pos x="0" y="37"/>
                </a:cxn>
                <a:cxn ang="0">
                  <a:pos x="5" y="54"/>
                </a:cxn>
              </a:cxnLst>
              <a:rect l="0" t="0" r="r" b="b"/>
              <a:pathLst>
                <a:path w="108" h="64">
                  <a:moveTo>
                    <a:pt x="5" y="54"/>
                  </a:moveTo>
                  <a:lnTo>
                    <a:pt x="11" y="60"/>
                  </a:lnTo>
                  <a:lnTo>
                    <a:pt x="19" y="64"/>
                  </a:lnTo>
                  <a:lnTo>
                    <a:pt x="29" y="64"/>
                  </a:lnTo>
                  <a:lnTo>
                    <a:pt x="42" y="64"/>
                  </a:lnTo>
                  <a:lnTo>
                    <a:pt x="54" y="62"/>
                  </a:lnTo>
                  <a:lnTo>
                    <a:pt x="67" y="60"/>
                  </a:lnTo>
                  <a:lnTo>
                    <a:pt x="79" y="58"/>
                  </a:lnTo>
                  <a:lnTo>
                    <a:pt x="90" y="58"/>
                  </a:lnTo>
                  <a:lnTo>
                    <a:pt x="96" y="54"/>
                  </a:lnTo>
                  <a:lnTo>
                    <a:pt x="100" y="43"/>
                  </a:lnTo>
                  <a:lnTo>
                    <a:pt x="104" y="33"/>
                  </a:lnTo>
                  <a:lnTo>
                    <a:pt x="104" y="25"/>
                  </a:lnTo>
                  <a:lnTo>
                    <a:pt x="104" y="23"/>
                  </a:lnTo>
                  <a:lnTo>
                    <a:pt x="106" y="19"/>
                  </a:lnTo>
                  <a:lnTo>
                    <a:pt x="108" y="14"/>
                  </a:lnTo>
                  <a:lnTo>
                    <a:pt x="104" y="8"/>
                  </a:lnTo>
                  <a:lnTo>
                    <a:pt x="98" y="4"/>
                  </a:lnTo>
                  <a:lnTo>
                    <a:pt x="83" y="2"/>
                  </a:lnTo>
                  <a:lnTo>
                    <a:pt x="63" y="0"/>
                  </a:lnTo>
                  <a:lnTo>
                    <a:pt x="29" y="2"/>
                  </a:lnTo>
                  <a:lnTo>
                    <a:pt x="17" y="8"/>
                  </a:lnTo>
                  <a:lnTo>
                    <a:pt x="7" y="21"/>
                  </a:lnTo>
                  <a:lnTo>
                    <a:pt x="0" y="37"/>
                  </a:lnTo>
                  <a:lnTo>
                    <a:pt x="5" y="54"/>
                  </a:lnTo>
                  <a:close/>
                </a:path>
              </a:pathLst>
            </a:custGeom>
            <a:solidFill>
              <a:srgbClr val="FFFFFF"/>
            </a:solidFill>
            <a:ln w="9525">
              <a:noFill/>
              <a:round/>
              <a:headEnd/>
              <a:tailEnd/>
            </a:ln>
          </p:spPr>
          <p:txBody>
            <a:bodyPr>
              <a:prstTxWarp prst="textNoShape">
                <a:avLst/>
              </a:prstTxWarp>
            </a:bodyPr>
            <a:lstStyle/>
            <a:p>
              <a:endParaRPr lang="en-US"/>
            </a:p>
          </p:txBody>
        </p:sp>
        <p:sp>
          <p:nvSpPr>
            <p:cNvPr id="600110" name="Freeform 46"/>
            <p:cNvSpPr>
              <a:spLocks/>
            </p:cNvSpPr>
            <p:nvPr/>
          </p:nvSpPr>
          <p:spPr bwMode="auto">
            <a:xfrm>
              <a:off x="2482" y="2977"/>
              <a:ext cx="108" cy="64"/>
            </a:xfrm>
            <a:custGeom>
              <a:avLst/>
              <a:gdLst/>
              <a:ahLst/>
              <a:cxnLst>
                <a:cxn ang="0">
                  <a:pos x="5" y="54"/>
                </a:cxn>
                <a:cxn ang="0">
                  <a:pos x="11" y="60"/>
                </a:cxn>
                <a:cxn ang="0">
                  <a:pos x="21" y="64"/>
                </a:cxn>
                <a:cxn ang="0">
                  <a:pos x="32" y="64"/>
                </a:cxn>
                <a:cxn ang="0">
                  <a:pos x="44" y="64"/>
                </a:cxn>
                <a:cxn ang="0">
                  <a:pos x="56" y="62"/>
                </a:cxn>
                <a:cxn ang="0">
                  <a:pos x="69" y="60"/>
                </a:cxn>
                <a:cxn ang="0">
                  <a:pos x="81" y="60"/>
                </a:cxn>
                <a:cxn ang="0">
                  <a:pos x="92" y="60"/>
                </a:cxn>
                <a:cxn ang="0">
                  <a:pos x="96" y="54"/>
                </a:cxn>
                <a:cxn ang="0">
                  <a:pos x="100" y="43"/>
                </a:cxn>
                <a:cxn ang="0">
                  <a:pos x="104" y="33"/>
                </a:cxn>
                <a:cxn ang="0">
                  <a:pos x="106" y="25"/>
                </a:cxn>
                <a:cxn ang="0">
                  <a:pos x="106" y="23"/>
                </a:cxn>
                <a:cxn ang="0">
                  <a:pos x="108" y="19"/>
                </a:cxn>
                <a:cxn ang="0">
                  <a:pos x="108" y="14"/>
                </a:cxn>
                <a:cxn ang="0">
                  <a:pos x="106" y="8"/>
                </a:cxn>
                <a:cxn ang="0">
                  <a:pos x="98" y="4"/>
                </a:cxn>
                <a:cxn ang="0">
                  <a:pos x="83" y="2"/>
                </a:cxn>
                <a:cxn ang="0">
                  <a:pos x="63" y="0"/>
                </a:cxn>
                <a:cxn ang="0">
                  <a:pos x="29" y="2"/>
                </a:cxn>
                <a:cxn ang="0">
                  <a:pos x="17" y="8"/>
                </a:cxn>
                <a:cxn ang="0">
                  <a:pos x="7" y="21"/>
                </a:cxn>
                <a:cxn ang="0">
                  <a:pos x="0" y="37"/>
                </a:cxn>
                <a:cxn ang="0">
                  <a:pos x="5" y="54"/>
                </a:cxn>
              </a:cxnLst>
              <a:rect l="0" t="0" r="r" b="b"/>
              <a:pathLst>
                <a:path w="108" h="64">
                  <a:moveTo>
                    <a:pt x="5" y="54"/>
                  </a:moveTo>
                  <a:lnTo>
                    <a:pt x="11" y="60"/>
                  </a:lnTo>
                  <a:lnTo>
                    <a:pt x="21" y="64"/>
                  </a:lnTo>
                  <a:lnTo>
                    <a:pt x="32" y="64"/>
                  </a:lnTo>
                  <a:lnTo>
                    <a:pt x="44" y="64"/>
                  </a:lnTo>
                  <a:lnTo>
                    <a:pt x="56" y="62"/>
                  </a:lnTo>
                  <a:lnTo>
                    <a:pt x="69" y="60"/>
                  </a:lnTo>
                  <a:lnTo>
                    <a:pt x="81" y="60"/>
                  </a:lnTo>
                  <a:lnTo>
                    <a:pt x="92" y="60"/>
                  </a:lnTo>
                  <a:lnTo>
                    <a:pt x="96" y="54"/>
                  </a:lnTo>
                  <a:lnTo>
                    <a:pt x="100" y="43"/>
                  </a:lnTo>
                  <a:lnTo>
                    <a:pt x="104" y="33"/>
                  </a:lnTo>
                  <a:lnTo>
                    <a:pt x="106" y="25"/>
                  </a:lnTo>
                  <a:lnTo>
                    <a:pt x="106" y="23"/>
                  </a:lnTo>
                  <a:lnTo>
                    <a:pt x="108" y="19"/>
                  </a:lnTo>
                  <a:lnTo>
                    <a:pt x="108" y="14"/>
                  </a:lnTo>
                  <a:lnTo>
                    <a:pt x="106" y="8"/>
                  </a:lnTo>
                  <a:lnTo>
                    <a:pt x="98" y="4"/>
                  </a:lnTo>
                  <a:lnTo>
                    <a:pt x="83" y="2"/>
                  </a:lnTo>
                  <a:lnTo>
                    <a:pt x="63" y="0"/>
                  </a:lnTo>
                  <a:lnTo>
                    <a:pt x="29" y="2"/>
                  </a:lnTo>
                  <a:lnTo>
                    <a:pt x="17" y="8"/>
                  </a:lnTo>
                  <a:lnTo>
                    <a:pt x="7" y="21"/>
                  </a:lnTo>
                  <a:lnTo>
                    <a:pt x="0" y="37"/>
                  </a:lnTo>
                  <a:lnTo>
                    <a:pt x="5" y="54"/>
                  </a:lnTo>
                  <a:close/>
                </a:path>
              </a:pathLst>
            </a:custGeom>
            <a:solidFill>
              <a:srgbClr val="FFFFFF"/>
            </a:solidFill>
            <a:ln w="9525">
              <a:noFill/>
              <a:round/>
              <a:headEnd/>
              <a:tailEnd/>
            </a:ln>
          </p:spPr>
          <p:txBody>
            <a:bodyPr>
              <a:prstTxWarp prst="textNoShape">
                <a:avLst/>
              </a:prstTxWarp>
            </a:bodyPr>
            <a:lstStyle/>
            <a:p>
              <a:endParaRPr lang="en-US"/>
            </a:p>
          </p:txBody>
        </p:sp>
        <p:sp>
          <p:nvSpPr>
            <p:cNvPr id="600111" name="Freeform 47"/>
            <p:cNvSpPr>
              <a:spLocks/>
            </p:cNvSpPr>
            <p:nvPr/>
          </p:nvSpPr>
          <p:spPr bwMode="auto">
            <a:xfrm>
              <a:off x="2626" y="2985"/>
              <a:ext cx="108" cy="62"/>
            </a:xfrm>
            <a:custGeom>
              <a:avLst/>
              <a:gdLst/>
              <a:ahLst/>
              <a:cxnLst>
                <a:cxn ang="0">
                  <a:pos x="4" y="52"/>
                </a:cxn>
                <a:cxn ang="0">
                  <a:pos x="10" y="58"/>
                </a:cxn>
                <a:cxn ang="0">
                  <a:pos x="20" y="62"/>
                </a:cxn>
                <a:cxn ang="0">
                  <a:pos x="31" y="62"/>
                </a:cxn>
                <a:cxn ang="0">
                  <a:pos x="43" y="62"/>
                </a:cxn>
                <a:cxn ang="0">
                  <a:pos x="56" y="60"/>
                </a:cxn>
                <a:cxn ang="0">
                  <a:pos x="68" y="58"/>
                </a:cxn>
                <a:cxn ang="0">
                  <a:pos x="81" y="58"/>
                </a:cxn>
                <a:cxn ang="0">
                  <a:pos x="91" y="58"/>
                </a:cxn>
                <a:cxn ang="0">
                  <a:pos x="95" y="52"/>
                </a:cxn>
                <a:cxn ang="0">
                  <a:pos x="99" y="42"/>
                </a:cxn>
                <a:cxn ang="0">
                  <a:pos x="104" y="31"/>
                </a:cxn>
                <a:cxn ang="0">
                  <a:pos x="106" y="25"/>
                </a:cxn>
                <a:cxn ang="0">
                  <a:pos x="106" y="21"/>
                </a:cxn>
                <a:cxn ang="0">
                  <a:pos x="108" y="17"/>
                </a:cxn>
                <a:cxn ang="0">
                  <a:pos x="108" y="13"/>
                </a:cxn>
                <a:cxn ang="0">
                  <a:pos x="106" y="6"/>
                </a:cxn>
                <a:cxn ang="0">
                  <a:pos x="97" y="2"/>
                </a:cxn>
                <a:cxn ang="0">
                  <a:pos x="83" y="0"/>
                </a:cxn>
                <a:cxn ang="0">
                  <a:pos x="62" y="0"/>
                </a:cxn>
                <a:cxn ang="0">
                  <a:pos x="29" y="2"/>
                </a:cxn>
                <a:cxn ang="0">
                  <a:pos x="16" y="8"/>
                </a:cxn>
                <a:cxn ang="0">
                  <a:pos x="6" y="19"/>
                </a:cxn>
                <a:cxn ang="0">
                  <a:pos x="0" y="35"/>
                </a:cxn>
                <a:cxn ang="0">
                  <a:pos x="4" y="52"/>
                </a:cxn>
              </a:cxnLst>
              <a:rect l="0" t="0" r="r" b="b"/>
              <a:pathLst>
                <a:path w="108" h="62">
                  <a:moveTo>
                    <a:pt x="4" y="52"/>
                  </a:moveTo>
                  <a:lnTo>
                    <a:pt x="10" y="58"/>
                  </a:lnTo>
                  <a:lnTo>
                    <a:pt x="20" y="62"/>
                  </a:lnTo>
                  <a:lnTo>
                    <a:pt x="31" y="62"/>
                  </a:lnTo>
                  <a:lnTo>
                    <a:pt x="43" y="62"/>
                  </a:lnTo>
                  <a:lnTo>
                    <a:pt x="56" y="60"/>
                  </a:lnTo>
                  <a:lnTo>
                    <a:pt x="68" y="58"/>
                  </a:lnTo>
                  <a:lnTo>
                    <a:pt x="81" y="58"/>
                  </a:lnTo>
                  <a:lnTo>
                    <a:pt x="91" y="58"/>
                  </a:lnTo>
                  <a:lnTo>
                    <a:pt x="95" y="52"/>
                  </a:lnTo>
                  <a:lnTo>
                    <a:pt x="99" y="42"/>
                  </a:lnTo>
                  <a:lnTo>
                    <a:pt x="104" y="31"/>
                  </a:lnTo>
                  <a:lnTo>
                    <a:pt x="106" y="25"/>
                  </a:lnTo>
                  <a:lnTo>
                    <a:pt x="106" y="21"/>
                  </a:lnTo>
                  <a:lnTo>
                    <a:pt x="108" y="17"/>
                  </a:lnTo>
                  <a:lnTo>
                    <a:pt x="108" y="13"/>
                  </a:lnTo>
                  <a:lnTo>
                    <a:pt x="106" y="6"/>
                  </a:lnTo>
                  <a:lnTo>
                    <a:pt x="97" y="2"/>
                  </a:lnTo>
                  <a:lnTo>
                    <a:pt x="83" y="0"/>
                  </a:lnTo>
                  <a:lnTo>
                    <a:pt x="62" y="0"/>
                  </a:lnTo>
                  <a:lnTo>
                    <a:pt x="29" y="2"/>
                  </a:lnTo>
                  <a:lnTo>
                    <a:pt x="16" y="8"/>
                  </a:lnTo>
                  <a:lnTo>
                    <a:pt x="6" y="19"/>
                  </a:lnTo>
                  <a:lnTo>
                    <a:pt x="0" y="35"/>
                  </a:lnTo>
                  <a:lnTo>
                    <a:pt x="4" y="52"/>
                  </a:lnTo>
                  <a:close/>
                </a:path>
              </a:pathLst>
            </a:custGeom>
            <a:solidFill>
              <a:srgbClr val="FFFFFF"/>
            </a:solidFill>
            <a:ln w="9525">
              <a:noFill/>
              <a:round/>
              <a:headEnd/>
              <a:tailEnd/>
            </a:ln>
          </p:spPr>
          <p:txBody>
            <a:bodyPr>
              <a:prstTxWarp prst="textNoShape">
                <a:avLst/>
              </a:prstTxWarp>
            </a:bodyPr>
            <a:lstStyle/>
            <a:p>
              <a:endParaRPr lang="en-US"/>
            </a:p>
          </p:txBody>
        </p:sp>
        <p:sp>
          <p:nvSpPr>
            <p:cNvPr id="600112" name="Freeform 48"/>
            <p:cNvSpPr>
              <a:spLocks/>
            </p:cNvSpPr>
            <p:nvPr/>
          </p:nvSpPr>
          <p:spPr bwMode="auto">
            <a:xfrm>
              <a:off x="2781" y="2952"/>
              <a:ext cx="106" cy="62"/>
            </a:xfrm>
            <a:custGeom>
              <a:avLst/>
              <a:gdLst/>
              <a:ahLst/>
              <a:cxnLst>
                <a:cxn ang="0">
                  <a:pos x="5" y="52"/>
                </a:cxn>
                <a:cxn ang="0">
                  <a:pos x="11" y="58"/>
                </a:cxn>
                <a:cxn ang="0">
                  <a:pos x="19" y="62"/>
                </a:cxn>
                <a:cxn ang="0">
                  <a:pos x="29" y="62"/>
                </a:cxn>
                <a:cxn ang="0">
                  <a:pos x="42" y="62"/>
                </a:cxn>
                <a:cxn ang="0">
                  <a:pos x="54" y="60"/>
                </a:cxn>
                <a:cxn ang="0">
                  <a:pos x="67" y="58"/>
                </a:cxn>
                <a:cxn ang="0">
                  <a:pos x="79" y="58"/>
                </a:cxn>
                <a:cxn ang="0">
                  <a:pos x="90" y="58"/>
                </a:cxn>
                <a:cxn ang="0">
                  <a:pos x="94" y="52"/>
                </a:cxn>
                <a:cxn ang="0">
                  <a:pos x="98" y="41"/>
                </a:cxn>
                <a:cxn ang="0">
                  <a:pos x="102" y="31"/>
                </a:cxn>
                <a:cxn ang="0">
                  <a:pos x="104" y="25"/>
                </a:cxn>
                <a:cxn ang="0">
                  <a:pos x="104" y="21"/>
                </a:cxn>
                <a:cxn ang="0">
                  <a:pos x="106" y="17"/>
                </a:cxn>
                <a:cxn ang="0">
                  <a:pos x="106" y="12"/>
                </a:cxn>
                <a:cxn ang="0">
                  <a:pos x="104" y="6"/>
                </a:cxn>
                <a:cxn ang="0">
                  <a:pos x="98" y="2"/>
                </a:cxn>
                <a:cxn ang="0">
                  <a:pos x="83" y="0"/>
                </a:cxn>
                <a:cxn ang="0">
                  <a:pos x="61" y="0"/>
                </a:cxn>
                <a:cxn ang="0">
                  <a:pos x="27" y="2"/>
                </a:cxn>
                <a:cxn ang="0">
                  <a:pos x="17" y="8"/>
                </a:cxn>
                <a:cxn ang="0">
                  <a:pos x="7" y="19"/>
                </a:cxn>
                <a:cxn ang="0">
                  <a:pos x="0" y="35"/>
                </a:cxn>
                <a:cxn ang="0">
                  <a:pos x="5" y="52"/>
                </a:cxn>
              </a:cxnLst>
              <a:rect l="0" t="0" r="r" b="b"/>
              <a:pathLst>
                <a:path w="106" h="62">
                  <a:moveTo>
                    <a:pt x="5" y="52"/>
                  </a:moveTo>
                  <a:lnTo>
                    <a:pt x="11" y="58"/>
                  </a:lnTo>
                  <a:lnTo>
                    <a:pt x="19" y="62"/>
                  </a:lnTo>
                  <a:lnTo>
                    <a:pt x="29" y="62"/>
                  </a:lnTo>
                  <a:lnTo>
                    <a:pt x="42" y="62"/>
                  </a:lnTo>
                  <a:lnTo>
                    <a:pt x="54" y="60"/>
                  </a:lnTo>
                  <a:lnTo>
                    <a:pt x="67" y="58"/>
                  </a:lnTo>
                  <a:lnTo>
                    <a:pt x="79" y="58"/>
                  </a:lnTo>
                  <a:lnTo>
                    <a:pt x="90" y="58"/>
                  </a:lnTo>
                  <a:lnTo>
                    <a:pt x="94" y="52"/>
                  </a:lnTo>
                  <a:lnTo>
                    <a:pt x="98" y="41"/>
                  </a:lnTo>
                  <a:lnTo>
                    <a:pt x="102" y="31"/>
                  </a:lnTo>
                  <a:lnTo>
                    <a:pt x="104" y="25"/>
                  </a:lnTo>
                  <a:lnTo>
                    <a:pt x="104" y="21"/>
                  </a:lnTo>
                  <a:lnTo>
                    <a:pt x="106" y="17"/>
                  </a:lnTo>
                  <a:lnTo>
                    <a:pt x="106" y="12"/>
                  </a:lnTo>
                  <a:lnTo>
                    <a:pt x="104" y="6"/>
                  </a:lnTo>
                  <a:lnTo>
                    <a:pt x="98" y="2"/>
                  </a:lnTo>
                  <a:lnTo>
                    <a:pt x="83" y="0"/>
                  </a:lnTo>
                  <a:lnTo>
                    <a:pt x="61" y="0"/>
                  </a:lnTo>
                  <a:lnTo>
                    <a:pt x="27" y="2"/>
                  </a:lnTo>
                  <a:lnTo>
                    <a:pt x="17" y="8"/>
                  </a:lnTo>
                  <a:lnTo>
                    <a:pt x="7" y="19"/>
                  </a:lnTo>
                  <a:lnTo>
                    <a:pt x="0" y="35"/>
                  </a:lnTo>
                  <a:lnTo>
                    <a:pt x="5" y="52"/>
                  </a:lnTo>
                  <a:close/>
                </a:path>
              </a:pathLst>
            </a:custGeom>
            <a:solidFill>
              <a:srgbClr val="FFFFFF"/>
            </a:solidFill>
            <a:ln w="9525">
              <a:noFill/>
              <a:round/>
              <a:headEnd/>
              <a:tailEnd/>
            </a:ln>
          </p:spPr>
          <p:txBody>
            <a:bodyPr>
              <a:prstTxWarp prst="textNoShape">
                <a:avLst/>
              </a:prstTxWarp>
            </a:bodyPr>
            <a:lstStyle/>
            <a:p>
              <a:endParaRPr lang="en-US"/>
            </a:p>
          </p:txBody>
        </p:sp>
        <p:sp>
          <p:nvSpPr>
            <p:cNvPr id="600113" name="Freeform 49"/>
            <p:cNvSpPr>
              <a:spLocks/>
            </p:cNvSpPr>
            <p:nvPr/>
          </p:nvSpPr>
          <p:spPr bwMode="auto">
            <a:xfrm>
              <a:off x="2956" y="2956"/>
              <a:ext cx="108" cy="62"/>
            </a:xfrm>
            <a:custGeom>
              <a:avLst/>
              <a:gdLst/>
              <a:ahLst/>
              <a:cxnLst>
                <a:cxn ang="0">
                  <a:pos x="4" y="52"/>
                </a:cxn>
                <a:cxn ang="0">
                  <a:pos x="10" y="58"/>
                </a:cxn>
                <a:cxn ang="0">
                  <a:pos x="21" y="62"/>
                </a:cxn>
                <a:cxn ang="0">
                  <a:pos x="31" y="62"/>
                </a:cxn>
                <a:cxn ang="0">
                  <a:pos x="43" y="62"/>
                </a:cxn>
                <a:cxn ang="0">
                  <a:pos x="56" y="60"/>
                </a:cxn>
                <a:cxn ang="0">
                  <a:pos x="68" y="58"/>
                </a:cxn>
                <a:cxn ang="0">
                  <a:pos x="81" y="58"/>
                </a:cxn>
                <a:cxn ang="0">
                  <a:pos x="91" y="58"/>
                </a:cxn>
                <a:cxn ang="0">
                  <a:pos x="95" y="52"/>
                </a:cxn>
                <a:cxn ang="0">
                  <a:pos x="100" y="42"/>
                </a:cxn>
                <a:cxn ang="0">
                  <a:pos x="104" y="31"/>
                </a:cxn>
                <a:cxn ang="0">
                  <a:pos x="106" y="25"/>
                </a:cxn>
                <a:cxn ang="0">
                  <a:pos x="106" y="21"/>
                </a:cxn>
                <a:cxn ang="0">
                  <a:pos x="108" y="17"/>
                </a:cxn>
                <a:cxn ang="0">
                  <a:pos x="108" y="13"/>
                </a:cxn>
                <a:cxn ang="0">
                  <a:pos x="106" y="6"/>
                </a:cxn>
                <a:cxn ang="0">
                  <a:pos x="97" y="2"/>
                </a:cxn>
                <a:cxn ang="0">
                  <a:pos x="83" y="0"/>
                </a:cxn>
                <a:cxn ang="0">
                  <a:pos x="62" y="0"/>
                </a:cxn>
                <a:cxn ang="0">
                  <a:pos x="29" y="2"/>
                </a:cxn>
                <a:cxn ang="0">
                  <a:pos x="16" y="8"/>
                </a:cxn>
                <a:cxn ang="0">
                  <a:pos x="6" y="19"/>
                </a:cxn>
                <a:cxn ang="0">
                  <a:pos x="0" y="35"/>
                </a:cxn>
                <a:cxn ang="0">
                  <a:pos x="4" y="52"/>
                </a:cxn>
              </a:cxnLst>
              <a:rect l="0" t="0" r="r" b="b"/>
              <a:pathLst>
                <a:path w="108" h="62">
                  <a:moveTo>
                    <a:pt x="4" y="52"/>
                  </a:moveTo>
                  <a:lnTo>
                    <a:pt x="10" y="58"/>
                  </a:lnTo>
                  <a:lnTo>
                    <a:pt x="21" y="62"/>
                  </a:lnTo>
                  <a:lnTo>
                    <a:pt x="31" y="62"/>
                  </a:lnTo>
                  <a:lnTo>
                    <a:pt x="43" y="62"/>
                  </a:lnTo>
                  <a:lnTo>
                    <a:pt x="56" y="60"/>
                  </a:lnTo>
                  <a:lnTo>
                    <a:pt x="68" y="58"/>
                  </a:lnTo>
                  <a:lnTo>
                    <a:pt x="81" y="58"/>
                  </a:lnTo>
                  <a:lnTo>
                    <a:pt x="91" y="58"/>
                  </a:lnTo>
                  <a:lnTo>
                    <a:pt x="95" y="52"/>
                  </a:lnTo>
                  <a:lnTo>
                    <a:pt x="100" y="42"/>
                  </a:lnTo>
                  <a:lnTo>
                    <a:pt x="104" y="31"/>
                  </a:lnTo>
                  <a:lnTo>
                    <a:pt x="106" y="25"/>
                  </a:lnTo>
                  <a:lnTo>
                    <a:pt x="106" y="21"/>
                  </a:lnTo>
                  <a:lnTo>
                    <a:pt x="108" y="17"/>
                  </a:lnTo>
                  <a:lnTo>
                    <a:pt x="108" y="13"/>
                  </a:lnTo>
                  <a:lnTo>
                    <a:pt x="106" y="6"/>
                  </a:lnTo>
                  <a:lnTo>
                    <a:pt x="97" y="2"/>
                  </a:lnTo>
                  <a:lnTo>
                    <a:pt x="83" y="0"/>
                  </a:lnTo>
                  <a:lnTo>
                    <a:pt x="62" y="0"/>
                  </a:lnTo>
                  <a:lnTo>
                    <a:pt x="29" y="2"/>
                  </a:lnTo>
                  <a:lnTo>
                    <a:pt x="16" y="8"/>
                  </a:lnTo>
                  <a:lnTo>
                    <a:pt x="6" y="19"/>
                  </a:lnTo>
                  <a:lnTo>
                    <a:pt x="0" y="35"/>
                  </a:lnTo>
                  <a:lnTo>
                    <a:pt x="4" y="52"/>
                  </a:lnTo>
                  <a:close/>
                </a:path>
              </a:pathLst>
            </a:custGeom>
            <a:solidFill>
              <a:srgbClr val="FFFFFF"/>
            </a:solidFill>
            <a:ln w="9525">
              <a:noFill/>
              <a:round/>
              <a:headEnd/>
              <a:tailEnd/>
            </a:ln>
          </p:spPr>
          <p:txBody>
            <a:bodyPr>
              <a:prstTxWarp prst="textNoShape">
                <a:avLst/>
              </a:prstTxWarp>
            </a:bodyPr>
            <a:lstStyle/>
            <a:p>
              <a:endParaRPr lang="en-US"/>
            </a:p>
          </p:txBody>
        </p:sp>
        <p:sp>
          <p:nvSpPr>
            <p:cNvPr id="600114" name="Freeform 50"/>
            <p:cNvSpPr>
              <a:spLocks/>
            </p:cNvSpPr>
            <p:nvPr/>
          </p:nvSpPr>
          <p:spPr bwMode="auto">
            <a:xfrm>
              <a:off x="2837" y="3070"/>
              <a:ext cx="108" cy="64"/>
            </a:xfrm>
            <a:custGeom>
              <a:avLst/>
              <a:gdLst/>
              <a:ahLst/>
              <a:cxnLst>
                <a:cxn ang="0">
                  <a:pos x="5" y="52"/>
                </a:cxn>
                <a:cxn ang="0">
                  <a:pos x="11" y="58"/>
                </a:cxn>
                <a:cxn ang="0">
                  <a:pos x="21" y="62"/>
                </a:cxn>
                <a:cxn ang="0">
                  <a:pos x="32" y="64"/>
                </a:cxn>
                <a:cxn ang="0">
                  <a:pos x="44" y="62"/>
                </a:cxn>
                <a:cxn ang="0">
                  <a:pos x="57" y="62"/>
                </a:cxn>
                <a:cxn ang="0">
                  <a:pos x="69" y="60"/>
                </a:cxn>
                <a:cxn ang="0">
                  <a:pos x="79" y="58"/>
                </a:cxn>
                <a:cxn ang="0">
                  <a:pos x="90" y="58"/>
                </a:cxn>
                <a:cxn ang="0">
                  <a:pos x="96" y="54"/>
                </a:cxn>
                <a:cxn ang="0">
                  <a:pos x="100" y="44"/>
                </a:cxn>
                <a:cxn ang="0">
                  <a:pos x="104" y="31"/>
                </a:cxn>
                <a:cxn ang="0">
                  <a:pos x="104" y="25"/>
                </a:cxn>
                <a:cxn ang="0">
                  <a:pos x="104" y="23"/>
                </a:cxn>
                <a:cxn ang="0">
                  <a:pos x="106" y="19"/>
                </a:cxn>
                <a:cxn ang="0">
                  <a:pos x="108" y="15"/>
                </a:cxn>
                <a:cxn ang="0">
                  <a:pos x="104" y="8"/>
                </a:cxn>
                <a:cxn ang="0">
                  <a:pos x="98" y="4"/>
                </a:cxn>
                <a:cxn ang="0">
                  <a:pos x="84" y="2"/>
                </a:cxn>
                <a:cxn ang="0">
                  <a:pos x="63" y="0"/>
                </a:cxn>
                <a:cxn ang="0">
                  <a:pos x="30" y="2"/>
                </a:cxn>
                <a:cxn ang="0">
                  <a:pos x="17" y="8"/>
                </a:cxn>
                <a:cxn ang="0">
                  <a:pos x="7" y="21"/>
                </a:cxn>
                <a:cxn ang="0">
                  <a:pos x="0" y="35"/>
                </a:cxn>
                <a:cxn ang="0">
                  <a:pos x="5" y="52"/>
                </a:cxn>
              </a:cxnLst>
              <a:rect l="0" t="0" r="r" b="b"/>
              <a:pathLst>
                <a:path w="108" h="64">
                  <a:moveTo>
                    <a:pt x="5" y="52"/>
                  </a:moveTo>
                  <a:lnTo>
                    <a:pt x="11" y="58"/>
                  </a:lnTo>
                  <a:lnTo>
                    <a:pt x="21" y="62"/>
                  </a:lnTo>
                  <a:lnTo>
                    <a:pt x="32" y="64"/>
                  </a:lnTo>
                  <a:lnTo>
                    <a:pt x="44" y="62"/>
                  </a:lnTo>
                  <a:lnTo>
                    <a:pt x="57" y="62"/>
                  </a:lnTo>
                  <a:lnTo>
                    <a:pt x="69" y="60"/>
                  </a:lnTo>
                  <a:lnTo>
                    <a:pt x="79" y="58"/>
                  </a:lnTo>
                  <a:lnTo>
                    <a:pt x="90" y="58"/>
                  </a:lnTo>
                  <a:lnTo>
                    <a:pt x="96" y="54"/>
                  </a:lnTo>
                  <a:lnTo>
                    <a:pt x="100" y="44"/>
                  </a:lnTo>
                  <a:lnTo>
                    <a:pt x="104" y="31"/>
                  </a:lnTo>
                  <a:lnTo>
                    <a:pt x="104" y="25"/>
                  </a:lnTo>
                  <a:lnTo>
                    <a:pt x="104" y="23"/>
                  </a:lnTo>
                  <a:lnTo>
                    <a:pt x="106" y="19"/>
                  </a:lnTo>
                  <a:lnTo>
                    <a:pt x="108" y="15"/>
                  </a:lnTo>
                  <a:lnTo>
                    <a:pt x="104" y="8"/>
                  </a:lnTo>
                  <a:lnTo>
                    <a:pt x="98" y="4"/>
                  </a:lnTo>
                  <a:lnTo>
                    <a:pt x="84" y="2"/>
                  </a:lnTo>
                  <a:lnTo>
                    <a:pt x="63" y="0"/>
                  </a:lnTo>
                  <a:lnTo>
                    <a:pt x="30" y="2"/>
                  </a:lnTo>
                  <a:lnTo>
                    <a:pt x="17" y="8"/>
                  </a:lnTo>
                  <a:lnTo>
                    <a:pt x="7" y="21"/>
                  </a:lnTo>
                  <a:lnTo>
                    <a:pt x="0" y="35"/>
                  </a:lnTo>
                  <a:lnTo>
                    <a:pt x="5" y="52"/>
                  </a:lnTo>
                  <a:close/>
                </a:path>
              </a:pathLst>
            </a:custGeom>
            <a:solidFill>
              <a:srgbClr val="FFFFFF"/>
            </a:solidFill>
            <a:ln w="9525">
              <a:noFill/>
              <a:round/>
              <a:headEnd/>
              <a:tailEnd/>
            </a:ln>
          </p:spPr>
          <p:txBody>
            <a:bodyPr>
              <a:prstTxWarp prst="textNoShape">
                <a:avLst/>
              </a:prstTxWarp>
            </a:bodyPr>
            <a:lstStyle/>
            <a:p>
              <a:endParaRPr lang="en-US"/>
            </a:p>
          </p:txBody>
        </p:sp>
        <p:sp>
          <p:nvSpPr>
            <p:cNvPr id="600115" name="Freeform 51"/>
            <p:cNvSpPr>
              <a:spLocks/>
            </p:cNvSpPr>
            <p:nvPr/>
          </p:nvSpPr>
          <p:spPr bwMode="auto">
            <a:xfrm>
              <a:off x="2667" y="3095"/>
              <a:ext cx="108" cy="64"/>
            </a:xfrm>
            <a:custGeom>
              <a:avLst/>
              <a:gdLst/>
              <a:ahLst/>
              <a:cxnLst>
                <a:cxn ang="0">
                  <a:pos x="4" y="52"/>
                </a:cxn>
                <a:cxn ang="0">
                  <a:pos x="11" y="58"/>
                </a:cxn>
                <a:cxn ang="0">
                  <a:pos x="19" y="62"/>
                </a:cxn>
                <a:cxn ang="0">
                  <a:pos x="29" y="64"/>
                </a:cxn>
                <a:cxn ang="0">
                  <a:pos x="42" y="62"/>
                </a:cxn>
                <a:cxn ang="0">
                  <a:pos x="54" y="62"/>
                </a:cxn>
                <a:cxn ang="0">
                  <a:pos x="67" y="60"/>
                </a:cxn>
                <a:cxn ang="0">
                  <a:pos x="79" y="58"/>
                </a:cxn>
                <a:cxn ang="0">
                  <a:pos x="90" y="58"/>
                </a:cxn>
                <a:cxn ang="0">
                  <a:pos x="94" y="54"/>
                </a:cxn>
                <a:cxn ang="0">
                  <a:pos x="98" y="46"/>
                </a:cxn>
                <a:cxn ang="0">
                  <a:pos x="102" y="35"/>
                </a:cxn>
                <a:cxn ang="0">
                  <a:pos x="104" y="25"/>
                </a:cxn>
                <a:cxn ang="0">
                  <a:pos x="106" y="23"/>
                </a:cxn>
                <a:cxn ang="0">
                  <a:pos x="108" y="19"/>
                </a:cxn>
                <a:cxn ang="0">
                  <a:pos x="108" y="15"/>
                </a:cxn>
                <a:cxn ang="0">
                  <a:pos x="106" y="8"/>
                </a:cxn>
                <a:cxn ang="0">
                  <a:pos x="98" y="4"/>
                </a:cxn>
                <a:cxn ang="0">
                  <a:pos x="83" y="2"/>
                </a:cxn>
                <a:cxn ang="0">
                  <a:pos x="63" y="0"/>
                </a:cxn>
                <a:cxn ang="0">
                  <a:pos x="29" y="2"/>
                </a:cxn>
                <a:cxn ang="0">
                  <a:pos x="17" y="8"/>
                </a:cxn>
                <a:cxn ang="0">
                  <a:pos x="6" y="21"/>
                </a:cxn>
                <a:cxn ang="0">
                  <a:pos x="0" y="35"/>
                </a:cxn>
                <a:cxn ang="0">
                  <a:pos x="4" y="52"/>
                </a:cxn>
              </a:cxnLst>
              <a:rect l="0" t="0" r="r" b="b"/>
              <a:pathLst>
                <a:path w="108" h="64">
                  <a:moveTo>
                    <a:pt x="4" y="52"/>
                  </a:moveTo>
                  <a:lnTo>
                    <a:pt x="11" y="58"/>
                  </a:lnTo>
                  <a:lnTo>
                    <a:pt x="19" y="62"/>
                  </a:lnTo>
                  <a:lnTo>
                    <a:pt x="29" y="64"/>
                  </a:lnTo>
                  <a:lnTo>
                    <a:pt x="42" y="62"/>
                  </a:lnTo>
                  <a:lnTo>
                    <a:pt x="54" y="62"/>
                  </a:lnTo>
                  <a:lnTo>
                    <a:pt x="67" y="60"/>
                  </a:lnTo>
                  <a:lnTo>
                    <a:pt x="79" y="58"/>
                  </a:lnTo>
                  <a:lnTo>
                    <a:pt x="90" y="58"/>
                  </a:lnTo>
                  <a:lnTo>
                    <a:pt x="94" y="54"/>
                  </a:lnTo>
                  <a:lnTo>
                    <a:pt x="98" y="46"/>
                  </a:lnTo>
                  <a:lnTo>
                    <a:pt x="102" y="35"/>
                  </a:lnTo>
                  <a:lnTo>
                    <a:pt x="104" y="25"/>
                  </a:lnTo>
                  <a:lnTo>
                    <a:pt x="106" y="23"/>
                  </a:lnTo>
                  <a:lnTo>
                    <a:pt x="108" y="19"/>
                  </a:lnTo>
                  <a:lnTo>
                    <a:pt x="108" y="15"/>
                  </a:lnTo>
                  <a:lnTo>
                    <a:pt x="106" y="8"/>
                  </a:lnTo>
                  <a:lnTo>
                    <a:pt x="98" y="4"/>
                  </a:lnTo>
                  <a:lnTo>
                    <a:pt x="83" y="2"/>
                  </a:lnTo>
                  <a:lnTo>
                    <a:pt x="63" y="0"/>
                  </a:lnTo>
                  <a:lnTo>
                    <a:pt x="29" y="2"/>
                  </a:lnTo>
                  <a:lnTo>
                    <a:pt x="17" y="8"/>
                  </a:lnTo>
                  <a:lnTo>
                    <a:pt x="6" y="21"/>
                  </a:lnTo>
                  <a:lnTo>
                    <a:pt x="0" y="35"/>
                  </a:lnTo>
                  <a:lnTo>
                    <a:pt x="4" y="52"/>
                  </a:lnTo>
                  <a:close/>
                </a:path>
              </a:pathLst>
            </a:custGeom>
            <a:solidFill>
              <a:srgbClr val="FFFFFF"/>
            </a:solidFill>
            <a:ln w="9525">
              <a:noFill/>
              <a:round/>
              <a:headEnd/>
              <a:tailEnd/>
            </a:ln>
          </p:spPr>
          <p:txBody>
            <a:bodyPr>
              <a:prstTxWarp prst="textNoShape">
                <a:avLst/>
              </a:prstTxWarp>
            </a:bodyPr>
            <a:lstStyle/>
            <a:p>
              <a:endParaRPr lang="en-US"/>
            </a:p>
          </p:txBody>
        </p:sp>
        <p:sp>
          <p:nvSpPr>
            <p:cNvPr id="600116" name="Freeform 52"/>
            <p:cNvSpPr>
              <a:spLocks/>
            </p:cNvSpPr>
            <p:nvPr/>
          </p:nvSpPr>
          <p:spPr bwMode="auto">
            <a:xfrm>
              <a:off x="2536" y="3097"/>
              <a:ext cx="108" cy="64"/>
            </a:xfrm>
            <a:custGeom>
              <a:avLst/>
              <a:gdLst/>
              <a:ahLst/>
              <a:cxnLst>
                <a:cxn ang="0">
                  <a:pos x="5" y="52"/>
                </a:cxn>
                <a:cxn ang="0">
                  <a:pos x="11" y="60"/>
                </a:cxn>
                <a:cxn ang="0">
                  <a:pos x="21" y="62"/>
                </a:cxn>
                <a:cxn ang="0">
                  <a:pos x="32" y="64"/>
                </a:cxn>
                <a:cxn ang="0">
                  <a:pos x="44" y="64"/>
                </a:cxn>
                <a:cxn ang="0">
                  <a:pos x="56" y="62"/>
                </a:cxn>
                <a:cxn ang="0">
                  <a:pos x="69" y="60"/>
                </a:cxn>
                <a:cxn ang="0">
                  <a:pos x="81" y="58"/>
                </a:cxn>
                <a:cxn ang="0">
                  <a:pos x="92" y="58"/>
                </a:cxn>
                <a:cxn ang="0">
                  <a:pos x="96" y="54"/>
                </a:cxn>
                <a:cxn ang="0">
                  <a:pos x="100" y="44"/>
                </a:cxn>
                <a:cxn ang="0">
                  <a:pos x="104" y="31"/>
                </a:cxn>
                <a:cxn ang="0">
                  <a:pos x="106" y="25"/>
                </a:cxn>
                <a:cxn ang="0">
                  <a:pos x="106" y="23"/>
                </a:cxn>
                <a:cxn ang="0">
                  <a:pos x="108" y="19"/>
                </a:cxn>
                <a:cxn ang="0">
                  <a:pos x="108" y="15"/>
                </a:cxn>
                <a:cxn ang="0">
                  <a:pos x="106" y="8"/>
                </a:cxn>
                <a:cxn ang="0">
                  <a:pos x="98" y="4"/>
                </a:cxn>
                <a:cxn ang="0">
                  <a:pos x="83" y="2"/>
                </a:cxn>
                <a:cxn ang="0">
                  <a:pos x="63" y="0"/>
                </a:cxn>
                <a:cxn ang="0">
                  <a:pos x="29" y="2"/>
                </a:cxn>
                <a:cxn ang="0">
                  <a:pos x="17" y="8"/>
                </a:cxn>
                <a:cxn ang="0">
                  <a:pos x="7" y="21"/>
                </a:cxn>
                <a:cxn ang="0">
                  <a:pos x="0" y="35"/>
                </a:cxn>
                <a:cxn ang="0">
                  <a:pos x="5" y="52"/>
                </a:cxn>
              </a:cxnLst>
              <a:rect l="0" t="0" r="r" b="b"/>
              <a:pathLst>
                <a:path w="108" h="64">
                  <a:moveTo>
                    <a:pt x="5" y="52"/>
                  </a:moveTo>
                  <a:lnTo>
                    <a:pt x="11" y="60"/>
                  </a:lnTo>
                  <a:lnTo>
                    <a:pt x="21" y="62"/>
                  </a:lnTo>
                  <a:lnTo>
                    <a:pt x="32" y="64"/>
                  </a:lnTo>
                  <a:lnTo>
                    <a:pt x="44" y="64"/>
                  </a:lnTo>
                  <a:lnTo>
                    <a:pt x="56" y="62"/>
                  </a:lnTo>
                  <a:lnTo>
                    <a:pt x="69" y="60"/>
                  </a:lnTo>
                  <a:lnTo>
                    <a:pt x="81" y="58"/>
                  </a:lnTo>
                  <a:lnTo>
                    <a:pt x="92" y="58"/>
                  </a:lnTo>
                  <a:lnTo>
                    <a:pt x="96" y="54"/>
                  </a:lnTo>
                  <a:lnTo>
                    <a:pt x="100" y="44"/>
                  </a:lnTo>
                  <a:lnTo>
                    <a:pt x="104" y="31"/>
                  </a:lnTo>
                  <a:lnTo>
                    <a:pt x="106" y="25"/>
                  </a:lnTo>
                  <a:lnTo>
                    <a:pt x="106" y="23"/>
                  </a:lnTo>
                  <a:lnTo>
                    <a:pt x="108" y="19"/>
                  </a:lnTo>
                  <a:lnTo>
                    <a:pt x="108" y="15"/>
                  </a:lnTo>
                  <a:lnTo>
                    <a:pt x="106" y="8"/>
                  </a:lnTo>
                  <a:lnTo>
                    <a:pt x="98" y="4"/>
                  </a:lnTo>
                  <a:lnTo>
                    <a:pt x="83" y="2"/>
                  </a:lnTo>
                  <a:lnTo>
                    <a:pt x="63" y="0"/>
                  </a:lnTo>
                  <a:lnTo>
                    <a:pt x="29" y="2"/>
                  </a:lnTo>
                  <a:lnTo>
                    <a:pt x="17" y="8"/>
                  </a:lnTo>
                  <a:lnTo>
                    <a:pt x="7" y="21"/>
                  </a:lnTo>
                  <a:lnTo>
                    <a:pt x="0" y="35"/>
                  </a:lnTo>
                  <a:lnTo>
                    <a:pt x="5" y="52"/>
                  </a:lnTo>
                  <a:close/>
                </a:path>
              </a:pathLst>
            </a:custGeom>
            <a:solidFill>
              <a:srgbClr val="FFFFFF"/>
            </a:solidFill>
            <a:ln w="9525">
              <a:noFill/>
              <a:round/>
              <a:headEnd/>
              <a:tailEnd/>
            </a:ln>
          </p:spPr>
          <p:txBody>
            <a:bodyPr>
              <a:prstTxWarp prst="textNoShape">
                <a:avLst/>
              </a:prstTxWarp>
            </a:bodyPr>
            <a:lstStyle/>
            <a:p>
              <a:endParaRPr lang="en-US"/>
            </a:p>
          </p:txBody>
        </p:sp>
        <p:sp>
          <p:nvSpPr>
            <p:cNvPr id="600117" name="Freeform 53"/>
            <p:cNvSpPr>
              <a:spLocks/>
            </p:cNvSpPr>
            <p:nvPr/>
          </p:nvSpPr>
          <p:spPr bwMode="auto">
            <a:xfrm>
              <a:off x="2325" y="3122"/>
              <a:ext cx="108" cy="64"/>
            </a:xfrm>
            <a:custGeom>
              <a:avLst/>
              <a:gdLst/>
              <a:ahLst/>
              <a:cxnLst>
                <a:cxn ang="0">
                  <a:pos x="4" y="52"/>
                </a:cxn>
                <a:cxn ang="0">
                  <a:pos x="10" y="58"/>
                </a:cxn>
                <a:cxn ang="0">
                  <a:pos x="18" y="62"/>
                </a:cxn>
                <a:cxn ang="0">
                  <a:pos x="29" y="64"/>
                </a:cxn>
                <a:cxn ang="0">
                  <a:pos x="41" y="62"/>
                </a:cxn>
                <a:cxn ang="0">
                  <a:pos x="54" y="62"/>
                </a:cxn>
                <a:cxn ang="0">
                  <a:pos x="66" y="60"/>
                </a:cxn>
                <a:cxn ang="0">
                  <a:pos x="79" y="58"/>
                </a:cxn>
                <a:cxn ang="0">
                  <a:pos x="89" y="58"/>
                </a:cxn>
                <a:cxn ang="0">
                  <a:pos x="95" y="54"/>
                </a:cxn>
                <a:cxn ang="0">
                  <a:pos x="99" y="44"/>
                </a:cxn>
                <a:cxn ang="0">
                  <a:pos x="103" y="31"/>
                </a:cxn>
                <a:cxn ang="0">
                  <a:pos x="103" y="25"/>
                </a:cxn>
                <a:cxn ang="0">
                  <a:pos x="103" y="23"/>
                </a:cxn>
                <a:cxn ang="0">
                  <a:pos x="106" y="19"/>
                </a:cxn>
                <a:cxn ang="0">
                  <a:pos x="108" y="12"/>
                </a:cxn>
                <a:cxn ang="0">
                  <a:pos x="103" y="8"/>
                </a:cxn>
                <a:cxn ang="0">
                  <a:pos x="97" y="4"/>
                </a:cxn>
                <a:cxn ang="0">
                  <a:pos x="83" y="0"/>
                </a:cxn>
                <a:cxn ang="0">
                  <a:pos x="62" y="0"/>
                </a:cxn>
                <a:cxn ang="0">
                  <a:pos x="29" y="2"/>
                </a:cxn>
                <a:cxn ang="0">
                  <a:pos x="16" y="8"/>
                </a:cxn>
                <a:cxn ang="0">
                  <a:pos x="6" y="19"/>
                </a:cxn>
                <a:cxn ang="0">
                  <a:pos x="0" y="35"/>
                </a:cxn>
                <a:cxn ang="0">
                  <a:pos x="4" y="52"/>
                </a:cxn>
              </a:cxnLst>
              <a:rect l="0" t="0" r="r" b="b"/>
              <a:pathLst>
                <a:path w="108" h="64">
                  <a:moveTo>
                    <a:pt x="4" y="52"/>
                  </a:moveTo>
                  <a:lnTo>
                    <a:pt x="10" y="58"/>
                  </a:lnTo>
                  <a:lnTo>
                    <a:pt x="18" y="62"/>
                  </a:lnTo>
                  <a:lnTo>
                    <a:pt x="29" y="64"/>
                  </a:lnTo>
                  <a:lnTo>
                    <a:pt x="41" y="62"/>
                  </a:lnTo>
                  <a:lnTo>
                    <a:pt x="54" y="62"/>
                  </a:lnTo>
                  <a:lnTo>
                    <a:pt x="66" y="60"/>
                  </a:lnTo>
                  <a:lnTo>
                    <a:pt x="79" y="58"/>
                  </a:lnTo>
                  <a:lnTo>
                    <a:pt x="89" y="58"/>
                  </a:lnTo>
                  <a:lnTo>
                    <a:pt x="95" y="54"/>
                  </a:lnTo>
                  <a:lnTo>
                    <a:pt x="99" y="44"/>
                  </a:lnTo>
                  <a:lnTo>
                    <a:pt x="103" y="31"/>
                  </a:lnTo>
                  <a:lnTo>
                    <a:pt x="103" y="25"/>
                  </a:lnTo>
                  <a:lnTo>
                    <a:pt x="103" y="23"/>
                  </a:lnTo>
                  <a:lnTo>
                    <a:pt x="106" y="19"/>
                  </a:lnTo>
                  <a:lnTo>
                    <a:pt x="108" y="12"/>
                  </a:lnTo>
                  <a:lnTo>
                    <a:pt x="103" y="8"/>
                  </a:lnTo>
                  <a:lnTo>
                    <a:pt x="97" y="4"/>
                  </a:lnTo>
                  <a:lnTo>
                    <a:pt x="83" y="0"/>
                  </a:lnTo>
                  <a:lnTo>
                    <a:pt x="62" y="0"/>
                  </a:lnTo>
                  <a:lnTo>
                    <a:pt x="29" y="2"/>
                  </a:lnTo>
                  <a:lnTo>
                    <a:pt x="16" y="8"/>
                  </a:lnTo>
                  <a:lnTo>
                    <a:pt x="6" y="19"/>
                  </a:lnTo>
                  <a:lnTo>
                    <a:pt x="0" y="35"/>
                  </a:lnTo>
                  <a:lnTo>
                    <a:pt x="4" y="52"/>
                  </a:lnTo>
                  <a:close/>
                </a:path>
              </a:pathLst>
            </a:custGeom>
            <a:solidFill>
              <a:srgbClr val="FFFFFF"/>
            </a:solidFill>
            <a:ln w="9525">
              <a:noFill/>
              <a:round/>
              <a:headEnd/>
              <a:tailEnd/>
            </a:ln>
          </p:spPr>
          <p:txBody>
            <a:bodyPr>
              <a:prstTxWarp prst="textNoShape">
                <a:avLst/>
              </a:prstTxWarp>
            </a:bodyPr>
            <a:lstStyle/>
            <a:p>
              <a:endParaRPr lang="en-US"/>
            </a:p>
          </p:txBody>
        </p:sp>
        <p:sp>
          <p:nvSpPr>
            <p:cNvPr id="600118" name="Freeform 54"/>
            <p:cNvSpPr>
              <a:spLocks/>
            </p:cNvSpPr>
            <p:nvPr/>
          </p:nvSpPr>
          <p:spPr bwMode="auto">
            <a:xfrm>
              <a:off x="2163" y="3139"/>
              <a:ext cx="108" cy="64"/>
            </a:xfrm>
            <a:custGeom>
              <a:avLst/>
              <a:gdLst/>
              <a:ahLst/>
              <a:cxnLst>
                <a:cxn ang="0">
                  <a:pos x="4" y="53"/>
                </a:cxn>
                <a:cxn ang="0">
                  <a:pos x="10" y="60"/>
                </a:cxn>
                <a:cxn ang="0">
                  <a:pos x="18" y="64"/>
                </a:cxn>
                <a:cxn ang="0">
                  <a:pos x="29" y="64"/>
                </a:cxn>
                <a:cxn ang="0">
                  <a:pos x="41" y="64"/>
                </a:cxn>
                <a:cxn ang="0">
                  <a:pos x="54" y="62"/>
                </a:cxn>
                <a:cxn ang="0">
                  <a:pos x="66" y="60"/>
                </a:cxn>
                <a:cxn ang="0">
                  <a:pos x="79" y="58"/>
                </a:cxn>
                <a:cxn ang="0">
                  <a:pos x="89" y="58"/>
                </a:cxn>
                <a:cxn ang="0">
                  <a:pos x="95" y="53"/>
                </a:cxn>
                <a:cxn ang="0">
                  <a:pos x="99" y="43"/>
                </a:cxn>
                <a:cxn ang="0">
                  <a:pos x="103" y="33"/>
                </a:cxn>
                <a:cxn ang="0">
                  <a:pos x="103" y="24"/>
                </a:cxn>
                <a:cxn ang="0">
                  <a:pos x="103" y="22"/>
                </a:cxn>
                <a:cxn ang="0">
                  <a:pos x="106" y="18"/>
                </a:cxn>
                <a:cxn ang="0">
                  <a:pos x="108" y="14"/>
                </a:cxn>
                <a:cxn ang="0">
                  <a:pos x="103" y="8"/>
                </a:cxn>
                <a:cxn ang="0">
                  <a:pos x="97" y="4"/>
                </a:cxn>
                <a:cxn ang="0">
                  <a:pos x="83" y="2"/>
                </a:cxn>
                <a:cxn ang="0">
                  <a:pos x="62" y="0"/>
                </a:cxn>
                <a:cxn ang="0">
                  <a:pos x="29" y="2"/>
                </a:cxn>
                <a:cxn ang="0">
                  <a:pos x="16" y="8"/>
                </a:cxn>
                <a:cxn ang="0">
                  <a:pos x="6" y="20"/>
                </a:cxn>
                <a:cxn ang="0">
                  <a:pos x="0" y="37"/>
                </a:cxn>
                <a:cxn ang="0">
                  <a:pos x="4" y="53"/>
                </a:cxn>
              </a:cxnLst>
              <a:rect l="0" t="0" r="r" b="b"/>
              <a:pathLst>
                <a:path w="108" h="64">
                  <a:moveTo>
                    <a:pt x="4" y="53"/>
                  </a:moveTo>
                  <a:lnTo>
                    <a:pt x="10" y="60"/>
                  </a:lnTo>
                  <a:lnTo>
                    <a:pt x="18" y="64"/>
                  </a:lnTo>
                  <a:lnTo>
                    <a:pt x="29" y="64"/>
                  </a:lnTo>
                  <a:lnTo>
                    <a:pt x="41" y="64"/>
                  </a:lnTo>
                  <a:lnTo>
                    <a:pt x="54" y="62"/>
                  </a:lnTo>
                  <a:lnTo>
                    <a:pt x="66" y="60"/>
                  </a:lnTo>
                  <a:lnTo>
                    <a:pt x="79" y="58"/>
                  </a:lnTo>
                  <a:lnTo>
                    <a:pt x="89" y="58"/>
                  </a:lnTo>
                  <a:lnTo>
                    <a:pt x="95" y="53"/>
                  </a:lnTo>
                  <a:lnTo>
                    <a:pt x="99" y="43"/>
                  </a:lnTo>
                  <a:lnTo>
                    <a:pt x="103" y="33"/>
                  </a:lnTo>
                  <a:lnTo>
                    <a:pt x="103" y="24"/>
                  </a:lnTo>
                  <a:lnTo>
                    <a:pt x="103" y="22"/>
                  </a:lnTo>
                  <a:lnTo>
                    <a:pt x="106" y="18"/>
                  </a:lnTo>
                  <a:lnTo>
                    <a:pt x="108" y="14"/>
                  </a:lnTo>
                  <a:lnTo>
                    <a:pt x="103" y="8"/>
                  </a:lnTo>
                  <a:lnTo>
                    <a:pt x="97" y="4"/>
                  </a:lnTo>
                  <a:lnTo>
                    <a:pt x="83" y="2"/>
                  </a:lnTo>
                  <a:lnTo>
                    <a:pt x="62" y="0"/>
                  </a:lnTo>
                  <a:lnTo>
                    <a:pt x="29" y="2"/>
                  </a:lnTo>
                  <a:lnTo>
                    <a:pt x="16" y="8"/>
                  </a:lnTo>
                  <a:lnTo>
                    <a:pt x="6" y="20"/>
                  </a:lnTo>
                  <a:lnTo>
                    <a:pt x="0" y="37"/>
                  </a:lnTo>
                  <a:lnTo>
                    <a:pt x="4" y="53"/>
                  </a:lnTo>
                  <a:close/>
                </a:path>
              </a:pathLst>
            </a:custGeom>
            <a:solidFill>
              <a:srgbClr val="FFFFFF"/>
            </a:solidFill>
            <a:ln w="9525">
              <a:noFill/>
              <a:round/>
              <a:headEnd/>
              <a:tailEnd/>
            </a:ln>
          </p:spPr>
          <p:txBody>
            <a:bodyPr>
              <a:prstTxWarp prst="textNoShape">
                <a:avLst/>
              </a:prstTxWarp>
            </a:bodyPr>
            <a:lstStyle/>
            <a:p>
              <a:endParaRPr lang="en-US"/>
            </a:p>
          </p:txBody>
        </p:sp>
        <p:sp>
          <p:nvSpPr>
            <p:cNvPr id="600119" name="Freeform 55"/>
            <p:cNvSpPr>
              <a:spLocks/>
            </p:cNvSpPr>
            <p:nvPr/>
          </p:nvSpPr>
          <p:spPr bwMode="auto">
            <a:xfrm>
              <a:off x="1992" y="3134"/>
              <a:ext cx="108" cy="65"/>
            </a:xfrm>
            <a:custGeom>
              <a:avLst/>
              <a:gdLst/>
              <a:ahLst/>
              <a:cxnLst>
                <a:cxn ang="0">
                  <a:pos x="5" y="52"/>
                </a:cxn>
                <a:cxn ang="0">
                  <a:pos x="11" y="58"/>
                </a:cxn>
                <a:cxn ang="0">
                  <a:pos x="21" y="63"/>
                </a:cxn>
                <a:cxn ang="0">
                  <a:pos x="32" y="65"/>
                </a:cxn>
                <a:cxn ang="0">
                  <a:pos x="44" y="63"/>
                </a:cxn>
                <a:cxn ang="0">
                  <a:pos x="56" y="63"/>
                </a:cxn>
                <a:cxn ang="0">
                  <a:pos x="69" y="61"/>
                </a:cxn>
                <a:cxn ang="0">
                  <a:pos x="81" y="58"/>
                </a:cxn>
                <a:cxn ang="0">
                  <a:pos x="92" y="58"/>
                </a:cxn>
                <a:cxn ang="0">
                  <a:pos x="96" y="54"/>
                </a:cxn>
                <a:cxn ang="0">
                  <a:pos x="100" y="44"/>
                </a:cxn>
                <a:cxn ang="0">
                  <a:pos x="104" y="32"/>
                </a:cxn>
                <a:cxn ang="0">
                  <a:pos x="106" y="25"/>
                </a:cxn>
                <a:cxn ang="0">
                  <a:pos x="106" y="23"/>
                </a:cxn>
                <a:cxn ang="0">
                  <a:pos x="108" y="19"/>
                </a:cxn>
                <a:cxn ang="0">
                  <a:pos x="108" y="15"/>
                </a:cxn>
                <a:cxn ang="0">
                  <a:pos x="106" y="9"/>
                </a:cxn>
                <a:cxn ang="0">
                  <a:pos x="98" y="5"/>
                </a:cxn>
                <a:cxn ang="0">
                  <a:pos x="83" y="2"/>
                </a:cxn>
                <a:cxn ang="0">
                  <a:pos x="63" y="0"/>
                </a:cxn>
                <a:cxn ang="0">
                  <a:pos x="29" y="2"/>
                </a:cxn>
                <a:cxn ang="0">
                  <a:pos x="17" y="9"/>
                </a:cxn>
                <a:cxn ang="0">
                  <a:pos x="7" y="21"/>
                </a:cxn>
                <a:cxn ang="0">
                  <a:pos x="0" y="36"/>
                </a:cxn>
                <a:cxn ang="0">
                  <a:pos x="5" y="52"/>
                </a:cxn>
              </a:cxnLst>
              <a:rect l="0" t="0" r="r" b="b"/>
              <a:pathLst>
                <a:path w="108" h="65">
                  <a:moveTo>
                    <a:pt x="5" y="52"/>
                  </a:moveTo>
                  <a:lnTo>
                    <a:pt x="11" y="58"/>
                  </a:lnTo>
                  <a:lnTo>
                    <a:pt x="21" y="63"/>
                  </a:lnTo>
                  <a:lnTo>
                    <a:pt x="32" y="65"/>
                  </a:lnTo>
                  <a:lnTo>
                    <a:pt x="44" y="63"/>
                  </a:lnTo>
                  <a:lnTo>
                    <a:pt x="56" y="63"/>
                  </a:lnTo>
                  <a:lnTo>
                    <a:pt x="69" y="61"/>
                  </a:lnTo>
                  <a:lnTo>
                    <a:pt x="81" y="58"/>
                  </a:lnTo>
                  <a:lnTo>
                    <a:pt x="92" y="58"/>
                  </a:lnTo>
                  <a:lnTo>
                    <a:pt x="96" y="54"/>
                  </a:lnTo>
                  <a:lnTo>
                    <a:pt x="100" y="44"/>
                  </a:lnTo>
                  <a:lnTo>
                    <a:pt x="104" y="32"/>
                  </a:lnTo>
                  <a:lnTo>
                    <a:pt x="106" y="25"/>
                  </a:lnTo>
                  <a:lnTo>
                    <a:pt x="106" y="23"/>
                  </a:lnTo>
                  <a:lnTo>
                    <a:pt x="108" y="19"/>
                  </a:lnTo>
                  <a:lnTo>
                    <a:pt x="108" y="15"/>
                  </a:lnTo>
                  <a:lnTo>
                    <a:pt x="106" y="9"/>
                  </a:lnTo>
                  <a:lnTo>
                    <a:pt x="98" y="5"/>
                  </a:lnTo>
                  <a:lnTo>
                    <a:pt x="83" y="2"/>
                  </a:lnTo>
                  <a:lnTo>
                    <a:pt x="63" y="0"/>
                  </a:lnTo>
                  <a:lnTo>
                    <a:pt x="29" y="2"/>
                  </a:lnTo>
                  <a:lnTo>
                    <a:pt x="17" y="9"/>
                  </a:lnTo>
                  <a:lnTo>
                    <a:pt x="7" y="21"/>
                  </a:lnTo>
                  <a:lnTo>
                    <a:pt x="0" y="36"/>
                  </a:lnTo>
                  <a:lnTo>
                    <a:pt x="5" y="52"/>
                  </a:lnTo>
                  <a:close/>
                </a:path>
              </a:pathLst>
            </a:custGeom>
            <a:solidFill>
              <a:srgbClr val="FFFFFF"/>
            </a:solidFill>
            <a:ln w="9525">
              <a:noFill/>
              <a:round/>
              <a:headEnd/>
              <a:tailEnd/>
            </a:ln>
          </p:spPr>
          <p:txBody>
            <a:bodyPr>
              <a:prstTxWarp prst="textNoShape">
                <a:avLst/>
              </a:prstTxWarp>
            </a:bodyPr>
            <a:lstStyle/>
            <a:p>
              <a:endParaRPr lang="en-US"/>
            </a:p>
          </p:txBody>
        </p:sp>
        <p:sp>
          <p:nvSpPr>
            <p:cNvPr id="600120" name="Freeform 56"/>
            <p:cNvSpPr>
              <a:spLocks/>
            </p:cNvSpPr>
            <p:nvPr/>
          </p:nvSpPr>
          <p:spPr bwMode="auto">
            <a:xfrm>
              <a:off x="1843" y="3132"/>
              <a:ext cx="108" cy="63"/>
            </a:xfrm>
            <a:custGeom>
              <a:avLst/>
              <a:gdLst/>
              <a:ahLst/>
              <a:cxnLst>
                <a:cxn ang="0">
                  <a:pos x="4" y="52"/>
                </a:cxn>
                <a:cxn ang="0">
                  <a:pos x="10" y="58"/>
                </a:cxn>
                <a:cxn ang="0">
                  <a:pos x="21" y="63"/>
                </a:cxn>
                <a:cxn ang="0">
                  <a:pos x="31" y="63"/>
                </a:cxn>
                <a:cxn ang="0">
                  <a:pos x="43" y="63"/>
                </a:cxn>
                <a:cxn ang="0">
                  <a:pos x="56" y="60"/>
                </a:cxn>
                <a:cxn ang="0">
                  <a:pos x="68" y="58"/>
                </a:cxn>
                <a:cxn ang="0">
                  <a:pos x="81" y="58"/>
                </a:cxn>
                <a:cxn ang="0">
                  <a:pos x="91" y="58"/>
                </a:cxn>
                <a:cxn ang="0">
                  <a:pos x="95" y="52"/>
                </a:cxn>
                <a:cxn ang="0">
                  <a:pos x="100" y="42"/>
                </a:cxn>
                <a:cxn ang="0">
                  <a:pos x="104" y="31"/>
                </a:cxn>
                <a:cxn ang="0">
                  <a:pos x="106" y="25"/>
                </a:cxn>
                <a:cxn ang="0">
                  <a:pos x="106" y="23"/>
                </a:cxn>
                <a:cxn ang="0">
                  <a:pos x="108" y="19"/>
                </a:cxn>
                <a:cxn ang="0">
                  <a:pos x="108" y="13"/>
                </a:cxn>
                <a:cxn ang="0">
                  <a:pos x="106" y="9"/>
                </a:cxn>
                <a:cxn ang="0">
                  <a:pos x="97" y="4"/>
                </a:cxn>
                <a:cxn ang="0">
                  <a:pos x="83" y="0"/>
                </a:cxn>
                <a:cxn ang="0">
                  <a:pos x="62" y="0"/>
                </a:cxn>
                <a:cxn ang="0">
                  <a:pos x="29" y="2"/>
                </a:cxn>
                <a:cxn ang="0">
                  <a:pos x="16" y="9"/>
                </a:cxn>
                <a:cxn ang="0">
                  <a:pos x="6" y="19"/>
                </a:cxn>
                <a:cxn ang="0">
                  <a:pos x="0" y="36"/>
                </a:cxn>
                <a:cxn ang="0">
                  <a:pos x="4" y="52"/>
                </a:cxn>
              </a:cxnLst>
              <a:rect l="0" t="0" r="r" b="b"/>
              <a:pathLst>
                <a:path w="108" h="63">
                  <a:moveTo>
                    <a:pt x="4" y="52"/>
                  </a:moveTo>
                  <a:lnTo>
                    <a:pt x="10" y="58"/>
                  </a:lnTo>
                  <a:lnTo>
                    <a:pt x="21" y="63"/>
                  </a:lnTo>
                  <a:lnTo>
                    <a:pt x="31" y="63"/>
                  </a:lnTo>
                  <a:lnTo>
                    <a:pt x="43" y="63"/>
                  </a:lnTo>
                  <a:lnTo>
                    <a:pt x="56" y="60"/>
                  </a:lnTo>
                  <a:lnTo>
                    <a:pt x="68" y="58"/>
                  </a:lnTo>
                  <a:lnTo>
                    <a:pt x="81" y="58"/>
                  </a:lnTo>
                  <a:lnTo>
                    <a:pt x="91" y="58"/>
                  </a:lnTo>
                  <a:lnTo>
                    <a:pt x="95" y="52"/>
                  </a:lnTo>
                  <a:lnTo>
                    <a:pt x="100" y="42"/>
                  </a:lnTo>
                  <a:lnTo>
                    <a:pt x="104" y="31"/>
                  </a:lnTo>
                  <a:lnTo>
                    <a:pt x="106" y="25"/>
                  </a:lnTo>
                  <a:lnTo>
                    <a:pt x="106" y="23"/>
                  </a:lnTo>
                  <a:lnTo>
                    <a:pt x="108" y="19"/>
                  </a:lnTo>
                  <a:lnTo>
                    <a:pt x="108" y="13"/>
                  </a:lnTo>
                  <a:lnTo>
                    <a:pt x="106" y="9"/>
                  </a:lnTo>
                  <a:lnTo>
                    <a:pt x="97" y="4"/>
                  </a:lnTo>
                  <a:lnTo>
                    <a:pt x="83" y="0"/>
                  </a:lnTo>
                  <a:lnTo>
                    <a:pt x="62" y="0"/>
                  </a:lnTo>
                  <a:lnTo>
                    <a:pt x="29" y="2"/>
                  </a:lnTo>
                  <a:lnTo>
                    <a:pt x="16" y="9"/>
                  </a:lnTo>
                  <a:lnTo>
                    <a:pt x="6" y="19"/>
                  </a:lnTo>
                  <a:lnTo>
                    <a:pt x="0" y="36"/>
                  </a:lnTo>
                  <a:lnTo>
                    <a:pt x="4" y="52"/>
                  </a:lnTo>
                  <a:close/>
                </a:path>
              </a:pathLst>
            </a:custGeom>
            <a:solidFill>
              <a:srgbClr val="FFFFFF"/>
            </a:solidFill>
            <a:ln w="9525">
              <a:noFill/>
              <a:round/>
              <a:headEnd/>
              <a:tailEnd/>
            </a:ln>
          </p:spPr>
          <p:txBody>
            <a:bodyPr>
              <a:prstTxWarp prst="textNoShape">
                <a:avLst/>
              </a:prstTxWarp>
            </a:bodyPr>
            <a:lstStyle/>
            <a:p>
              <a:endParaRPr lang="en-US"/>
            </a:p>
          </p:txBody>
        </p:sp>
        <p:sp>
          <p:nvSpPr>
            <p:cNvPr id="600121" name="Freeform 57"/>
            <p:cNvSpPr>
              <a:spLocks/>
            </p:cNvSpPr>
            <p:nvPr/>
          </p:nvSpPr>
          <p:spPr bwMode="auto">
            <a:xfrm>
              <a:off x="1695" y="3155"/>
              <a:ext cx="108" cy="64"/>
            </a:xfrm>
            <a:custGeom>
              <a:avLst/>
              <a:gdLst/>
              <a:ahLst/>
              <a:cxnLst>
                <a:cxn ang="0">
                  <a:pos x="5" y="52"/>
                </a:cxn>
                <a:cxn ang="0">
                  <a:pos x="11" y="58"/>
                </a:cxn>
                <a:cxn ang="0">
                  <a:pos x="19" y="62"/>
                </a:cxn>
                <a:cxn ang="0">
                  <a:pos x="30" y="64"/>
                </a:cxn>
                <a:cxn ang="0">
                  <a:pos x="42" y="62"/>
                </a:cxn>
                <a:cxn ang="0">
                  <a:pos x="54" y="62"/>
                </a:cxn>
                <a:cxn ang="0">
                  <a:pos x="67" y="60"/>
                </a:cxn>
                <a:cxn ang="0">
                  <a:pos x="79" y="58"/>
                </a:cxn>
                <a:cxn ang="0">
                  <a:pos x="90" y="58"/>
                </a:cxn>
                <a:cxn ang="0">
                  <a:pos x="96" y="54"/>
                </a:cxn>
                <a:cxn ang="0">
                  <a:pos x="100" y="44"/>
                </a:cxn>
                <a:cxn ang="0">
                  <a:pos x="104" y="31"/>
                </a:cxn>
                <a:cxn ang="0">
                  <a:pos x="104" y="25"/>
                </a:cxn>
                <a:cxn ang="0">
                  <a:pos x="104" y="23"/>
                </a:cxn>
                <a:cxn ang="0">
                  <a:pos x="106" y="19"/>
                </a:cxn>
                <a:cxn ang="0">
                  <a:pos x="108" y="13"/>
                </a:cxn>
                <a:cxn ang="0">
                  <a:pos x="104" y="8"/>
                </a:cxn>
                <a:cxn ang="0">
                  <a:pos x="98" y="4"/>
                </a:cxn>
                <a:cxn ang="0">
                  <a:pos x="84" y="0"/>
                </a:cxn>
                <a:cxn ang="0">
                  <a:pos x="63" y="0"/>
                </a:cxn>
                <a:cxn ang="0">
                  <a:pos x="30" y="2"/>
                </a:cxn>
                <a:cxn ang="0">
                  <a:pos x="17" y="8"/>
                </a:cxn>
                <a:cxn ang="0">
                  <a:pos x="7" y="19"/>
                </a:cxn>
                <a:cxn ang="0">
                  <a:pos x="0" y="35"/>
                </a:cxn>
                <a:cxn ang="0">
                  <a:pos x="5" y="52"/>
                </a:cxn>
              </a:cxnLst>
              <a:rect l="0" t="0" r="r" b="b"/>
              <a:pathLst>
                <a:path w="108" h="64">
                  <a:moveTo>
                    <a:pt x="5" y="52"/>
                  </a:moveTo>
                  <a:lnTo>
                    <a:pt x="11" y="58"/>
                  </a:lnTo>
                  <a:lnTo>
                    <a:pt x="19" y="62"/>
                  </a:lnTo>
                  <a:lnTo>
                    <a:pt x="30" y="64"/>
                  </a:lnTo>
                  <a:lnTo>
                    <a:pt x="42" y="62"/>
                  </a:lnTo>
                  <a:lnTo>
                    <a:pt x="54" y="62"/>
                  </a:lnTo>
                  <a:lnTo>
                    <a:pt x="67" y="60"/>
                  </a:lnTo>
                  <a:lnTo>
                    <a:pt x="79" y="58"/>
                  </a:lnTo>
                  <a:lnTo>
                    <a:pt x="90" y="58"/>
                  </a:lnTo>
                  <a:lnTo>
                    <a:pt x="96" y="54"/>
                  </a:lnTo>
                  <a:lnTo>
                    <a:pt x="100" y="44"/>
                  </a:lnTo>
                  <a:lnTo>
                    <a:pt x="104" y="31"/>
                  </a:lnTo>
                  <a:lnTo>
                    <a:pt x="104" y="25"/>
                  </a:lnTo>
                  <a:lnTo>
                    <a:pt x="104" y="23"/>
                  </a:lnTo>
                  <a:lnTo>
                    <a:pt x="106" y="19"/>
                  </a:lnTo>
                  <a:lnTo>
                    <a:pt x="108" y="13"/>
                  </a:lnTo>
                  <a:lnTo>
                    <a:pt x="104" y="8"/>
                  </a:lnTo>
                  <a:lnTo>
                    <a:pt x="98" y="4"/>
                  </a:lnTo>
                  <a:lnTo>
                    <a:pt x="84" y="0"/>
                  </a:lnTo>
                  <a:lnTo>
                    <a:pt x="63" y="0"/>
                  </a:lnTo>
                  <a:lnTo>
                    <a:pt x="30" y="2"/>
                  </a:lnTo>
                  <a:lnTo>
                    <a:pt x="17" y="8"/>
                  </a:lnTo>
                  <a:lnTo>
                    <a:pt x="7" y="19"/>
                  </a:lnTo>
                  <a:lnTo>
                    <a:pt x="0" y="35"/>
                  </a:lnTo>
                  <a:lnTo>
                    <a:pt x="5" y="52"/>
                  </a:lnTo>
                  <a:close/>
                </a:path>
              </a:pathLst>
            </a:custGeom>
            <a:solidFill>
              <a:srgbClr val="FFFFFF"/>
            </a:solidFill>
            <a:ln w="9525">
              <a:noFill/>
              <a:round/>
              <a:headEnd/>
              <a:tailEnd/>
            </a:ln>
          </p:spPr>
          <p:txBody>
            <a:bodyPr>
              <a:prstTxWarp prst="textNoShape">
                <a:avLst/>
              </a:prstTxWarp>
            </a:bodyPr>
            <a:lstStyle/>
            <a:p>
              <a:endParaRPr lang="en-US"/>
            </a:p>
          </p:txBody>
        </p:sp>
        <p:sp>
          <p:nvSpPr>
            <p:cNvPr id="600122" name="Freeform 58"/>
            <p:cNvSpPr>
              <a:spLocks/>
            </p:cNvSpPr>
            <p:nvPr/>
          </p:nvSpPr>
          <p:spPr bwMode="auto">
            <a:xfrm>
              <a:off x="1448" y="3232"/>
              <a:ext cx="1626" cy="160"/>
            </a:xfrm>
            <a:custGeom>
              <a:avLst/>
              <a:gdLst/>
              <a:ahLst/>
              <a:cxnLst>
                <a:cxn ang="0">
                  <a:pos x="297" y="155"/>
                </a:cxn>
                <a:cxn ang="0">
                  <a:pos x="331" y="143"/>
                </a:cxn>
                <a:cxn ang="0">
                  <a:pos x="380" y="130"/>
                </a:cxn>
                <a:cxn ang="0">
                  <a:pos x="445" y="116"/>
                </a:cxn>
                <a:cxn ang="0">
                  <a:pos x="522" y="104"/>
                </a:cxn>
                <a:cxn ang="0">
                  <a:pos x="609" y="89"/>
                </a:cxn>
                <a:cxn ang="0">
                  <a:pos x="704" y="77"/>
                </a:cxn>
                <a:cxn ang="0">
                  <a:pos x="806" y="66"/>
                </a:cxn>
                <a:cxn ang="0">
                  <a:pos x="912" y="56"/>
                </a:cxn>
                <a:cxn ang="0">
                  <a:pos x="1018" y="45"/>
                </a:cxn>
                <a:cxn ang="0">
                  <a:pos x="1124" y="39"/>
                </a:cxn>
                <a:cxn ang="0">
                  <a:pos x="1228" y="33"/>
                </a:cxn>
                <a:cxn ang="0">
                  <a:pos x="1327" y="29"/>
                </a:cxn>
                <a:cxn ang="0">
                  <a:pos x="1419" y="27"/>
                </a:cxn>
                <a:cxn ang="0">
                  <a:pos x="1500" y="29"/>
                </a:cxn>
                <a:cxn ang="0">
                  <a:pos x="1570" y="33"/>
                </a:cxn>
                <a:cxn ang="0">
                  <a:pos x="1626" y="39"/>
                </a:cxn>
                <a:cxn ang="0">
                  <a:pos x="1599" y="29"/>
                </a:cxn>
                <a:cxn ang="0">
                  <a:pos x="1568" y="21"/>
                </a:cxn>
                <a:cxn ang="0">
                  <a:pos x="1531" y="12"/>
                </a:cxn>
                <a:cxn ang="0">
                  <a:pos x="1489" y="8"/>
                </a:cxn>
                <a:cxn ang="0">
                  <a:pos x="1441" y="4"/>
                </a:cxn>
                <a:cxn ang="0">
                  <a:pos x="1392" y="0"/>
                </a:cxn>
                <a:cxn ang="0">
                  <a:pos x="1338" y="0"/>
                </a:cxn>
                <a:cxn ang="0">
                  <a:pos x="1282" y="0"/>
                </a:cxn>
                <a:cxn ang="0">
                  <a:pos x="1221" y="0"/>
                </a:cxn>
                <a:cxn ang="0">
                  <a:pos x="1161" y="2"/>
                </a:cxn>
                <a:cxn ang="0">
                  <a:pos x="1097" y="4"/>
                </a:cxn>
                <a:cxn ang="0">
                  <a:pos x="1030" y="8"/>
                </a:cxn>
                <a:cxn ang="0">
                  <a:pos x="964" y="12"/>
                </a:cxn>
                <a:cxn ang="0">
                  <a:pos x="897" y="19"/>
                </a:cxn>
                <a:cxn ang="0">
                  <a:pos x="829" y="25"/>
                </a:cxn>
                <a:cxn ang="0">
                  <a:pos x="762" y="31"/>
                </a:cxn>
                <a:cxn ang="0">
                  <a:pos x="694" y="37"/>
                </a:cxn>
                <a:cxn ang="0">
                  <a:pos x="627" y="45"/>
                </a:cxn>
                <a:cxn ang="0">
                  <a:pos x="563" y="54"/>
                </a:cxn>
                <a:cxn ang="0">
                  <a:pos x="499" y="60"/>
                </a:cxn>
                <a:cxn ang="0">
                  <a:pos x="436" y="68"/>
                </a:cxn>
                <a:cxn ang="0">
                  <a:pos x="378" y="77"/>
                </a:cxn>
                <a:cxn ang="0">
                  <a:pos x="322" y="85"/>
                </a:cxn>
                <a:cxn ang="0">
                  <a:pos x="268" y="93"/>
                </a:cxn>
                <a:cxn ang="0">
                  <a:pos x="218" y="101"/>
                </a:cxn>
                <a:cxn ang="0">
                  <a:pos x="173" y="110"/>
                </a:cxn>
                <a:cxn ang="0">
                  <a:pos x="131" y="116"/>
                </a:cxn>
                <a:cxn ang="0">
                  <a:pos x="94" y="122"/>
                </a:cxn>
                <a:cxn ang="0">
                  <a:pos x="61" y="130"/>
                </a:cxn>
                <a:cxn ang="0">
                  <a:pos x="36" y="135"/>
                </a:cxn>
                <a:cxn ang="0">
                  <a:pos x="15" y="141"/>
                </a:cxn>
                <a:cxn ang="0">
                  <a:pos x="0" y="145"/>
                </a:cxn>
                <a:cxn ang="0">
                  <a:pos x="83" y="139"/>
                </a:cxn>
                <a:cxn ang="0">
                  <a:pos x="146" y="139"/>
                </a:cxn>
                <a:cxn ang="0">
                  <a:pos x="191" y="141"/>
                </a:cxn>
                <a:cxn ang="0">
                  <a:pos x="225" y="147"/>
                </a:cxn>
                <a:cxn ang="0">
                  <a:pos x="247" y="153"/>
                </a:cxn>
                <a:cxn ang="0">
                  <a:pos x="264" y="157"/>
                </a:cxn>
                <a:cxn ang="0">
                  <a:pos x="281" y="160"/>
                </a:cxn>
                <a:cxn ang="0">
                  <a:pos x="297" y="155"/>
                </a:cxn>
              </a:cxnLst>
              <a:rect l="0" t="0" r="r" b="b"/>
              <a:pathLst>
                <a:path w="1626" h="160">
                  <a:moveTo>
                    <a:pt x="297" y="155"/>
                  </a:moveTo>
                  <a:lnTo>
                    <a:pt x="331" y="143"/>
                  </a:lnTo>
                  <a:lnTo>
                    <a:pt x="380" y="130"/>
                  </a:lnTo>
                  <a:lnTo>
                    <a:pt x="445" y="116"/>
                  </a:lnTo>
                  <a:lnTo>
                    <a:pt x="522" y="104"/>
                  </a:lnTo>
                  <a:lnTo>
                    <a:pt x="609" y="89"/>
                  </a:lnTo>
                  <a:lnTo>
                    <a:pt x="704" y="77"/>
                  </a:lnTo>
                  <a:lnTo>
                    <a:pt x="806" y="66"/>
                  </a:lnTo>
                  <a:lnTo>
                    <a:pt x="912" y="56"/>
                  </a:lnTo>
                  <a:lnTo>
                    <a:pt x="1018" y="45"/>
                  </a:lnTo>
                  <a:lnTo>
                    <a:pt x="1124" y="39"/>
                  </a:lnTo>
                  <a:lnTo>
                    <a:pt x="1228" y="33"/>
                  </a:lnTo>
                  <a:lnTo>
                    <a:pt x="1327" y="29"/>
                  </a:lnTo>
                  <a:lnTo>
                    <a:pt x="1419" y="27"/>
                  </a:lnTo>
                  <a:lnTo>
                    <a:pt x="1500" y="29"/>
                  </a:lnTo>
                  <a:lnTo>
                    <a:pt x="1570" y="33"/>
                  </a:lnTo>
                  <a:lnTo>
                    <a:pt x="1626" y="39"/>
                  </a:lnTo>
                  <a:lnTo>
                    <a:pt x="1599" y="29"/>
                  </a:lnTo>
                  <a:lnTo>
                    <a:pt x="1568" y="21"/>
                  </a:lnTo>
                  <a:lnTo>
                    <a:pt x="1531" y="12"/>
                  </a:lnTo>
                  <a:lnTo>
                    <a:pt x="1489" y="8"/>
                  </a:lnTo>
                  <a:lnTo>
                    <a:pt x="1441" y="4"/>
                  </a:lnTo>
                  <a:lnTo>
                    <a:pt x="1392" y="0"/>
                  </a:lnTo>
                  <a:lnTo>
                    <a:pt x="1338" y="0"/>
                  </a:lnTo>
                  <a:lnTo>
                    <a:pt x="1282" y="0"/>
                  </a:lnTo>
                  <a:lnTo>
                    <a:pt x="1221" y="0"/>
                  </a:lnTo>
                  <a:lnTo>
                    <a:pt x="1161" y="2"/>
                  </a:lnTo>
                  <a:lnTo>
                    <a:pt x="1097" y="4"/>
                  </a:lnTo>
                  <a:lnTo>
                    <a:pt x="1030" y="8"/>
                  </a:lnTo>
                  <a:lnTo>
                    <a:pt x="964" y="12"/>
                  </a:lnTo>
                  <a:lnTo>
                    <a:pt x="897" y="19"/>
                  </a:lnTo>
                  <a:lnTo>
                    <a:pt x="829" y="25"/>
                  </a:lnTo>
                  <a:lnTo>
                    <a:pt x="762" y="31"/>
                  </a:lnTo>
                  <a:lnTo>
                    <a:pt x="694" y="37"/>
                  </a:lnTo>
                  <a:lnTo>
                    <a:pt x="627" y="45"/>
                  </a:lnTo>
                  <a:lnTo>
                    <a:pt x="563" y="54"/>
                  </a:lnTo>
                  <a:lnTo>
                    <a:pt x="499" y="60"/>
                  </a:lnTo>
                  <a:lnTo>
                    <a:pt x="436" y="68"/>
                  </a:lnTo>
                  <a:lnTo>
                    <a:pt x="378" y="77"/>
                  </a:lnTo>
                  <a:lnTo>
                    <a:pt x="322" y="85"/>
                  </a:lnTo>
                  <a:lnTo>
                    <a:pt x="268" y="93"/>
                  </a:lnTo>
                  <a:lnTo>
                    <a:pt x="218" y="101"/>
                  </a:lnTo>
                  <a:lnTo>
                    <a:pt x="173" y="110"/>
                  </a:lnTo>
                  <a:lnTo>
                    <a:pt x="131" y="116"/>
                  </a:lnTo>
                  <a:lnTo>
                    <a:pt x="94" y="122"/>
                  </a:lnTo>
                  <a:lnTo>
                    <a:pt x="61" y="130"/>
                  </a:lnTo>
                  <a:lnTo>
                    <a:pt x="36" y="135"/>
                  </a:lnTo>
                  <a:lnTo>
                    <a:pt x="15" y="141"/>
                  </a:lnTo>
                  <a:lnTo>
                    <a:pt x="0" y="145"/>
                  </a:lnTo>
                  <a:lnTo>
                    <a:pt x="83" y="139"/>
                  </a:lnTo>
                  <a:lnTo>
                    <a:pt x="146" y="139"/>
                  </a:lnTo>
                  <a:lnTo>
                    <a:pt x="191" y="141"/>
                  </a:lnTo>
                  <a:lnTo>
                    <a:pt x="225" y="147"/>
                  </a:lnTo>
                  <a:lnTo>
                    <a:pt x="247" y="153"/>
                  </a:lnTo>
                  <a:lnTo>
                    <a:pt x="264" y="157"/>
                  </a:lnTo>
                  <a:lnTo>
                    <a:pt x="281" y="160"/>
                  </a:lnTo>
                  <a:lnTo>
                    <a:pt x="297" y="155"/>
                  </a:lnTo>
                  <a:close/>
                </a:path>
              </a:pathLst>
            </a:custGeom>
            <a:solidFill>
              <a:srgbClr val="FFFFFF"/>
            </a:solidFill>
            <a:ln w="9525">
              <a:noFill/>
              <a:round/>
              <a:headEnd/>
              <a:tailEnd/>
            </a:ln>
          </p:spPr>
          <p:txBody>
            <a:bodyPr>
              <a:prstTxWarp prst="textNoShape">
                <a:avLst/>
              </a:prstTxWarp>
            </a:bodyPr>
            <a:lstStyle/>
            <a:p>
              <a:endParaRPr lang="en-US"/>
            </a:p>
          </p:txBody>
        </p:sp>
        <p:sp>
          <p:nvSpPr>
            <p:cNvPr id="600123" name="Freeform 59"/>
            <p:cNvSpPr>
              <a:spLocks/>
            </p:cNvSpPr>
            <p:nvPr/>
          </p:nvSpPr>
          <p:spPr bwMode="auto">
            <a:xfrm>
              <a:off x="1490" y="2987"/>
              <a:ext cx="108" cy="212"/>
            </a:xfrm>
            <a:custGeom>
              <a:avLst/>
              <a:gdLst/>
              <a:ahLst/>
              <a:cxnLst>
                <a:cxn ang="0">
                  <a:pos x="0" y="197"/>
                </a:cxn>
                <a:cxn ang="0">
                  <a:pos x="0" y="203"/>
                </a:cxn>
                <a:cxn ang="0">
                  <a:pos x="2" y="208"/>
                </a:cxn>
                <a:cxn ang="0">
                  <a:pos x="6" y="210"/>
                </a:cxn>
                <a:cxn ang="0">
                  <a:pos x="10" y="212"/>
                </a:cxn>
                <a:cxn ang="0">
                  <a:pos x="14" y="212"/>
                </a:cxn>
                <a:cxn ang="0">
                  <a:pos x="19" y="210"/>
                </a:cxn>
                <a:cxn ang="0">
                  <a:pos x="23" y="205"/>
                </a:cxn>
                <a:cxn ang="0">
                  <a:pos x="25" y="201"/>
                </a:cxn>
                <a:cxn ang="0">
                  <a:pos x="33" y="172"/>
                </a:cxn>
                <a:cxn ang="0">
                  <a:pos x="48" y="141"/>
                </a:cxn>
                <a:cxn ang="0">
                  <a:pos x="62" y="108"/>
                </a:cxn>
                <a:cxn ang="0">
                  <a:pos x="79" y="75"/>
                </a:cxn>
                <a:cxn ang="0">
                  <a:pos x="91" y="48"/>
                </a:cxn>
                <a:cxn ang="0">
                  <a:pos x="102" y="23"/>
                </a:cxn>
                <a:cxn ang="0">
                  <a:pos x="108" y="6"/>
                </a:cxn>
                <a:cxn ang="0">
                  <a:pos x="104" y="0"/>
                </a:cxn>
                <a:cxn ang="0">
                  <a:pos x="93" y="11"/>
                </a:cxn>
                <a:cxn ang="0">
                  <a:pos x="81" y="27"/>
                </a:cxn>
                <a:cxn ang="0">
                  <a:pos x="64" y="50"/>
                </a:cxn>
                <a:cxn ang="0">
                  <a:pos x="48" y="77"/>
                </a:cxn>
                <a:cxn ang="0">
                  <a:pos x="31" y="106"/>
                </a:cxn>
                <a:cxn ang="0">
                  <a:pos x="19" y="137"/>
                </a:cxn>
                <a:cxn ang="0">
                  <a:pos x="6" y="168"/>
                </a:cxn>
                <a:cxn ang="0">
                  <a:pos x="0" y="197"/>
                </a:cxn>
              </a:cxnLst>
              <a:rect l="0" t="0" r="r" b="b"/>
              <a:pathLst>
                <a:path w="108" h="212">
                  <a:moveTo>
                    <a:pt x="0" y="197"/>
                  </a:moveTo>
                  <a:lnTo>
                    <a:pt x="0" y="203"/>
                  </a:lnTo>
                  <a:lnTo>
                    <a:pt x="2" y="208"/>
                  </a:lnTo>
                  <a:lnTo>
                    <a:pt x="6" y="210"/>
                  </a:lnTo>
                  <a:lnTo>
                    <a:pt x="10" y="212"/>
                  </a:lnTo>
                  <a:lnTo>
                    <a:pt x="14" y="212"/>
                  </a:lnTo>
                  <a:lnTo>
                    <a:pt x="19" y="210"/>
                  </a:lnTo>
                  <a:lnTo>
                    <a:pt x="23" y="205"/>
                  </a:lnTo>
                  <a:lnTo>
                    <a:pt x="25" y="201"/>
                  </a:lnTo>
                  <a:lnTo>
                    <a:pt x="33" y="172"/>
                  </a:lnTo>
                  <a:lnTo>
                    <a:pt x="48" y="141"/>
                  </a:lnTo>
                  <a:lnTo>
                    <a:pt x="62" y="108"/>
                  </a:lnTo>
                  <a:lnTo>
                    <a:pt x="79" y="75"/>
                  </a:lnTo>
                  <a:lnTo>
                    <a:pt x="91" y="48"/>
                  </a:lnTo>
                  <a:lnTo>
                    <a:pt x="102" y="23"/>
                  </a:lnTo>
                  <a:lnTo>
                    <a:pt x="108" y="6"/>
                  </a:lnTo>
                  <a:lnTo>
                    <a:pt x="104" y="0"/>
                  </a:lnTo>
                  <a:lnTo>
                    <a:pt x="93" y="11"/>
                  </a:lnTo>
                  <a:lnTo>
                    <a:pt x="81" y="27"/>
                  </a:lnTo>
                  <a:lnTo>
                    <a:pt x="64" y="50"/>
                  </a:lnTo>
                  <a:lnTo>
                    <a:pt x="48" y="77"/>
                  </a:lnTo>
                  <a:lnTo>
                    <a:pt x="31" y="106"/>
                  </a:lnTo>
                  <a:lnTo>
                    <a:pt x="19" y="137"/>
                  </a:lnTo>
                  <a:lnTo>
                    <a:pt x="6" y="168"/>
                  </a:lnTo>
                  <a:lnTo>
                    <a:pt x="0" y="197"/>
                  </a:lnTo>
                  <a:close/>
                </a:path>
              </a:pathLst>
            </a:custGeom>
            <a:solidFill>
              <a:srgbClr val="000000"/>
            </a:solidFill>
            <a:ln w="9525">
              <a:noFill/>
              <a:round/>
              <a:headEnd/>
              <a:tailEnd/>
            </a:ln>
          </p:spPr>
          <p:txBody>
            <a:bodyPr>
              <a:prstTxWarp prst="textNoShape">
                <a:avLst/>
              </a:prstTxWarp>
            </a:bodyPr>
            <a:lstStyle/>
            <a:p>
              <a:endParaRPr lang="en-US"/>
            </a:p>
          </p:txBody>
        </p:sp>
        <p:sp>
          <p:nvSpPr>
            <p:cNvPr id="600124" name="Freeform 60"/>
            <p:cNvSpPr>
              <a:spLocks/>
            </p:cNvSpPr>
            <p:nvPr/>
          </p:nvSpPr>
          <p:spPr bwMode="auto">
            <a:xfrm>
              <a:off x="1631" y="3222"/>
              <a:ext cx="1499" cy="128"/>
            </a:xfrm>
            <a:custGeom>
              <a:avLst/>
              <a:gdLst/>
              <a:ahLst/>
              <a:cxnLst>
                <a:cxn ang="0">
                  <a:pos x="721" y="66"/>
                </a:cxn>
                <a:cxn ang="0">
                  <a:pos x="822" y="62"/>
                </a:cxn>
                <a:cxn ang="0">
                  <a:pos x="924" y="58"/>
                </a:cxn>
                <a:cxn ang="0">
                  <a:pos x="1026" y="53"/>
                </a:cxn>
                <a:cxn ang="0">
                  <a:pos x="1126" y="49"/>
                </a:cxn>
                <a:cxn ang="0">
                  <a:pos x="1227" y="49"/>
                </a:cxn>
                <a:cxn ang="0">
                  <a:pos x="1329" y="51"/>
                </a:cxn>
                <a:cxn ang="0">
                  <a:pos x="1431" y="60"/>
                </a:cxn>
                <a:cxn ang="0">
                  <a:pos x="1489" y="66"/>
                </a:cxn>
                <a:cxn ang="0">
                  <a:pos x="1497" y="60"/>
                </a:cxn>
                <a:cxn ang="0">
                  <a:pos x="1497" y="47"/>
                </a:cxn>
                <a:cxn ang="0">
                  <a:pos x="1487" y="33"/>
                </a:cxn>
                <a:cxn ang="0">
                  <a:pos x="1435" y="20"/>
                </a:cxn>
                <a:cxn ang="0">
                  <a:pos x="1333" y="8"/>
                </a:cxn>
                <a:cxn ang="0">
                  <a:pos x="1231" y="2"/>
                </a:cxn>
                <a:cxn ang="0">
                  <a:pos x="1128" y="0"/>
                </a:cxn>
                <a:cxn ang="0">
                  <a:pos x="1026" y="4"/>
                </a:cxn>
                <a:cxn ang="0">
                  <a:pos x="924" y="10"/>
                </a:cxn>
                <a:cxn ang="0">
                  <a:pos x="820" y="16"/>
                </a:cxn>
                <a:cxn ang="0">
                  <a:pos x="719" y="24"/>
                </a:cxn>
                <a:cxn ang="0">
                  <a:pos x="625" y="29"/>
                </a:cxn>
                <a:cxn ang="0">
                  <a:pos x="542" y="31"/>
                </a:cxn>
                <a:cxn ang="0">
                  <a:pos x="457" y="35"/>
                </a:cxn>
                <a:cxn ang="0">
                  <a:pos x="374" y="41"/>
                </a:cxn>
                <a:cxn ang="0">
                  <a:pos x="291" y="49"/>
                </a:cxn>
                <a:cxn ang="0">
                  <a:pos x="208" y="60"/>
                </a:cxn>
                <a:cxn ang="0">
                  <a:pos x="127" y="74"/>
                </a:cxn>
                <a:cxn ang="0">
                  <a:pos x="44" y="95"/>
                </a:cxn>
                <a:cxn ang="0">
                  <a:pos x="0" y="118"/>
                </a:cxn>
                <a:cxn ang="0">
                  <a:pos x="13" y="128"/>
                </a:cxn>
                <a:cxn ang="0">
                  <a:pos x="21" y="128"/>
                </a:cxn>
                <a:cxn ang="0">
                  <a:pos x="58" y="122"/>
                </a:cxn>
                <a:cxn ang="0">
                  <a:pos x="125" y="116"/>
                </a:cxn>
                <a:cxn ang="0">
                  <a:pos x="212" y="105"/>
                </a:cxn>
                <a:cxn ang="0">
                  <a:pos x="314" y="95"/>
                </a:cxn>
                <a:cxn ang="0">
                  <a:pos x="422" y="85"/>
                </a:cxn>
                <a:cxn ang="0">
                  <a:pos x="527" y="74"/>
                </a:cxn>
                <a:cxn ang="0">
                  <a:pos x="625" y="70"/>
                </a:cxn>
              </a:cxnLst>
              <a:rect l="0" t="0" r="r" b="b"/>
              <a:pathLst>
                <a:path w="1499" h="128">
                  <a:moveTo>
                    <a:pt x="669" y="68"/>
                  </a:moveTo>
                  <a:lnTo>
                    <a:pt x="721" y="66"/>
                  </a:lnTo>
                  <a:lnTo>
                    <a:pt x="770" y="64"/>
                  </a:lnTo>
                  <a:lnTo>
                    <a:pt x="822" y="62"/>
                  </a:lnTo>
                  <a:lnTo>
                    <a:pt x="872" y="60"/>
                  </a:lnTo>
                  <a:lnTo>
                    <a:pt x="924" y="58"/>
                  </a:lnTo>
                  <a:lnTo>
                    <a:pt x="974" y="55"/>
                  </a:lnTo>
                  <a:lnTo>
                    <a:pt x="1026" y="53"/>
                  </a:lnTo>
                  <a:lnTo>
                    <a:pt x="1076" y="51"/>
                  </a:lnTo>
                  <a:lnTo>
                    <a:pt x="1126" y="49"/>
                  </a:lnTo>
                  <a:lnTo>
                    <a:pt x="1177" y="49"/>
                  </a:lnTo>
                  <a:lnTo>
                    <a:pt x="1227" y="49"/>
                  </a:lnTo>
                  <a:lnTo>
                    <a:pt x="1279" y="49"/>
                  </a:lnTo>
                  <a:lnTo>
                    <a:pt x="1329" y="51"/>
                  </a:lnTo>
                  <a:lnTo>
                    <a:pt x="1381" y="55"/>
                  </a:lnTo>
                  <a:lnTo>
                    <a:pt x="1431" y="60"/>
                  </a:lnTo>
                  <a:lnTo>
                    <a:pt x="1483" y="66"/>
                  </a:lnTo>
                  <a:lnTo>
                    <a:pt x="1489" y="66"/>
                  </a:lnTo>
                  <a:lnTo>
                    <a:pt x="1495" y="62"/>
                  </a:lnTo>
                  <a:lnTo>
                    <a:pt x="1497" y="60"/>
                  </a:lnTo>
                  <a:lnTo>
                    <a:pt x="1499" y="53"/>
                  </a:lnTo>
                  <a:lnTo>
                    <a:pt x="1497" y="47"/>
                  </a:lnTo>
                  <a:lnTo>
                    <a:pt x="1493" y="39"/>
                  </a:lnTo>
                  <a:lnTo>
                    <a:pt x="1487" y="33"/>
                  </a:lnTo>
                  <a:lnTo>
                    <a:pt x="1485" y="31"/>
                  </a:lnTo>
                  <a:lnTo>
                    <a:pt x="1435" y="20"/>
                  </a:lnTo>
                  <a:lnTo>
                    <a:pt x="1383" y="14"/>
                  </a:lnTo>
                  <a:lnTo>
                    <a:pt x="1333" y="8"/>
                  </a:lnTo>
                  <a:lnTo>
                    <a:pt x="1281" y="4"/>
                  </a:lnTo>
                  <a:lnTo>
                    <a:pt x="1231" y="2"/>
                  </a:lnTo>
                  <a:lnTo>
                    <a:pt x="1179" y="0"/>
                  </a:lnTo>
                  <a:lnTo>
                    <a:pt x="1128" y="0"/>
                  </a:lnTo>
                  <a:lnTo>
                    <a:pt x="1078" y="2"/>
                  </a:lnTo>
                  <a:lnTo>
                    <a:pt x="1026" y="4"/>
                  </a:lnTo>
                  <a:lnTo>
                    <a:pt x="974" y="6"/>
                  </a:lnTo>
                  <a:lnTo>
                    <a:pt x="924" y="10"/>
                  </a:lnTo>
                  <a:lnTo>
                    <a:pt x="872" y="12"/>
                  </a:lnTo>
                  <a:lnTo>
                    <a:pt x="820" y="16"/>
                  </a:lnTo>
                  <a:lnTo>
                    <a:pt x="768" y="20"/>
                  </a:lnTo>
                  <a:lnTo>
                    <a:pt x="719" y="24"/>
                  </a:lnTo>
                  <a:lnTo>
                    <a:pt x="667" y="26"/>
                  </a:lnTo>
                  <a:lnTo>
                    <a:pt x="625" y="29"/>
                  </a:lnTo>
                  <a:lnTo>
                    <a:pt x="584" y="29"/>
                  </a:lnTo>
                  <a:lnTo>
                    <a:pt x="542" y="31"/>
                  </a:lnTo>
                  <a:lnTo>
                    <a:pt x="501" y="33"/>
                  </a:lnTo>
                  <a:lnTo>
                    <a:pt x="457" y="35"/>
                  </a:lnTo>
                  <a:lnTo>
                    <a:pt x="415" y="37"/>
                  </a:lnTo>
                  <a:lnTo>
                    <a:pt x="374" y="41"/>
                  </a:lnTo>
                  <a:lnTo>
                    <a:pt x="332" y="45"/>
                  </a:lnTo>
                  <a:lnTo>
                    <a:pt x="291" y="49"/>
                  </a:lnTo>
                  <a:lnTo>
                    <a:pt x="249" y="53"/>
                  </a:lnTo>
                  <a:lnTo>
                    <a:pt x="208" y="60"/>
                  </a:lnTo>
                  <a:lnTo>
                    <a:pt x="166" y="68"/>
                  </a:lnTo>
                  <a:lnTo>
                    <a:pt x="127" y="74"/>
                  </a:lnTo>
                  <a:lnTo>
                    <a:pt x="85" y="85"/>
                  </a:lnTo>
                  <a:lnTo>
                    <a:pt x="44" y="95"/>
                  </a:lnTo>
                  <a:lnTo>
                    <a:pt x="4" y="107"/>
                  </a:lnTo>
                  <a:lnTo>
                    <a:pt x="0" y="118"/>
                  </a:lnTo>
                  <a:lnTo>
                    <a:pt x="4" y="124"/>
                  </a:lnTo>
                  <a:lnTo>
                    <a:pt x="13" y="128"/>
                  </a:lnTo>
                  <a:lnTo>
                    <a:pt x="17" y="128"/>
                  </a:lnTo>
                  <a:lnTo>
                    <a:pt x="21" y="128"/>
                  </a:lnTo>
                  <a:lnTo>
                    <a:pt x="35" y="126"/>
                  </a:lnTo>
                  <a:lnTo>
                    <a:pt x="58" y="122"/>
                  </a:lnTo>
                  <a:lnTo>
                    <a:pt x="87" y="120"/>
                  </a:lnTo>
                  <a:lnTo>
                    <a:pt x="125" y="116"/>
                  </a:lnTo>
                  <a:lnTo>
                    <a:pt x="166" y="109"/>
                  </a:lnTo>
                  <a:lnTo>
                    <a:pt x="212" y="105"/>
                  </a:lnTo>
                  <a:lnTo>
                    <a:pt x="262" y="99"/>
                  </a:lnTo>
                  <a:lnTo>
                    <a:pt x="314" y="95"/>
                  </a:lnTo>
                  <a:lnTo>
                    <a:pt x="368" y="89"/>
                  </a:lnTo>
                  <a:lnTo>
                    <a:pt x="422" y="85"/>
                  </a:lnTo>
                  <a:lnTo>
                    <a:pt x="476" y="78"/>
                  </a:lnTo>
                  <a:lnTo>
                    <a:pt x="527" y="74"/>
                  </a:lnTo>
                  <a:lnTo>
                    <a:pt x="577" y="72"/>
                  </a:lnTo>
                  <a:lnTo>
                    <a:pt x="625" y="70"/>
                  </a:lnTo>
                  <a:lnTo>
                    <a:pt x="669" y="68"/>
                  </a:lnTo>
                  <a:close/>
                </a:path>
              </a:pathLst>
            </a:custGeom>
            <a:solidFill>
              <a:srgbClr val="000000"/>
            </a:solidFill>
            <a:ln w="9525">
              <a:noFill/>
              <a:round/>
              <a:headEnd/>
              <a:tailEnd/>
            </a:ln>
          </p:spPr>
          <p:txBody>
            <a:bodyPr>
              <a:prstTxWarp prst="textNoShape">
                <a:avLst/>
              </a:prstTxWarp>
            </a:bodyPr>
            <a:lstStyle/>
            <a:p>
              <a:endParaRPr lang="en-US"/>
            </a:p>
          </p:txBody>
        </p:sp>
        <p:sp>
          <p:nvSpPr>
            <p:cNvPr id="600125" name="Freeform 61"/>
            <p:cNvSpPr>
              <a:spLocks/>
            </p:cNvSpPr>
            <p:nvPr/>
          </p:nvSpPr>
          <p:spPr bwMode="auto">
            <a:xfrm>
              <a:off x="3122" y="2830"/>
              <a:ext cx="127" cy="313"/>
            </a:xfrm>
            <a:custGeom>
              <a:avLst/>
              <a:gdLst/>
              <a:ahLst/>
              <a:cxnLst>
                <a:cxn ang="0">
                  <a:pos x="0" y="300"/>
                </a:cxn>
                <a:cxn ang="0">
                  <a:pos x="0" y="304"/>
                </a:cxn>
                <a:cxn ang="0">
                  <a:pos x="2" y="309"/>
                </a:cxn>
                <a:cxn ang="0">
                  <a:pos x="6" y="311"/>
                </a:cxn>
                <a:cxn ang="0">
                  <a:pos x="10" y="313"/>
                </a:cxn>
                <a:cxn ang="0">
                  <a:pos x="14" y="313"/>
                </a:cxn>
                <a:cxn ang="0">
                  <a:pos x="19" y="311"/>
                </a:cxn>
                <a:cxn ang="0">
                  <a:pos x="21" y="306"/>
                </a:cxn>
                <a:cxn ang="0">
                  <a:pos x="23" y="302"/>
                </a:cxn>
                <a:cxn ang="0">
                  <a:pos x="33" y="261"/>
                </a:cxn>
                <a:cxn ang="0">
                  <a:pos x="48" y="215"/>
                </a:cxn>
                <a:cxn ang="0">
                  <a:pos x="64" y="168"/>
                </a:cxn>
                <a:cxn ang="0">
                  <a:pos x="83" y="122"/>
                </a:cxn>
                <a:cxn ang="0">
                  <a:pos x="100" y="80"/>
                </a:cxn>
                <a:cxn ang="0">
                  <a:pos x="114" y="43"/>
                </a:cxn>
                <a:cxn ang="0">
                  <a:pos x="122" y="16"/>
                </a:cxn>
                <a:cxn ang="0">
                  <a:pos x="127" y="0"/>
                </a:cxn>
                <a:cxn ang="0">
                  <a:pos x="102" y="20"/>
                </a:cxn>
                <a:cxn ang="0">
                  <a:pos x="79" y="49"/>
                </a:cxn>
                <a:cxn ang="0">
                  <a:pos x="60" y="85"/>
                </a:cxn>
                <a:cxn ang="0">
                  <a:pos x="41" y="124"/>
                </a:cxn>
                <a:cxn ang="0">
                  <a:pos x="27" y="170"/>
                </a:cxn>
                <a:cxn ang="0">
                  <a:pos x="14" y="213"/>
                </a:cxn>
                <a:cxn ang="0">
                  <a:pos x="6" y="259"/>
                </a:cxn>
                <a:cxn ang="0">
                  <a:pos x="0" y="300"/>
                </a:cxn>
              </a:cxnLst>
              <a:rect l="0" t="0" r="r" b="b"/>
              <a:pathLst>
                <a:path w="127" h="313">
                  <a:moveTo>
                    <a:pt x="0" y="300"/>
                  </a:moveTo>
                  <a:lnTo>
                    <a:pt x="0" y="304"/>
                  </a:lnTo>
                  <a:lnTo>
                    <a:pt x="2" y="309"/>
                  </a:lnTo>
                  <a:lnTo>
                    <a:pt x="6" y="311"/>
                  </a:lnTo>
                  <a:lnTo>
                    <a:pt x="10" y="313"/>
                  </a:lnTo>
                  <a:lnTo>
                    <a:pt x="14" y="313"/>
                  </a:lnTo>
                  <a:lnTo>
                    <a:pt x="19" y="311"/>
                  </a:lnTo>
                  <a:lnTo>
                    <a:pt x="21" y="306"/>
                  </a:lnTo>
                  <a:lnTo>
                    <a:pt x="23" y="302"/>
                  </a:lnTo>
                  <a:lnTo>
                    <a:pt x="33" y="261"/>
                  </a:lnTo>
                  <a:lnTo>
                    <a:pt x="48" y="215"/>
                  </a:lnTo>
                  <a:lnTo>
                    <a:pt x="64" y="168"/>
                  </a:lnTo>
                  <a:lnTo>
                    <a:pt x="83" y="122"/>
                  </a:lnTo>
                  <a:lnTo>
                    <a:pt x="100" y="80"/>
                  </a:lnTo>
                  <a:lnTo>
                    <a:pt x="114" y="43"/>
                  </a:lnTo>
                  <a:lnTo>
                    <a:pt x="122" y="16"/>
                  </a:lnTo>
                  <a:lnTo>
                    <a:pt x="127" y="0"/>
                  </a:lnTo>
                  <a:lnTo>
                    <a:pt x="102" y="20"/>
                  </a:lnTo>
                  <a:lnTo>
                    <a:pt x="79" y="49"/>
                  </a:lnTo>
                  <a:lnTo>
                    <a:pt x="60" y="85"/>
                  </a:lnTo>
                  <a:lnTo>
                    <a:pt x="41" y="124"/>
                  </a:lnTo>
                  <a:lnTo>
                    <a:pt x="27" y="170"/>
                  </a:lnTo>
                  <a:lnTo>
                    <a:pt x="14" y="213"/>
                  </a:lnTo>
                  <a:lnTo>
                    <a:pt x="6" y="259"/>
                  </a:lnTo>
                  <a:lnTo>
                    <a:pt x="0" y="300"/>
                  </a:lnTo>
                  <a:close/>
                </a:path>
              </a:pathLst>
            </a:custGeom>
            <a:solidFill>
              <a:srgbClr val="000000"/>
            </a:solidFill>
            <a:ln w="9525">
              <a:noFill/>
              <a:round/>
              <a:headEnd/>
              <a:tailEnd/>
            </a:ln>
          </p:spPr>
          <p:txBody>
            <a:bodyPr>
              <a:prstTxWarp prst="textNoShape">
                <a:avLst/>
              </a:prstTxWarp>
            </a:bodyPr>
            <a:lstStyle/>
            <a:p>
              <a:endParaRPr lang="en-US"/>
            </a:p>
          </p:txBody>
        </p:sp>
        <p:sp>
          <p:nvSpPr>
            <p:cNvPr id="600126" name="Freeform 62"/>
            <p:cNvSpPr>
              <a:spLocks/>
            </p:cNvSpPr>
            <p:nvPr/>
          </p:nvSpPr>
          <p:spPr bwMode="auto">
            <a:xfrm>
              <a:off x="1668" y="3304"/>
              <a:ext cx="1400" cy="106"/>
            </a:xfrm>
            <a:custGeom>
              <a:avLst/>
              <a:gdLst/>
              <a:ahLst/>
              <a:cxnLst>
                <a:cxn ang="0">
                  <a:pos x="1398" y="27"/>
                </a:cxn>
                <a:cxn ang="0">
                  <a:pos x="1392" y="9"/>
                </a:cxn>
                <a:cxn ang="0">
                  <a:pos x="1334" y="5"/>
                </a:cxn>
                <a:cxn ang="0">
                  <a:pos x="1248" y="5"/>
                </a:cxn>
                <a:cxn ang="0">
                  <a:pos x="1161" y="5"/>
                </a:cxn>
                <a:cxn ang="0">
                  <a:pos x="1072" y="3"/>
                </a:cxn>
                <a:cxn ang="0">
                  <a:pos x="981" y="0"/>
                </a:cxn>
                <a:cxn ang="0">
                  <a:pos x="891" y="0"/>
                </a:cxn>
                <a:cxn ang="0">
                  <a:pos x="804" y="3"/>
                </a:cxn>
                <a:cxn ang="0">
                  <a:pos x="719" y="7"/>
                </a:cxn>
                <a:cxn ang="0">
                  <a:pos x="632" y="15"/>
                </a:cxn>
                <a:cxn ang="0">
                  <a:pos x="532" y="23"/>
                </a:cxn>
                <a:cxn ang="0">
                  <a:pos x="424" y="29"/>
                </a:cxn>
                <a:cxn ang="0">
                  <a:pos x="314" y="38"/>
                </a:cxn>
                <a:cxn ang="0">
                  <a:pos x="210" y="48"/>
                </a:cxn>
                <a:cxn ang="0">
                  <a:pos x="119" y="58"/>
                </a:cxn>
                <a:cxn ang="0">
                  <a:pos x="50" y="73"/>
                </a:cxn>
                <a:cxn ang="0">
                  <a:pos x="9" y="92"/>
                </a:cxn>
                <a:cxn ang="0">
                  <a:pos x="7" y="104"/>
                </a:cxn>
                <a:cxn ang="0">
                  <a:pos x="40" y="106"/>
                </a:cxn>
                <a:cxn ang="0">
                  <a:pos x="98" y="106"/>
                </a:cxn>
                <a:cxn ang="0">
                  <a:pos x="175" y="104"/>
                </a:cxn>
                <a:cxn ang="0">
                  <a:pos x="270" y="102"/>
                </a:cxn>
                <a:cxn ang="0">
                  <a:pos x="378" y="100"/>
                </a:cxn>
                <a:cxn ang="0">
                  <a:pos x="495" y="94"/>
                </a:cxn>
                <a:cxn ang="0">
                  <a:pos x="619" y="90"/>
                </a:cxn>
                <a:cxn ang="0">
                  <a:pos x="744" y="83"/>
                </a:cxn>
                <a:cxn ang="0">
                  <a:pos x="868" y="77"/>
                </a:cxn>
                <a:cxn ang="0">
                  <a:pos x="987" y="71"/>
                </a:cxn>
                <a:cxn ang="0">
                  <a:pos x="1097" y="63"/>
                </a:cxn>
                <a:cxn ang="0">
                  <a:pos x="1194" y="56"/>
                </a:cxn>
                <a:cxn ang="0">
                  <a:pos x="1275" y="50"/>
                </a:cxn>
                <a:cxn ang="0">
                  <a:pos x="1338" y="46"/>
                </a:cxn>
                <a:cxn ang="0">
                  <a:pos x="1377" y="40"/>
                </a:cxn>
              </a:cxnLst>
              <a:rect l="0" t="0" r="r" b="b"/>
              <a:pathLst>
                <a:path w="1400" h="106">
                  <a:moveTo>
                    <a:pt x="1385" y="38"/>
                  </a:moveTo>
                  <a:lnTo>
                    <a:pt x="1398" y="27"/>
                  </a:lnTo>
                  <a:lnTo>
                    <a:pt x="1400" y="17"/>
                  </a:lnTo>
                  <a:lnTo>
                    <a:pt x="1392" y="9"/>
                  </a:lnTo>
                  <a:lnTo>
                    <a:pt x="1375" y="5"/>
                  </a:lnTo>
                  <a:lnTo>
                    <a:pt x="1334" y="5"/>
                  </a:lnTo>
                  <a:lnTo>
                    <a:pt x="1292" y="7"/>
                  </a:lnTo>
                  <a:lnTo>
                    <a:pt x="1248" y="5"/>
                  </a:lnTo>
                  <a:lnTo>
                    <a:pt x="1205" y="5"/>
                  </a:lnTo>
                  <a:lnTo>
                    <a:pt x="1161" y="5"/>
                  </a:lnTo>
                  <a:lnTo>
                    <a:pt x="1115" y="3"/>
                  </a:lnTo>
                  <a:lnTo>
                    <a:pt x="1072" y="3"/>
                  </a:lnTo>
                  <a:lnTo>
                    <a:pt x="1026" y="0"/>
                  </a:lnTo>
                  <a:lnTo>
                    <a:pt x="981" y="0"/>
                  </a:lnTo>
                  <a:lnTo>
                    <a:pt x="937" y="0"/>
                  </a:lnTo>
                  <a:lnTo>
                    <a:pt x="891" y="0"/>
                  </a:lnTo>
                  <a:lnTo>
                    <a:pt x="848" y="0"/>
                  </a:lnTo>
                  <a:lnTo>
                    <a:pt x="804" y="3"/>
                  </a:lnTo>
                  <a:lnTo>
                    <a:pt x="760" y="5"/>
                  </a:lnTo>
                  <a:lnTo>
                    <a:pt x="719" y="7"/>
                  </a:lnTo>
                  <a:lnTo>
                    <a:pt x="677" y="11"/>
                  </a:lnTo>
                  <a:lnTo>
                    <a:pt x="632" y="15"/>
                  </a:lnTo>
                  <a:lnTo>
                    <a:pt x="584" y="19"/>
                  </a:lnTo>
                  <a:lnTo>
                    <a:pt x="532" y="23"/>
                  </a:lnTo>
                  <a:lnTo>
                    <a:pt x="478" y="27"/>
                  </a:lnTo>
                  <a:lnTo>
                    <a:pt x="424" y="29"/>
                  </a:lnTo>
                  <a:lnTo>
                    <a:pt x="368" y="34"/>
                  </a:lnTo>
                  <a:lnTo>
                    <a:pt x="314" y="38"/>
                  </a:lnTo>
                  <a:lnTo>
                    <a:pt x="260" y="42"/>
                  </a:lnTo>
                  <a:lnTo>
                    <a:pt x="210" y="48"/>
                  </a:lnTo>
                  <a:lnTo>
                    <a:pt x="162" y="52"/>
                  </a:lnTo>
                  <a:lnTo>
                    <a:pt x="119" y="58"/>
                  </a:lnTo>
                  <a:lnTo>
                    <a:pt x="81" y="65"/>
                  </a:lnTo>
                  <a:lnTo>
                    <a:pt x="50" y="73"/>
                  </a:lnTo>
                  <a:lnTo>
                    <a:pt x="25" y="81"/>
                  </a:lnTo>
                  <a:lnTo>
                    <a:pt x="9" y="92"/>
                  </a:lnTo>
                  <a:lnTo>
                    <a:pt x="0" y="102"/>
                  </a:lnTo>
                  <a:lnTo>
                    <a:pt x="7" y="104"/>
                  </a:lnTo>
                  <a:lnTo>
                    <a:pt x="19" y="104"/>
                  </a:lnTo>
                  <a:lnTo>
                    <a:pt x="40" y="106"/>
                  </a:lnTo>
                  <a:lnTo>
                    <a:pt x="65" y="106"/>
                  </a:lnTo>
                  <a:lnTo>
                    <a:pt x="98" y="106"/>
                  </a:lnTo>
                  <a:lnTo>
                    <a:pt x="133" y="106"/>
                  </a:lnTo>
                  <a:lnTo>
                    <a:pt x="175" y="104"/>
                  </a:lnTo>
                  <a:lnTo>
                    <a:pt x="221" y="104"/>
                  </a:lnTo>
                  <a:lnTo>
                    <a:pt x="270" y="102"/>
                  </a:lnTo>
                  <a:lnTo>
                    <a:pt x="322" y="100"/>
                  </a:lnTo>
                  <a:lnTo>
                    <a:pt x="378" y="100"/>
                  </a:lnTo>
                  <a:lnTo>
                    <a:pt x="437" y="96"/>
                  </a:lnTo>
                  <a:lnTo>
                    <a:pt x="495" y="94"/>
                  </a:lnTo>
                  <a:lnTo>
                    <a:pt x="557" y="92"/>
                  </a:lnTo>
                  <a:lnTo>
                    <a:pt x="619" y="90"/>
                  </a:lnTo>
                  <a:lnTo>
                    <a:pt x="682" y="85"/>
                  </a:lnTo>
                  <a:lnTo>
                    <a:pt x="744" y="83"/>
                  </a:lnTo>
                  <a:lnTo>
                    <a:pt x="806" y="79"/>
                  </a:lnTo>
                  <a:lnTo>
                    <a:pt x="868" y="77"/>
                  </a:lnTo>
                  <a:lnTo>
                    <a:pt x="929" y="73"/>
                  </a:lnTo>
                  <a:lnTo>
                    <a:pt x="987" y="71"/>
                  </a:lnTo>
                  <a:lnTo>
                    <a:pt x="1043" y="67"/>
                  </a:lnTo>
                  <a:lnTo>
                    <a:pt x="1097" y="63"/>
                  </a:lnTo>
                  <a:lnTo>
                    <a:pt x="1149" y="61"/>
                  </a:lnTo>
                  <a:lnTo>
                    <a:pt x="1194" y="56"/>
                  </a:lnTo>
                  <a:lnTo>
                    <a:pt x="1238" y="54"/>
                  </a:lnTo>
                  <a:lnTo>
                    <a:pt x="1275" y="50"/>
                  </a:lnTo>
                  <a:lnTo>
                    <a:pt x="1311" y="48"/>
                  </a:lnTo>
                  <a:lnTo>
                    <a:pt x="1338" y="46"/>
                  </a:lnTo>
                  <a:lnTo>
                    <a:pt x="1361" y="42"/>
                  </a:lnTo>
                  <a:lnTo>
                    <a:pt x="1377" y="40"/>
                  </a:lnTo>
                  <a:lnTo>
                    <a:pt x="1385" y="38"/>
                  </a:lnTo>
                  <a:close/>
                </a:path>
              </a:pathLst>
            </a:custGeom>
            <a:solidFill>
              <a:srgbClr val="000000"/>
            </a:solidFill>
            <a:ln w="9525">
              <a:noFill/>
              <a:round/>
              <a:headEnd/>
              <a:tailEnd/>
            </a:ln>
          </p:spPr>
          <p:txBody>
            <a:bodyPr>
              <a:prstTxWarp prst="textNoShape">
                <a:avLst/>
              </a:prstTxWarp>
            </a:bodyPr>
            <a:lstStyle/>
            <a:p>
              <a:endParaRPr lang="en-US"/>
            </a:p>
          </p:txBody>
        </p:sp>
        <p:sp>
          <p:nvSpPr>
            <p:cNvPr id="600127" name="Freeform 63"/>
            <p:cNvSpPr>
              <a:spLocks/>
            </p:cNvSpPr>
            <p:nvPr/>
          </p:nvSpPr>
          <p:spPr bwMode="auto">
            <a:xfrm>
              <a:off x="1708" y="3045"/>
              <a:ext cx="98" cy="62"/>
            </a:xfrm>
            <a:custGeom>
              <a:avLst/>
              <a:gdLst/>
              <a:ahLst/>
              <a:cxnLst>
                <a:cxn ang="0">
                  <a:pos x="4" y="50"/>
                </a:cxn>
                <a:cxn ang="0">
                  <a:pos x="10" y="56"/>
                </a:cxn>
                <a:cxn ang="0">
                  <a:pos x="21" y="60"/>
                </a:cxn>
                <a:cxn ang="0">
                  <a:pos x="31" y="62"/>
                </a:cxn>
                <a:cxn ang="0">
                  <a:pos x="44" y="60"/>
                </a:cxn>
                <a:cxn ang="0">
                  <a:pos x="56" y="60"/>
                </a:cxn>
                <a:cxn ang="0">
                  <a:pos x="68" y="58"/>
                </a:cxn>
                <a:cxn ang="0">
                  <a:pos x="81" y="56"/>
                </a:cxn>
                <a:cxn ang="0">
                  <a:pos x="91" y="56"/>
                </a:cxn>
                <a:cxn ang="0">
                  <a:pos x="93" y="56"/>
                </a:cxn>
                <a:cxn ang="0">
                  <a:pos x="98" y="54"/>
                </a:cxn>
                <a:cxn ang="0">
                  <a:pos x="98" y="50"/>
                </a:cxn>
                <a:cxn ang="0">
                  <a:pos x="98" y="46"/>
                </a:cxn>
                <a:cxn ang="0">
                  <a:pos x="98" y="44"/>
                </a:cxn>
                <a:cxn ang="0">
                  <a:pos x="95" y="40"/>
                </a:cxn>
                <a:cxn ang="0">
                  <a:pos x="91" y="40"/>
                </a:cxn>
                <a:cxn ang="0">
                  <a:pos x="87" y="40"/>
                </a:cxn>
                <a:cxn ang="0">
                  <a:pos x="60" y="42"/>
                </a:cxn>
                <a:cxn ang="0">
                  <a:pos x="41" y="38"/>
                </a:cxn>
                <a:cxn ang="0">
                  <a:pos x="31" y="31"/>
                </a:cxn>
                <a:cxn ang="0">
                  <a:pos x="27" y="27"/>
                </a:cxn>
                <a:cxn ang="0">
                  <a:pos x="27" y="25"/>
                </a:cxn>
                <a:cxn ang="0">
                  <a:pos x="25" y="19"/>
                </a:cxn>
                <a:cxn ang="0">
                  <a:pos x="25" y="11"/>
                </a:cxn>
                <a:cxn ang="0">
                  <a:pos x="29" y="0"/>
                </a:cxn>
                <a:cxn ang="0">
                  <a:pos x="14" y="0"/>
                </a:cxn>
                <a:cxn ang="0">
                  <a:pos x="4" y="13"/>
                </a:cxn>
                <a:cxn ang="0">
                  <a:pos x="0" y="31"/>
                </a:cxn>
                <a:cxn ang="0">
                  <a:pos x="4" y="50"/>
                </a:cxn>
              </a:cxnLst>
              <a:rect l="0" t="0" r="r" b="b"/>
              <a:pathLst>
                <a:path w="98" h="62">
                  <a:moveTo>
                    <a:pt x="4" y="50"/>
                  </a:moveTo>
                  <a:lnTo>
                    <a:pt x="10" y="56"/>
                  </a:lnTo>
                  <a:lnTo>
                    <a:pt x="21" y="60"/>
                  </a:lnTo>
                  <a:lnTo>
                    <a:pt x="31" y="62"/>
                  </a:lnTo>
                  <a:lnTo>
                    <a:pt x="44" y="60"/>
                  </a:lnTo>
                  <a:lnTo>
                    <a:pt x="56" y="60"/>
                  </a:lnTo>
                  <a:lnTo>
                    <a:pt x="68" y="58"/>
                  </a:lnTo>
                  <a:lnTo>
                    <a:pt x="81" y="56"/>
                  </a:lnTo>
                  <a:lnTo>
                    <a:pt x="91" y="56"/>
                  </a:lnTo>
                  <a:lnTo>
                    <a:pt x="93" y="56"/>
                  </a:lnTo>
                  <a:lnTo>
                    <a:pt x="98" y="54"/>
                  </a:lnTo>
                  <a:lnTo>
                    <a:pt x="98" y="50"/>
                  </a:lnTo>
                  <a:lnTo>
                    <a:pt x="98" y="46"/>
                  </a:lnTo>
                  <a:lnTo>
                    <a:pt x="98" y="44"/>
                  </a:lnTo>
                  <a:lnTo>
                    <a:pt x="95" y="40"/>
                  </a:lnTo>
                  <a:lnTo>
                    <a:pt x="91" y="40"/>
                  </a:lnTo>
                  <a:lnTo>
                    <a:pt x="87" y="40"/>
                  </a:lnTo>
                  <a:lnTo>
                    <a:pt x="60" y="42"/>
                  </a:lnTo>
                  <a:lnTo>
                    <a:pt x="41" y="38"/>
                  </a:lnTo>
                  <a:lnTo>
                    <a:pt x="31" y="31"/>
                  </a:lnTo>
                  <a:lnTo>
                    <a:pt x="27" y="27"/>
                  </a:lnTo>
                  <a:lnTo>
                    <a:pt x="27" y="25"/>
                  </a:lnTo>
                  <a:lnTo>
                    <a:pt x="25" y="19"/>
                  </a:lnTo>
                  <a:lnTo>
                    <a:pt x="25" y="11"/>
                  </a:lnTo>
                  <a:lnTo>
                    <a:pt x="29" y="0"/>
                  </a:lnTo>
                  <a:lnTo>
                    <a:pt x="14" y="0"/>
                  </a:lnTo>
                  <a:lnTo>
                    <a:pt x="4" y="13"/>
                  </a:lnTo>
                  <a:lnTo>
                    <a:pt x="0" y="31"/>
                  </a:lnTo>
                  <a:lnTo>
                    <a:pt x="4" y="50"/>
                  </a:lnTo>
                  <a:close/>
                </a:path>
              </a:pathLst>
            </a:custGeom>
            <a:solidFill>
              <a:srgbClr val="000000"/>
            </a:solidFill>
            <a:ln w="9525">
              <a:noFill/>
              <a:round/>
              <a:headEnd/>
              <a:tailEnd/>
            </a:ln>
          </p:spPr>
          <p:txBody>
            <a:bodyPr>
              <a:prstTxWarp prst="textNoShape">
                <a:avLst/>
              </a:prstTxWarp>
            </a:bodyPr>
            <a:lstStyle/>
            <a:p>
              <a:endParaRPr lang="en-US"/>
            </a:p>
          </p:txBody>
        </p:sp>
        <p:sp>
          <p:nvSpPr>
            <p:cNvPr id="600128" name="Freeform 64"/>
            <p:cNvSpPr>
              <a:spLocks/>
            </p:cNvSpPr>
            <p:nvPr/>
          </p:nvSpPr>
          <p:spPr bwMode="auto">
            <a:xfrm>
              <a:off x="1855" y="3031"/>
              <a:ext cx="75" cy="62"/>
            </a:xfrm>
            <a:custGeom>
              <a:avLst/>
              <a:gdLst/>
              <a:ahLst/>
              <a:cxnLst>
                <a:cxn ang="0">
                  <a:pos x="4" y="50"/>
                </a:cxn>
                <a:cxn ang="0">
                  <a:pos x="9" y="58"/>
                </a:cxn>
                <a:cxn ang="0">
                  <a:pos x="17" y="60"/>
                </a:cxn>
                <a:cxn ang="0">
                  <a:pos x="25" y="62"/>
                </a:cxn>
                <a:cxn ang="0">
                  <a:pos x="34" y="62"/>
                </a:cxn>
                <a:cxn ang="0">
                  <a:pos x="44" y="60"/>
                </a:cxn>
                <a:cxn ang="0">
                  <a:pos x="52" y="58"/>
                </a:cxn>
                <a:cxn ang="0">
                  <a:pos x="61" y="58"/>
                </a:cxn>
                <a:cxn ang="0">
                  <a:pos x="69" y="58"/>
                </a:cxn>
                <a:cxn ang="0">
                  <a:pos x="71" y="58"/>
                </a:cxn>
                <a:cxn ang="0">
                  <a:pos x="73" y="56"/>
                </a:cxn>
                <a:cxn ang="0">
                  <a:pos x="75" y="52"/>
                </a:cxn>
                <a:cxn ang="0">
                  <a:pos x="75" y="47"/>
                </a:cxn>
                <a:cxn ang="0">
                  <a:pos x="75" y="45"/>
                </a:cxn>
                <a:cxn ang="0">
                  <a:pos x="73" y="41"/>
                </a:cxn>
                <a:cxn ang="0">
                  <a:pos x="69" y="41"/>
                </a:cxn>
                <a:cxn ang="0">
                  <a:pos x="67" y="41"/>
                </a:cxn>
                <a:cxn ang="0">
                  <a:pos x="46" y="43"/>
                </a:cxn>
                <a:cxn ang="0">
                  <a:pos x="31" y="41"/>
                </a:cxn>
                <a:cxn ang="0">
                  <a:pos x="21" y="37"/>
                </a:cxn>
                <a:cxn ang="0">
                  <a:pos x="19" y="35"/>
                </a:cxn>
                <a:cxn ang="0">
                  <a:pos x="17" y="31"/>
                </a:cxn>
                <a:cxn ang="0">
                  <a:pos x="15" y="20"/>
                </a:cxn>
                <a:cxn ang="0">
                  <a:pos x="17" y="10"/>
                </a:cxn>
                <a:cxn ang="0">
                  <a:pos x="23" y="0"/>
                </a:cxn>
                <a:cxn ang="0">
                  <a:pos x="13" y="0"/>
                </a:cxn>
                <a:cxn ang="0">
                  <a:pos x="4" y="12"/>
                </a:cxn>
                <a:cxn ang="0">
                  <a:pos x="0" y="31"/>
                </a:cxn>
                <a:cxn ang="0">
                  <a:pos x="4" y="50"/>
                </a:cxn>
              </a:cxnLst>
              <a:rect l="0" t="0" r="r" b="b"/>
              <a:pathLst>
                <a:path w="75" h="62">
                  <a:moveTo>
                    <a:pt x="4" y="50"/>
                  </a:moveTo>
                  <a:lnTo>
                    <a:pt x="9" y="58"/>
                  </a:lnTo>
                  <a:lnTo>
                    <a:pt x="17" y="60"/>
                  </a:lnTo>
                  <a:lnTo>
                    <a:pt x="25" y="62"/>
                  </a:lnTo>
                  <a:lnTo>
                    <a:pt x="34" y="62"/>
                  </a:lnTo>
                  <a:lnTo>
                    <a:pt x="44" y="60"/>
                  </a:lnTo>
                  <a:lnTo>
                    <a:pt x="52" y="58"/>
                  </a:lnTo>
                  <a:lnTo>
                    <a:pt x="61" y="58"/>
                  </a:lnTo>
                  <a:lnTo>
                    <a:pt x="69" y="58"/>
                  </a:lnTo>
                  <a:lnTo>
                    <a:pt x="71" y="58"/>
                  </a:lnTo>
                  <a:lnTo>
                    <a:pt x="73" y="56"/>
                  </a:lnTo>
                  <a:lnTo>
                    <a:pt x="75" y="52"/>
                  </a:lnTo>
                  <a:lnTo>
                    <a:pt x="75" y="47"/>
                  </a:lnTo>
                  <a:lnTo>
                    <a:pt x="75" y="45"/>
                  </a:lnTo>
                  <a:lnTo>
                    <a:pt x="73" y="41"/>
                  </a:lnTo>
                  <a:lnTo>
                    <a:pt x="69" y="41"/>
                  </a:lnTo>
                  <a:lnTo>
                    <a:pt x="67" y="41"/>
                  </a:lnTo>
                  <a:lnTo>
                    <a:pt x="46" y="43"/>
                  </a:lnTo>
                  <a:lnTo>
                    <a:pt x="31" y="41"/>
                  </a:lnTo>
                  <a:lnTo>
                    <a:pt x="21" y="37"/>
                  </a:lnTo>
                  <a:lnTo>
                    <a:pt x="19" y="35"/>
                  </a:lnTo>
                  <a:lnTo>
                    <a:pt x="17" y="31"/>
                  </a:lnTo>
                  <a:lnTo>
                    <a:pt x="15" y="20"/>
                  </a:lnTo>
                  <a:lnTo>
                    <a:pt x="17" y="10"/>
                  </a:lnTo>
                  <a:lnTo>
                    <a:pt x="23" y="0"/>
                  </a:lnTo>
                  <a:lnTo>
                    <a:pt x="13" y="0"/>
                  </a:lnTo>
                  <a:lnTo>
                    <a:pt x="4" y="12"/>
                  </a:lnTo>
                  <a:lnTo>
                    <a:pt x="0" y="31"/>
                  </a:lnTo>
                  <a:lnTo>
                    <a:pt x="4" y="50"/>
                  </a:lnTo>
                  <a:close/>
                </a:path>
              </a:pathLst>
            </a:custGeom>
            <a:solidFill>
              <a:srgbClr val="000000"/>
            </a:solidFill>
            <a:ln w="9525">
              <a:noFill/>
              <a:round/>
              <a:headEnd/>
              <a:tailEnd/>
            </a:ln>
          </p:spPr>
          <p:txBody>
            <a:bodyPr>
              <a:prstTxWarp prst="textNoShape">
                <a:avLst/>
              </a:prstTxWarp>
            </a:bodyPr>
            <a:lstStyle/>
            <a:p>
              <a:endParaRPr lang="en-US"/>
            </a:p>
          </p:txBody>
        </p:sp>
        <p:sp>
          <p:nvSpPr>
            <p:cNvPr id="600129" name="Freeform 65"/>
            <p:cNvSpPr>
              <a:spLocks/>
            </p:cNvSpPr>
            <p:nvPr/>
          </p:nvSpPr>
          <p:spPr bwMode="auto">
            <a:xfrm>
              <a:off x="1988" y="3025"/>
              <a:ext cx="96" cy="64"/>
            </a:xfrm>
            <a:custGeom>
              <a:avLst/>
              <a:gdLst/>
              <a:ahLst/>
              <a:cxnLst>
                <a:cxn ang="0">
                  <a:pos x="6" y="53"/>
                </a:cxn>
                <a:cxn ang="0">
                  <a:pos x="13" y="60"/>
                </a:cxn>
                <a:cxn ang="0">
                  <a:pos x="21" y="64"/>
                </a:cxn>
                <a:cxn ang="0">
                  <a:pos x="31" y="64"/>
                </a:cxn>
                <a:cxn ang="0">
                  <a:pos x="44" y="64"/>
                </a:cxn>
                <a:cxn ang="0">
                  <a:pos x="54" y="62"/>
                </a:cxn>
                <a:cxn ang="0">
                  <a:pos x="67" y="60"/>
                </a:cxn>
                <a:cxn ang="0">
                  <a:pos x="77" y="60"/>
                </a:cxn>
                <a:cxn ang="0">
                  <a:pos x="87" y="60"/>
                </a:cxn>
                <a:cxn ang="0">
                  <a:pos x="92" y="58"/>
                </a:cxn>
                <a:cxn ang="0">
                  <a:pos x="94" y="56"/>
                </a:cxn>
                <a:cxn ang="0">
                  <a:pos x="96" y="53"/>
                </a:cxn>
                <a:cxn ang="0">
                  <a:pos x="96" y="49"/>
                </a:cxn>
                <a:cxn ang="0">
                  <a:pos x="96" y="47"/>
                </a:cxn>
                <a:cxn ang="0">
                  <a:pos x="92" y="43"/>
                </a:cxn>
                <a:cxn ang="0">
                  <a:pos x="90" y="41"/>
                </a:cxn>
                <a:cxn ang="0">
                  <a:pos x="85" y="41"/>
                </a:cxn>
                <a:cxn ang="0">
                  <a:pos x="71" y="45"/>
                </a:cxn>
                <a:cxn ang="0">
                  <a:pos x="58" y="47"/>
                </a:cxn>
                <a:cxn ang="0">
                  <a:pos x="46" y="47"/>
                </a:cxn>
                <a:cxn ang="0">
                  <a:pos x="38" y="45"/>
                </a:cxn>
                <a:cxn ang="0">
                  <a:pos x="29" y="45"/>
                </a:cxn>
                <a:cxn ang="0">
                  <a:pos x="23" y="43"/>
                </a:cxn>
                <a:cxn ang="0">
                  <a:pos x="21" y="41"/>
                </a:cxn>
                <a:cxn ang="0">
                  <a:pos x="19" y="41"/>
                </a:cxn>
                <a:cxn ang="0">
                  <a:pos x="19" y="37"/>
                </a:cxn>
                <a:cxn ang="0">
                  <a:pos x="19" y="24"/>
                </a:cxn>
                <a:cxn ang="0">
                  <a:pos x="21" y="12"/>
                </a:cxn>
                <a:cxn ang="0">
                  <a:pos x="29" y="2"/>
                </a:cxn>
                <a:cxn ang="0">
                  <a:pos x="15" y="0"/>
                </a:cxn>
                <a:cxn ang="0">
                  <a:pos x="4" y="12"/>
                </a:cxn>
                <a:cxn ang="0">
                  <a:pos x="0" y="33"/>
                </a:cxn>
                <a:cxn ang="0">
                  <a:pos x="6" y="53"/>
                </a:cxn>
              </a:cxnLst>
              <a:rect l="0" t="0" r="r" b="b"/>
              <a:pathLst>
                <a:path w="96" h="64">
                  <a:moveTo>
                    <a:pt x="6" y="53"/>
                  </a:moveTo>
                  <a:lnTo>
                    <a:pt x="13" y="60"/>
                  </a:lnTo>
                  <a:lnTo>
                    <a:pt x="21" y="64"/>
                  </a:lnTo>
                  <a:lnTo>
                    <a:pt x="31" y="64"/>
                  </a:lnTo>
                  <a:lnTo>
                    <a:pt x="44" y="64"/>
                  </a:lnTo>
                  <a:lnTo>
                    <a:pt x="54" y="62"/>
                  </a:lnTo>
                  <a:lnTo>
                    <a:pt x="67" y="60"/>
                  </a:lnTo>
                  <a:lnTo>
                    <a:pt x="77" y="60"/>
                  </a:lnTo>
                  <a:lnTo>
                    <a:pt x="87" y="60"/>
                  </a:lnTo>
                  <a:lnTo>
                    <a:pt x="92" y="58"/>
                  </a:lnTo>
                  <a:lnTo>
                    <a:pt x="94" y="56"/>
                  </a:lnTo>
                  <a:lnTo>
                    <a:pt x="96" y="53"/>
                  </a:lnTo>
                  <a:lnTo>
                    <a:pt x="96" y="49"/>
                  </a:lnTo>
                  <a:lnTo>
                    <a:pt x="96" y="47"/>
                  </a:lnTo>
                  <a:lnTo>
                    <a:pt x="92" y="43"/>
                  </a:lnTo>
                  <a:lnTo>
                    <a:pt x="90" y="41"/>
                  </a:lnTo>
                  <a:lnTo>
                    <a:pt x="85" y="41"/>
                  </a:lnTo>
                  <a:lnTo>
                    <a:pt x="71" y="45"/>
                  </a:lnTo>
                  <a:lnTo>
                    <a:pt x="58" y="47"/>
                  </a:lnTo>
                  <a:lnTo>
                    <a:pt x="46" y="47"/>
                  </a:lnTo>
                  <a:lnTo>
                    <a:pt x="38" y="45"/>
                  </a:lnTo>
                  <a:lnTo>
                    <a:pt x="29" y="45"/>
                  </a:lnTo>
                  <a:lnTo>
                    <a:pt x="23" y="43"/>
                  </a:lnTo>
                  <a:lnTo>
                    <a:pt x="21" y="41"/>
                  </a:lnTo>
                  <a:lnTo>
                    <a:pt x="19" y="41"/>
                  </a:lnTo>
                  <a:lnTo>
                    <a:pt x="19" y="37"/>
                  </a:lnTo>
                  <a:lnTo>
                    <a:pt x="19" y="24"/>
                  </a:lnTo>
                  <a:lnTo>
                    <a:pt x="21" y="12"/>
                  </a:lnTo>
                  <a:lnTo>
                    <a:pt x="29" y="2"/>
                  </a:lnTo>
                  <a:lnTo>
                    <a:pt x="15" y="0"/>
                  </a:lnTo>
                  <a:lnTo>
                    <a:pt x="4" y="12"/>
                  </a:lnTo>
                  <a:lnTo>
                    <a:pt x="0" y="33"/>
                  </a:lnTo>
                  <a:lnTo>
                    <a:pt x="6" y="53"/>
                  </a:lnTo>
                  <a:close/>
                </a:path>
              </a:pathLst>
            </a:custGeom>
            <a:solidFill>
              <a:srgbClr val="000000"/>
            </a:solidFill>
            <a:ln w="9525">
              <a:noFill/>
              <a:round/>
              <a:headEnd/>
              <a:tailEnd/>
            </a:ln>
          </p:spPr>
          <p:txBody>
            <a:bodyPr>
              <a:prstTxWarp prst="textNoShape">
                <a:avLst/>
              </a:prstTxWarp>
            </a:bodyPr>
            <a:lstStyle/>
            <a:p>
              <a:endParaRPr lang="en-US"/>
            </a:p>
          </p:txBody>
        </p:sp>
        <p:sp>
          <p:nvSpPr>
            <p:cNvPr id="600130" name="Freeform 66"/>
            <p:cNvSpPr>
              <a:spLocks/>
            </p:cNvSpPr>
            <p:nvPr/>
          </p:nvSpPr>
          <p:spPr bwMode="auto">
            <a:xfrm>
              <a:off x="2152" y="3027"/>
              <a:ext cx="98" cy="64"/>
            </a:xfrm>
            <a:custGeom>
              <a:avLst/>
              <a:gdLst/>
              <a:ahLst/>
              <a:cxnLst>
                <a:cxn ang="0">
                  <a:pos x="4" y="54"/>
                </a:cxn>
                <a:cxn ang="0">
                  <a:pos x="11" y="60"/>
                </a:cxn>
                <a:cxn ang="0">
                  <a:pos x="21" y="64"/>
                </a:cxn>
                <a:cxn ang="0">
                  <a:pos x="31" y="64"/>
                </a:cxn>
                <a:cxn ang="0">
                  <a:pos x="44" y="64"/>
                </a:cxn>
                <a:cxn ang="0">
                  <a:pos x="56" y="62"/>
                </a:cxn>
                <a:cxn ang="0">
                  <a:pos x="69" y="60"/>
                </a:cxn>
                <a:cxn ang="0">
                  <a:pos x="81" y="60"/>
                </a:cxn>
                <a:cxn ang="0">
                  <a:pos x="92" y="60"/>
                </a:cxn>
                <a:cxn ang="0">
                  <a:pos x="94" y="58"/>
                </a:cxn>
                <a:cxn ang="0">
                  <a:pos x="98" y="56"/>
                </a:cxn>
                <a:cxn ang="0">
                  <a:pos x="98" y="51"/>
                </a:cxn>
                <a:cxn ang="0">
                  <a:pos x="98" y="49"/>
                </a:cxn>
                <a:cxn ang="0">
                  <a:pos x="98" y="45"/>
                </a:cxn>
                <a:cxn ang="0">
                  <a:pos x="96" y="41"/>
                </a:cxn>
                <a:cxn ang="0">
                  <a:pos x="92" y="41"/>
                </a:cxn>
                <a:cxn ang="0">
                  <a:pos x="87" y="41"/>
                </a:cxn>
                <a:cxn ang="0">
                  <a:pos x="73" y="43"/>
                </a:cxn>
                <a:cxn ang="0">
                  <a:pos x="58" y="45"/>
                </a:cxn>
                <a:cxn ang="0">
                  <a:pos x="48" y="45"/>
                </a:cxn>
                <a:cxn ang="0">
                  <a:pos x="40" y="43"/>
                </a:cxn>
                <a:cxn ang="0">
                  <a:pos x="31" y="43"/>
                </a:cxn>
                <a:cxn ang="0">
                  <a:pos x="27" y="41"/>
                </a:cxn>
                <a:cxn ang="0">
                  <a:pos x="23" y="39"/>
                </a:cxn>
                <a:cxn ang="0">
                  <a:pos x="23" y="39"/>
                </a:cxn>
                <a:cxn ang="0">
                  <a:pos x="21" y="35"/>
                </a:cxn>
                <a:cxn ang="0">
                  <a:pos x="19" y="22"/>
                </a:cxn>
                <a:cxn ang="0">
                  <a:pos x="21" y="10"/>
                </a:cxn>
                <a:cxn ang="0">
                  <a:pos x="29" y="0"/>
                </a:cxn>
                <a:cxn ang="0">
                  <a:pos x="15" y="0"/>
                </a:cxn>
                <a:cxn ang="0">
                  <a:pos x="4" y="12"/>
                </a:cxn>
                <a:cxn ang="0">
                  <a:pos x="0" y="33"/>
                </a:cxn>
                <a:cxn ang="0">
                  <a:pos x="4" y="54"/>
                </a:cxn>
              </a:cxnLst>
              <a:rect l="0" t="0" r="r" b="b"/>
              <a:pathLst>
                <a:path w="98" h="64">
                  <a:moveTo>
                    <a:pt x="4" y="54"/>
                  </a:moveTo>
                  <a:lnTo>
                    <a:pt x="11" y="60"/>
                  </a:lnTo>
                  <a:lnTo>
                    <a:pt x="21" y="64"/>
                  </a:lnTo>
                  <a:lnTo>
                    <a:pt x="31" y="64"/>
                  </a:lnTo>
                  <a:lnTo>
                    <a:pt x="44" y="64"/>
                  </a:lnTo>
                  <a:lnTo>
                    <a:pt x="56" y="62"/>
                  </a:lnTo>
                  <a:lnTo>
                    <a:pt x="69" y="60"/>
                  </a:lnTo>
                  <a:lnTo>
                    <a:pt x="81" y="60"/>
                  </a:lnTo>
                  <a:lnTo>
                    <a:pt x="92" y="60"/>
                  </a:lnTo>
                  <a:lnTo>
                    <a:pt x="94" y="58"/>
                  </a:lnTo>
                  <a:lnTo>
                    <a:pt x="98" y="56"/>
                  </a:lnTo>
                  <a:lnTo>
                    <a:pt x="98" y="51"/>
                  </a:lnTo>
                  <a:lnTo>
                    <a:pt x="98" y="49"/>
                  </a:lnTo>
                  <a:lnTo>
                    <a:pt x="98" y="45"/>
                  </a:lnTo>
                  <a:lnTo>
                    <a:pt x="96" y="41"/>
                  </a:lnTo>
                  <a:lnTo>
                    <a:pt x="92" y="41"/>
                  </a:lnTo>
                  <a:lnTo>
                    <a:pt x="87" y="41"/>
                  </a:lnTo>
                  <a:lnTo>
                    <a:pt x="73" y="43"/>
                  </a:lnTo>
                  <a:lnTo>
                    <a:pt x="58" y="45"/>
                  </a:lnTo>
                  <a:lnTo>
                    <a:pt x="48" y="45"/>
                  </a:lnTo>
                  <a:lnTo>
                    <a:pt x="40" y="43"/>
                  </a:lnTo>
                  <a:lnTo>
                    <a:pt x="31" y="43"/>
                  </a:lnTo>
                  <a:lnTo>
                    <a:pt x="27" y="41"/>
                  </a:lnTo>
                  <a:lnTo>
                    <a:pt x="23" y="39"/>
                  </a:lnTo>
                  <a:lnTo>
                    <a:pt x="23" y="39"/>
                  </a:lnTo>
                  <a:lnTo>
                    <a:pt x="21" y="35"/>
                  </a:lnTo>
                  <a:lnTo>
                    <a:pt x="19" y="22"/>
                  </a:lnTo>
                  <a:lnTo>
                    <a:pt x="21" y="10"/>
                  </a:lnTo>
                  <a:lnTo>
                    <a:pt x="29" y="0"/>
                  </a:lnTo>
                  <a:lnTo>
                    <a:pt x="15" y="0"/>
                  </a:lnTo>
                  <a:lnTo>
                    <a:pt x="4" y="12"/>
                  </a:lnTo>
                  <a:lnTo>
                    <a:pt x="0" y="33"/>
                  </a:lnTo>
                  <a:lnTo>
                    <a:pt x="4" y="54"/>
                  </a:lnTo>
                  <a:close/>
                </a:path>
              </a:pathLst>
            </a:custGeom>
            <a:solidFill>
              <a:srgbClr val="000000"/>
            </a:solidFill>
            <a:ln w="9525">
              <a:noFill/>
              <a:round/>
              <a:headEnd/>
              <a:tailEnd/>
            </a:ln>
          </p:spPr>
          <p:txBody>
            <a:bodyPr>
              <a:prstTxWarp prst="textNoShape">
                <a:avLst/>
              </a:prstTxWarp>
            </a:bodyPr>
            <a:lstStyle/>
            <a:p>
              <a:endParaRPr lang="en-US"/>
            </a:p>
          </p:txBody>
        </p:sp>
        <p:sp>
          <p:nvSpPr>
            <p:cNvPr id="600131" name="Freeform 67"/>
            <p:cNvSpPr>
              <a:spLocks/>
            </p:cNvSpPr>
            <p:nvPr/>
          </p:nvSpPr>
          <p:spPr bwMode="auto">
            <a:xfrm>
              <a:off x="2327" y="3018"/>
              <a:ext cx="95" cy="65"/>
            </a:xfrm>
            <a:custGeom>
              <a:avLst/>
              <a:gdLst/>
              <a:ahLst/>
              <a:cxnLst>
                <a:cxn ang="0">
                  <a:pos x="6" y="54"/>
                </a:cxn>
                <a:cxn ang="0">
                  <a:pos x="12" y="60"/>
                </a:cxn>
                <a:cxn ang="0">
                  <a:pos x="20" y="65"/>
                </a:cxn>
                <a:cxn ang="0">
                  <a:pos x="31" y="65"/>
                </a:cxn>
                <a:cxn ang="0">
                  <a:pos x="43" y="65"/>
                </a:cxn>
                <a:cxn ang="0">
                  <a:pos x="56" y="63"/>
                </a:cxn>
                <a:cxn ang="0">
                  <a:pos x="68" y="60"/>
                </a:cxn>
                <a:cxn ang="0">
                  <a:pos x="79" y="60"/>
                </a:cxn>
                <a:cxn ang="0">
                  <a:pos x="89" y="60"/>
                </a:cxn>
                <a:cxn ang="0">
                  <a:pos x="91" y="58"/>
                </a:cxn>
                <a:cxn ang="0">
                  <a:pos x="93" y="56"/>
                </a:cxn>
                <a:cxn ang="0">
                  <a:pos x="95" y="54"/>
                </a:cxn>
                <a:cxn ang="0">
                  <a:pos x="95" y="50"/>
                </a:cxn>
                <a:cxn ang="0">
                  <a:pos x="95" y="48"/>
                </a:cxn>
                <a:cxn ang="0">
                  <a:pos x="91" y="44"/>
                </a:cxn>
                <a:cxn ang="0">
                  <a:pos x="89" y="42"/>
                </a:cxn>
                <a:cxn ang="0">
                  <a:pos x="85" y="42"/>
                </a:cxn>
                <a:cxn ang="0">
                  <a:pos x="58" y="48"/>
                </a:cxn>
                <a:cxn ang="0">
                  <a:pos x="41" y="46"/>
                </a:cxn>
                <a:cxn ang="0">
                  <a:pos x="31" y="44"/>
                </a:cxn>
                <a:cxn ang="0">
                  <a:pos x="29" y="42"/>
                </a:cxn>
                <a:cxn ang="0">
                  <a:pos x="27" y="38"/>
                </a:cxn>
                <a:cxn ang="0">
                  <a:pos x="23" y="25"/>
                </a:cxn>
                <a:cxn ang="0">
                  <a:pos x="23" y="13"/>
                </a:cxn>
                <a:cxn ang="0">
                  <a:pos x="29" y="2"/>
                </a:cxn>
                <a:cxn ang="0">
                  <a:pos x="14" y="0"/>
                </a:cxn>
                <a:cxn ang="0">
                  <a:pos x="4" y="13"/>
                </a:cxn>
                <a:cxn ang="0">
                  <a:pos x="0" y="33"/>
                </a:cxn>
                <a:cxn ang="0">
                  <a:pos x="6" y="54"/>
                </a:cxn>
              </a:cxnLst>
              <a:rect l="0" t="0" r="r" b="b"/>
              <a:pathLst>
                <a:path w="95" h="65">
                  <a:moveTo>
                    <a:pt x="6" y="54"/>
                  </a:moveTo>
                  <a:lnTo>
                    <a:pt x="12" y="60"/>
                  </a:lnTo>
                  <a:lnTo>
                    <a:pt x="20" y="65"/>
                  </a:lnTo>
                  <a:lnTo>
                    <a:pt x="31" y="65"/>
                  </a:lnTo>
                  <a:lnTo>
                    <a:pt x="43" y="65"/>
                  </a:lnTo>
                  <a:lnTo>
                    <a:pt x="56" y="63"/>
                  </a:lnTo>
                  <a:lnTo>
                    <a:pt x="68" y="60"/>
                  </a:lnTo>
                  <a:lnTo>
                    <a:pt x="79" y="60"/>
                  </a:lnTo>
                  <a:lnTo>
                    <a:pt x="89" y="60"/>
                  </a:lnTo>
                  <a:lnTo>
                    <a:pt x="91" y="58"/>
                  </a:lnTo>
                  <a:lnTo>
                    <a:pt x="93" y="56"/>
                  </a:lnTo>
                  <a:lnTo>
                    <a:pt x="95" y="54"/>
                  </a:lnTo>
                  <a:lnTo>
                    <a:pt x="95" y="50"/>
                  </a:lnTo>
                  <a:lnTo>
                    <a:pt x="95" y="48"/>
                  </a:lnTo>
                  <a:lnTo>
                    <a:pt x="91" y="44"/>
                  </a:lnTo>
                  <a:lnTo>
                    <a:pt x="89" y="42"/>
                  </a:lnTo>
                  <a:lnTo>
                    <a:pt x="85" y="42"/>
                  </a:lnTo>
                  <a:lnTo>
                    <a:pt x="58" y="48"/>
                  </a:lnTo>
                  <a:lnTo>
                    <a:pt x="41" y="46"/>
                  </a:lnTo>
                  <a:lnTo>
                    <a:pt x="31" y="44"/>
                  </a:lnTo>
                  <a:lnTo>
                    <a:pt x="29" y="42"/>
                  </a:lnTo>
                  <a:lnTo>
                    <a:pt x="27" y="38"/>
                  </a:lnTo>
                  <a:lnTo>
                    <a:pt x="23" y="25"/>
                  </a:lnTo>
                  <a:lnTo>
                    <a:pt x="23" y="13"/>
                  </a:lnTo>
                  <a:lnTo>
                    <a:pt x="29" y="2"/>
                  </a:lnTo>
                  <a:lnTo>
                    <a:pt x="14" y="0"/>
                  </a:lnTo>
                  <a:lnTo>
                    <a:pt x="4" y="13"/>
                  </a:lnTo>
                  <a:lnTo>
                    <a:pt x="0" y="33"/>
                  </a:lnTo>
                  <a:lnTo>
                    <a:pt x="6" y="54"/>
                  </a:lnTo>
                  <a:close/>
                </a:path>
              </a:pathLst>
            </a:custGeom>
            <a:solidFill>
              <a:srgbClr val="000000"/>
            </a:solidFill>
            <a:ln w="9525">
              <a:noFill/>
              <a:round/>
              <a:headEnd/>
              <a:tailEnd/>
            </a:ln>
          </p:spPr>
          <p:txBody>
            <a:bodyPr>
              <a:prstTxWarp prst="textNoShape">
                <a:avLst/>
              </a:prstTxWarp>
            </a:bodyPr>
            <a:lstStyle/>
            <a:p>
              <a:endParaRPr lang="en-US"/>
            </a:p>
          </p:txBody>
        </p:sp>
        <p:sp>
          <p:nvSpPr>
            <p:cNvPr id="600132" name="Freeform 68"/>
            <p:cNvSpPr>
              <a:spLocks/>
            </p:cNvSpPr>
            <p:nvPr/>
          </p:nvSpPr>
          <p:spPr bwMode="auto">
            <a:xfrm>
              <a:off x="2474" y="2991"/>
              <a:ext cx="100" cy="60"/>
            </a:xfrm>
            <a:custGeom>
              <a:avLst/>
              <a:gdLst/>
              <a:ahLst/>
              <a:cxnLst>
                <a:cxn ang="0">
                  <a:pos x="6" y="50"/>
                </a:cxn>
                <a:cxn ang="0">
                  <a:pos x="13" y="56"/>
                </a:cxn>
                <a:cxn ang="0">
                  <a:pos x="21" y="60"/>
                </a:cxn>
                <a:cxn ang="0">
                  <a:pos x="31" y="60"/>
                </a:cxn>
                <a:cxn ang="0">
                  <a:pos x="44" y="60"/>
                </a:cxn>
                <a:cxn ang="0">
                  <a:pos x="56" y="58"/>
                </a:cxn>
                <a:cxn ang="0">
                  <a:pos x="69" y="56"/>
                </a:cxn>
                <a:cxn ang="0">
                  <a:pos x="81" y="56"/>
                </a:cxn>
                <a:cxn ang="0">
                  <a:pos x="91" y="56"/>
                </a:cxn>
                <a:cxn ang="0">
                  <a:pos x="96" y="54"/>
                </a:cxn>
                <a:cxn ang="0">
                  <a:pos x="100" y="52"/>
                </a:cxn>
                <a:cxn ang="0">
                  <a:pos x="100" y="48"/>
                </a:cxn>
                <a:cxn ang="0">
                  <a:pos x="100" y="46"/>
                </a:cxn>
                <a:cxn ang="0">
                  <a:pos x="100" y="44"/>
                </a:cxn>
                <a:cxn ang="0">
                  <a:pos x="96" y="40"/>
                </a:cxn>
                <a:cxn ang="0">
                  <a:pos x="94" y="38"/>
                </a:cxn>
                <a:cxn ang="0">
                  <a:pos x="89" y="38"/>
                </a:cxn>
                <a:cxn ang="0">
                  <a:pos x="73" y="42"/>
                </a:cxn>
                <a:cxn ang="0">
                  <a:pos x="60" y="44"/>
                </a:cxn>
                <a:cxn ang="0">
                  <a:pos x="46" y="44"/>
                </a:cxn>
                <a:cxn ang="0">
                  <a:pos x="35" y="42"/>
                </a:cxn>
                <a:cxn ang="0">
                  <a:pos x="27" y="42"/>
                </a:cxn>
                <a:cxn ang="0">
                  <a:pos x="21" y="40"/>
                </a:cxn>
                <a:cxn ang="0">
                  <a:pos x="17" y="38"/>
                </a:cxn>
                <a:cxn ang="0">
                  <a:pos x="15" y="38"/>
                </a:cxn>
                <a:cxn ang="0">
                  <a:pos x="15" y="34"/>
                </a:cxn>
                <a:cxn ang="0">
                  <a:pos x="17" y="21"/>
                </a:cxn>
                <a:cxn ang="0">
                  <a:pos x="21" y="9"/>
                </a:cxn>
                <a:cxn ang="0">
                  <a:pos x="31" y="0"/>
                </a:cxn>
                <a:cxn ang="0">
                  <a:pos x="17" y="0"/>
                </a:cxn>
                <a:cxn ang="0">
                  <a:pos x="4" y="13"/>
                </a:cxn>
                <a:cxn ang="0">
                  <a:pos x="0" y="31"/>
                </a:cxn>
                <a:cxn ang="0">
                  <a:pos x="6" y="50"/>
                </a:cxn>
              </a:cxnLst>
              <a:rect l="0" t="0" r="r" b="b"/>
              <a:pathLst>
                <a:path w="100" h="60">
                  <a:moveTo>
                    <a:pt x="6" y="50"/>
                  </a:moveTo>
                  <a:lnTo>
                    <a:pt x="13" y="56"/>
                  </a:lnTo>
                  <a:lnTo>
                    <a:pt x="21" y="60"/>
                  </a:lnTo>
                  <a:lnTo>
                    <a:pt x="31" y="60"/>
                  </a:lnTo>
                  <a:lnTo>
                    <a:pt x="44" y="60"/>
                  </a:lnTo>
                  <a:lnTo>
                    <a:pt x="56" y="58"/>
                  </a:lnTo>
                  <a:lnTo>
                    <a:pt x="69" y="56"/>
                  </a:lnTo>
                  <a:lnTo>
                    <a:pt x="81" y="56"/>
                  </a:lnTo>
                  <a:lnTo>
                    <a:pt x="91" y="56"/>
                  </a:lnTo>
                  <a:lnTo>
                    <a:pt x="96" y="54"/>
                  </a:lnTo>
                  <a:lnTo>
                    <a:pt x="100" y="52"/>
                  </a:lnTo>
                  <a:lnTo>
                    <a:pt x="100" y="48"/>
                  </a:lnTo>
                  <a:lnTo>
                    <a:pt x="100" y="46"/>
                  </a:lnTo>
                  <a:lnTo>
                    <a:pt x="100" y="44"/>
                  </a:lnTo>
                  <a:lnTo>
                    <a:pt x="96" y="40"/>
                  </a:lnTo>
                  <a:lnTo>
                    <a:pt x="94" y="38"/>
                  </a:lnTo>
                  <a:lnTo>
                    <a:pt x="89" y="38"/>
                  </a:lnTo>
                  <a:lnTo>
                    <a:pt x="73" y="42"/>
                  </a:lnTo>
                  <a:lnTo>
                    <a:pt x="60" y="44"/>
                  </a:lnTo>
                  <a:lnTo>
                    <a:pt x="46" y="44"/>
                  </a:lnTo>
                  <a:lnTo>
                    <a:pt x="35" y="42"/>
                  </a:lnTo>
                  <a:lnTo>
                    <a:pt x="27" y="42"/>
                  </a:lnTo>
                  <a:lnTo>
                    <a:pt x="21" y="40"/>
                  </a:lnTo>
                  <a:lnTo>
                    <a:pt x="17" y="38"/>
                  </a:lnTo>
                  <a:lnTo>
                    <a:pt x="15" y="38"/>
                  </a:lnTo>
                  <a:lnTo>
                    <a:pt x="15" y="34"/>
                  </a:lnTo>
                  <a:lnTo>
                    <a:pt x="17" y="21"/>
                  </a:lnTo>
                  <a:lnTo>
                    <a:pt x="21" y="9"/>
                  </a:lnTo>
                  <a:lnTo>
                    <a:pt x="31" y="0"/>
                  </a:lnTo>
                  <a:lnTo>
                    <a:pt x="17" y="0"/>
                  </a:lnTo>
                  <a:lnTo>
                    <a:pt x="4" y="13"/>
                  </a:lnTo>
                  <a:lnTo>
                    <a:pt x="0" y="31"/>
                  </a:lnTo>
                  <a:lnTo>
                    <a:pt x="6" y="50"/>
                  </a:lnTo>
                  <a:close/>
                </a:path>
              </a:pathLst>
            </a:custGeom>
            <a:solidFill>
              <a:srgbClr val="000000"/>
            </a:solidFill>
            <a:ln w="9525">
              <a:noFill/>
              <a:round/>
              <a:headEnd/>
              <a:tailEnd/>
            </a:ln>
          </p:spPr>
          <p:txBody>
            <a:bodyPr>
              <a:prstTxWarp prst="textNoShape">
                <a:avLst/>
              </a:prstTxWarp>
            </a:bodyPr>
            <a:lstStyle/>
            <a:p>
              <a:endParaRPr lang="en-US"/>
            </a:p>
          </p:txBody>
        </p:sp>
        <p:sp>
          <p:nvSpPr>
            <p:cNvPr id="600133" name="Freeform 69"/>
            <p:cNvSpPr>
              <a:spLocks/>
            </p:cNvSpPr>
            <p:nvPr/>
          </p:nvSpPr>
          <p:spPr bwMode="auto">
            <a:xfrm>
              <a:off x="2617" y="3002"/>
              <a:ext cx="100" cy="62"/>
            </a:xfrm>
            <a:custGeom>
              <a:avLst/>
              <a:gdLst/>
              <a:ahLst/>
              <a:cxnLst>
                <a:cxn ang="0">
                  <a:pos x="7" y="49"/>
                </a:cxn>
                <a:cxn ang="0">
                  <a:pos x="13" y="56"/>
                </a:cxn>
                <a:cxn ang="0">
                  <a:pos x="21" y="60"/>
                </a:cxn>
                <a:cxn ang="0">
                  <a:pos x="32" y="62"/>
                </a:cxn>
                <a:cxn ang="0">
                  <a:pos x="44" y="60"/>
                </a:cxn>
                <a:cxn ang="0">
                  <a:pos x="56" y="60"/>
                </a:cxn>
                <a:cxn ang="0">
                  <a:pos x="69" y="58"/>
                </a:cxn>
                <a:cxn ang="0">
                  <a:pos x="81" y="56"/>
                </a:cxn>
                <a:cxn ang="0">
                  <a:pos x="92" y="56"/>
                </a:cxn>
                <a:cxn ang="0">
                  <a:pos x="96" y="56"/>
                </a:cxn>
                <a:cxn ang="0">
                  <a:pos x="100" y="54"/>
                </a:cxn>
                <a:cxn ang="0">
                  <a:pos x="100" y="49"/>
                </a:cxn>
                <a:cxn ang="0">
                  <a:pos x="100" y="45"/>
                </a:cxn>
                <a:cxn ang="0">
                  <a:pos x="100" y="43"/>
                </a:cxn>
                <a:cxn ang="0">
                  <a:pos x="96" y="39"/>
                </a:cxn>
                <a:cxn ang="0">
                  <a:pos x="94" y="39"/>
                </a:cxn>
                <a:cxn ang="0">
                  <a:pos x="90" y="39"/>
                </a:cxn>
                <a:cxn ang="0">
                  <a:pos x="73" y="41"/>
                </a:cxn>
                <a:cxn ang="0">
                  <a:pos x="61" y="43"/>
                </a:cxn>
                <a:cxn ang="0">
                  <a:pos x="46" y="43"/>
                </a:cxn>
                <a:cxn ang="0">
                  <a:pos x="36" y="41"/>
                </a:cxn>
                <a:cxn ang="0">
                  <a:pos x="27" y="41"/>
                </a:cxn>
                <a:cxn ang="0">
                  <a:pos x="21" y="39"/>
                </a:cxn>
                <a:cxn ang="0">
                  <a:pos x="17" y="37"/>
                </a:cxn>
                <a:cxn ang="0">
                  <a:pos x="15" y="37"/>
                </a:cxn>
                <a:cxn ang="0">
                  <a:pos x="15" y="33"/>
                </a:cxn>
                <a:cxn ang="0">
                  <a:pos x="17" y="23"/>
                </a:cxn>
                <a:cxn ang="0">
                  <a:pos x="21" y="10"/>
                </a:cxn>
                <a:cxn ang="0">
                  <a:pos x="32" y="0"/>
                </a:cxn>
                <a:cxn ang="0">
                  <a:pos x="17" y="0"/>
                </a:cxn>
                <a:cxn ang="0">
                  <a:pos x="5" y="12"/>
                </a:cxn>
                <a:cxn ang="0">
                  <a:pos x="0" y="31"/>
                </a:cxn>
                <a:cxn ang="0">
                  <a:pos x="7" y="49"/>
                </a:cxn>
              </a:cxnLst>
              <a:rect l="0" t="0" r="r" b="b"/>
              <a:pathLst>
                <a:path w="100" h="62">
                  <a:moveTo>
                    <a:pt x="7" y="49"/>
                  </a:moveTo>
                  <a:lnTo>
                    <a:pt x="13" y="56"/>
                  </a:lnTo>
                  <a:lnTo>
                    <a:pt x="21" y="60"/>
                  </a:lnTo>
                  <a:lnTo>
                    <a:pt x="32" y="62"/>
                  </a:lnTo>
                  <a:lnTo>
                    <a:pt x="44" y="60"/>
                  </a:lnTo>
                  <a:lnTo>
                    <a:pt x="56" y="60"/>
                  </a:lnTo>
                  <a:lnTo>
                    <a:pt x="69" y="58"/>
                  </a:lnTo>
                  <a:lnTo>
                    <a:pt x="81" y="56"/>
                  </a:lnTo>
                  <a:lnTo>
                    <a:pt x="92" y="56"/>
                  </a:lnTo>
                  <a:lnTo>
                    <a:pt x="96" y="56"/>
                  </a:lnTo>
                  <a:lnTo>
                    <a:pt x="100" y="54"/>
                  </a:lnTo>
                  <a:lnTo>
                    <a:pt x="100" y="49"/>
                  </a:lnTo>
                  <a:lnTo>
                    <a:pt x="100" y="45"/>
                  </a:lnTo>
                  <a:lnTo>
                    <a:pt x="100" y="43"/>
                  </a:lnTo>
                  <a:lnTo>
                    <a:pt x="96" y="39"/>
                  </a:lnTo>
                  <a:lnTo>
                    <a:pt x="94" y="39"/>
                  </a:lnTo>
                  <a:lnTo>
                    <a:pt x="90" y="39"/>
                  </a:lnTo>
                  <a:lnTo>
                    <a:pt x="73" y="41"/>
                  </a:lnTo>
                  <a:lnTo>
                    <a:pt x="61" y="43"/>
                  </a:lnTo>
                  <a:lnTo>
                    <a:pt x="46" y="43"/>
                  </a:lnTo>
                  <a:lnTo>
                    <a:pt x="36" y="41"/>
                  </a:lnTo>
                  <a:lnTo>
                    <a:pt x="27" y="41"/>
                  </a:lnTo>
                  <a:lnTo>
                    <a:pt x="21" y="39"/>
                  </a:lnTo>
                  <a:lnTo>
                    <a:pt x="17" y="37"/>
                  </a:lnTo>
                  <a:lnTo>
                    <a:pt x="15" y="37"/>
                  </a:lnTo>
                  <a:lnTo>
                    <a:pt x="15" y="33"/>
                  </a:lnTo>
                  <a:lnTo>
                    <a:pt x="17" y="23"/>
                  </a:lnTo>
                  <a:lnTo>
                    <a:pt x="21" y="10"/>
                  </a:lnTo>
                  <a:lnTo>
                    <a:pt x="32" y="0"/>
                  </a:lnTo>
                  <a:lnTo>
                    <a:pt x="17" y="0"/>
                  </a:lnTo>
                  <a:lnTo>
                    <a:pt x="5" y="12"/>
                  </a:lnTo>
                  <a:lnTo>
                    <a:pt x="0" y="31"/>
                  </a:lnTo>
                  <a:lnTo>
                    <a:pt x="7" y="49"/>
                  </a:lnTo>
                  <a:close/>
                </a:path>
              </a:pathLst>
            </a:custGeom>
            <a:solidFill>
              <a:srgbClr val="000000"/>
            </a:solidFill>
            <a:ln w="9525">
              <a:noFill/>
              <a:round/>
              <a:headEnd/>
              <a:tailEnd/>
            </a:ln>
          </p:spPr>
          <p:txBody>
            <a:bodyPr>
              <a:prstTxWarp prst="textNoShape">
                <a:avLst/>
              </a:prstTxWarp>
            </a:bodyPr>
            <a:lstStyle/>
            <a:p>
              <a:endParaRPr lang="en-US"/>
            </a:p>
          </p:txBody>
        </p:sp>
        <p:sp>
          <p:nvSpPr>
            <p:cNvPr id="600134" name="Freeform 70"/>
            <p:cNvSpPr>
              <a:spLocks/>
            </p:cNvSpPr>
            <p:nvPr/>
          </p:nvSpPr>
          <p:spPr bwMode="auto">
            <a:xfrm>
              <a:off x="2771" y="2950"/>
              <a:ext cx="123" cy="91"/>
            </a:xfrm>
            <a:custGeom>
              <a:avLst/>
              <a:gdLst/>
              <a:ahLst/>
              <a:cxnLst>
                <a:cxn ang="0">
                  <a:pos x="6" y="75"/>
                </a:cxn>
                <a:cxn ang="0">
                  <a:pos x="15" y="85"/>
                </a:cxn>
                <a:cxn ang="0">
                  <a:pos x="27" y="89"/>
                </a:cxn>
                <a:cxn ang="0">
                  <a:pos x="39" y="91"/>
                </a:cxn>
                <a:cxn ang="0">
                  <a:pos x="54" y="89"/>
                </a:cxn>
                <a:cxn ang="0">
                  <a:pos x="71" y="87"/>
                </a:cxn>
                <a:cxn ang="0">
                  <a:pos x="85" y="85"/>
                </a:cxn>
                <a:cxn ang="0">
                  <a:pos x="102" y="85"/>
                </a:cxn>
                <a:cxn ang="0">
                  <a:pos x="114" y="85"/>
                </a:cxn>
                <a:cxn ang="0">
                  <a:pos x="118" y="83"/>
                </a:cxn>
                <a:cxn ang="0">
                  <a:pos x="123" y="79"/>
                </a:cxn>
                <a:cxn ang="0">
                  <a:pos x="123" y="75"/>
                </a:cxn>
                <a:cxn ang="0">
                  <a:pos x="123" y="70"/>
                </a:cxn>
                <a:cxn ang="0">
                  <a:pos x="120" y="64"/>
                </a:cxn>
                <a:cxn ang="0">
                  <a:pos x="118" y="60"/>
                </a:cxn>
                <a:cxn ang="0">
                  <a:pos x="114" y="58"/>
                </a:cxn>
                <a:cxn ang="0">
                  <a:pos x="110" y="58"/>
                </a:cxn>
                <a:cxn ang="0">
                  <a:pos x="91" y="62"/>
                </a:cxn>
                <a:cxn ang="0">
                  <a:pos x="73" y="64"/>
                </a:cxn>
                <a:cxn ang="0">
                  <a:pos x="56" y="64"/>
                </a:cxn>
                <a:cxn ang="0">
                  <a:pos x="44" y="62"/>
                </a:cxn>
                <a:cxn ang="0">
                  <a:pos x="31" y="60"/>
                </a:cxn>
                <a:cxn ang="0">
                  <a:pos x="23" y="56"/>
                </a:cxn>
                <a:cxn ang="0">
                  <a:pos x="19" y="54"/>
                </a:cxn>
                <a:cxn ang="0">
                  <a:pos x="17" y="54"/>
                </a:cxn>
                <a:cxn ang="0">
                  <a:pos x="17" y="48"/>
                </a:cxn>
                <a:cxn ang="0">
                  <a:pos x="19" y="33"/>
                </a:cxn>
                <a:cxn ang="0">
                  <a:pos x="25" y="14"/>
                </a:cxn>
                <a:cxn ang="0">
                  <a:pos x="37" y="2"/>
                </a:cxn>
                <a:cxn ang="0">
                  <a:pos x="19" y="0"/>
                </a:cxn>
                <a:cxn ang="0">
                  <a:pos x="4" y="19"/>
                </a:cxn>
                <a:cxn ang="0">
                  <a:pos x="0" y="48"/>
                </a:cxn>
                <a:cxn ang="0">
                  <a:pos x="6" y="75"/>
                </a:cxn>
              </a:cxnLst>
              <a:rect l="0" t="0" r="r" b="b"/>
              <a:pathLst>
                <a:path w="123" h="91">
                  <a:moveTo>
                    <a:pt x="6" y="75"/>
                  </a:moveTo>
                  <a:lnTo>
                    <a:pt x="15" y="85"/>
                  </a:lnTo>
                  <a:lnTo>
                    <a:pt x="27" y="89"/>
                  </a:lnTo>
                  <a:lnTo>
                    <a:pt x="39" y="91"/>
                  </a:lnTo>
                  <a:lnTo>
                    <a:pt x="54" y="89"/>
                  </a:lnTo>
                  <a:lnTo>
                    <a:pt x="71" y="87"/>
                  </a:lnTo>
                  <a:lnTo>
                    <a:pt x="85" y="85"/>
                  </a:lnTo>
                  <a:lnTo>
                    <a:pt x="102" y="85"/>
                  </a:lnTo>
                  <a:lnTo>
                    <a:pt x="114" y="85"/>
                  </a:lnTo>
                  <a:lnTo>
                    <a:pt x="118" y="83"/>
                  </a:lnTo>
                  <a:lnTo>
                    <a:pt x="123" y="79"/>
                  </a:lnTo>
                  <a:lnTo>
                    <a:pt x="123" y="75"/>
                  </a:lnTo>
                  <a:lnTo>
                    <a:pt x="123" y="70"/>
                  </a:lnTo>
                  <a:lnTo>
                    <a:pt x="120" y="64"/>
                  </a:lnTo>
                  <a:lnTo>
                    <a:pt x="118" y="60"/>
                  </a:lnTo>
                  <a:lnTo>
                    <a:pt x="114" y="58"/>
                  </a:lnTo>
                  <a:lnTo>
                    <a:pt x="110" y="58"/>
                  </a:lnTo>
                  <a:lnTo>
                    <a:pt x="91" y="62"/>
                  </a:lnTo>
                  <a:lnTo>
                    <a:pt x="73" y="64"/>
                  </a:lnTo>
                  <a:lnTo>
                    <a:pt x="56" y="64"/>
                  </a:lnTo>
                  <a:lnTo>
                    <a:pt x="44" y="62"/>
                  </a:lnTo>
                  <a:lnTo>
                    <a:pt x="31" y="60"/>
                  </a:lnTo>
                  <a:lnTo>
                    <a:pt x="23" y="56"/>
                  </a:lnTo>
                  <a:lnTo>
                    <a:pt x="19" y="54"/>
                  </a:lnTo>
                  <a:lnTo>
                    <a:pt x="17" y="54"/>
                  </a:lnTo>
                  <a:lnTo>
                    <a:pt x="17" y="48"/>
                  </a:lnTo>
                  <a:lnTo>
                    <a:pt x="19" y="33"/>
                  </a:lnTo>
                  <a:lnTo>
                    <a:pt x="25" y="14"/>
                  </a:lnTo>
                  <a:lnTo>
                    <a:pt x="37" y="2"/>
                  </a:lnTo>
                  <a:lnTo>
                    <a:pt x="19" y="0"/>
                  </a:lnTo>
                  <a:lnTo>
                    <a:pt x="4" y="19"/>
                  </a:lnTo>
                  <a:lnTo>
                    <a:pt x="0" y="48"/>
                  </a:lnTo>
                  <a:lnTo>
                    <a:pt x="6" y="75"/>
                  </a:lnTo>
                  <a:close/>
                </a:path>
              </a:pathLst>
            </a:custGeom>
            <a:solidFill>
              <a:srgbClr val="000000"/>
            </a:solidFill>
            <a:ln w="9525">
              <a:noFill/>
              <a:round/>
              <a:headEnd/>
              <a:tailEnd/>
            </a:ln>
          </p:spPr>
          <p:txBody>
            <a:bodyPr>
              <a:prstTxWarp prst="textNoShape">
                <a:avLst/>
              </a:prstTxWarp>
            </a:bodyPr>
            <a:lstStyle/>
            <a:p>
              <a:endParaRPr lang="en-US"/>
            </a:p>
          </p:txBody>
        </p:sp>
        <p:sp>
          <p:nvSpPr>
            <p:cNvPr id="600135" name="Freeform 71"/>
            <p:cNvSpPr>
              <a:spLocks/>
            </p:cNvSpPr>
            <p:nvPr/>
          </p:nvSpPr>
          <p:spPr bwMode="auto">
            <a:xfrm>
              <a:off x="2948" y="2969"/>
              <a:ext cx="95" cy="64"/>
            </a:xfrm>
            <a:custGeom>
              <a:avLst/>
              <a:gdLst/>
              <a:ahLst/>
              <a:cxnLst>
                <a:cxn ang="0">
                  <a:pos x="4" y="53"/>
                </a:cxn>
                <a:cxn ang="0">
                  <a:pos x="10" y="60"/>
                </a:cxn>
                <a:cxn ang="0">
                  <a:pos x="20" y="64"/>
                </a:cxn>
                <a:cxn ang="0">
                  <a:pos x="31" y="64"/>
                </a:cxn>
                <a:cxn ang="0">
                  <a:pos x="41" y="64"/>
                </a:cxn>
                <a:cxn ang="0">
                  <a:pos x="54" y="62"/>
                </a:cxn>
                <a:cxn ang="0">
                  <a:pos x="66" y="60"/>
                </a:cxn>
                <a:cxn ang="0">
                  <a:pos x="76" y="60"/>
                </a:cxn>
                <a:cxn ang="0">
                  <a:pos x="87" y="60"/>
                </a:cxn>
                <a:cxn ang="0">
                  <a:pos x="89" y="58"/>
                </a:cxn>
                <a:cxn ang="0">
                  <a:pos x="93" y="56"/>
                </a:cxn>
                <a:cxn ang="0">
                  <a:pos x="95" y="53"/>
                </a:cxn>
                <a:cxn ang="0">
                  <a:pos x="95" y="49"/>
                </a:cxn>
                <a:cxn ang="0">
                  <a:pos x="93" y="47"/>
                </a:cxn>
                <a:cxn ang="0">
                  <a:pos x="91" y="43"/>
                </a:cxn>
                <a:cxn ang="0">
                  <a:pos x="87" y="41"/>
                </a:cxn>
                <a:cxn ang="0">
                  <a:pos x="85" y="41"/>
                </a:cxn>
                <a:cxn ang="0">
                  <a:pos x="68" y="45"/>
                </a:cxn>
                <a:cxn ang="0">
                  <a:pos x="56" y="45"/>
                </a:cxn>
                <a:cxn ang="0">
                  <a:pos x="43" y="45"/>
                </a:cxn>
                <a:cxn ang="0">
                  <a:pos x="33" y="45"/>
                </a:cxn>
                <a:cxn ang="0">
                  <a:pos x="24" y="43"/>
                </a:cxn>
                <a:cxn ang="0">
                  <a:pos x="18" y="41"/>
                </a:cxn>
                <a:cxn ang="0">
                  <a:pos x="14" y="39"/>
                </a:cxn>
                <a:cxn ang="0">
                  <a:pos x="12" y="39"/>
                </a:cxn>
                <a:cxn ang="0">
                  <a:pos x="14" y="35"/>
                </a:cxn>
                <a:cxn ang="0">
                  <a:pos x="16" y="24"/>
                </a:cxn>
                <a:cxn ang="0">
                  <a:pos x="22" y="12"/>
                </a:cxn>
                <a:cxn ang="0">
                  <a:pos x="29" y="2"/>
                </a:cxn>
                <a:cxn ang="0">
                  <a:pos x="14" y="0"/>
                </a:cxn>
                <a:cxn ang="0">
                  <a:pos x="4" y="12"/>
                </a:cxn>
                <a:cxn ang="0">
                  <a:pos x="0" y="33"/>
                </a:cxn>
                <a:cxn ang="0">
                  <a:pos x="4" y="53"/>
                </a:cxn>
              </a:cxnLst>
              <a:rect l="0" t="0" r="r" b="b"/>
              <a:pathLst>
                <a:path w="95" h="64">
                  <a:moveTo>
                    <a:pt x="4" y="53"/>
                  </a:moveTo>
                  <a:lnTo>
                    <a:pt x="10" y="60"/>
                  </a:lnTo>
                  <a:lnTo>
                    <a:pt x="20" y="64"/>
                  </a:lnTo>
                  <a:lnTo>
                    <a:pt x="31" y="64"/>
                  </a:lnTo>
                  <a:lnTo>
                    <a:pt x="41" y="64"/>
                  </a:lnTo>
                  <a:lnTo>
                    <a:pt x="54" y="62"/>
                  </a:lnTo>
                  <a:lnTo>
                    <a:pt x="66" y="60"/>
                  </a:lnTo>
                  <a:lnTo>
                    <a:pt x="76" y="60"/>
                  </a:lnTo>
                  <a:lnTo>
                    <a:pt x="87" y="60"/>
                  </a:lnTo>
                  <a:lnTo>
                    <a:pt x="89" y="58"/>
                  </a:lnTo>
                  <a:lnTo>
                    <a:pt x="93" y="56"/>
                  </a:lnTo>
                  <a:lnTo>
                    <a:pt x="95" y="53"/>
                  </a:lnTo>
                  <a:lnTo>
                    <a:pt x="95" y="49"/>
                  </a:lnTo>
                  <a:lnTo>
                    <a:pt x="93" y="47"/>
                  </a:lnTo>
                  <a:lnTo>
                    <a:pt x="91" y="43"/>
                  </a:lnTo>
                  <a:lnTo>
                    <a:pt x="87" y="41"/>
                  </a:lnTo>
                  <a:lnTo>
                    <a:pt x="85" y="41"/>
                  </a:lnTo>
                  <a:lnTo>
                    <a:pt x="68" y="45"/>
                  </a:lnTo>
                  <a:lnTo>
                    <a:pt x="56" y="45"/>
                  </a:lnTo>
                  <a:lnTo>
                    <a:pt x="43" y="45"/>
                  </a:lnTo>
                  <a:lnTo>
                    <a:pt x="33" y="45"/>
                  </a:lnTo>
                  <a:lnTo>
                    <a:pt x="24" y="43"/>
                  </a:lnTo>
                  <a:lnTo>
                    <a:pt x="18" y="41"/>
                  </a:lnTo>
                  <a:lnTo>
                    <a:pt x="14" y="39"/>
                  </a:lnTo>
                  <a:lnTo>
                    <a:pt x="12" y="39"/>
                  </a:lnTo>
                  <a:lnTo>
                    <a:pt x="14" y="35"/>
                  </a:lnTo>
                  <a:lnTo>
                    <a:pt x="16" y="24"/>
                  </a:lnTo>
                  <a:lnTo>
                    <a:pt x="22" y="12"/>
                  </a:lnTo>
                  <a:lnTo>
                    <a:pt x="29" y="2"/>
                  </a:lnTo>
                  <a:lnTo>
                    <a:pt x="14" y="0"/>
                  </a:lnTo>
                  <a:lnTo>
                    <a:pt x="4" y="12"/>
                  </a:lnTo>
                  <a:lnTo>
                    <a:pt x="0" y="33"/>
                  </a:lnTo>
                  <a:lnTo>
                    <a:pt x="4" y="53"/>
                  </a:lnTo>
                  <a:close/>
                </a:path>
              </a:pathLst>
            </a:custGeom>
            <a:solidFill>
              <a:srgbClr val="000000"/>
            </a:solidFill>
            <a:ln w="9525">
              <a:noFill/>
              <a:round/>
              <a:headEnd/>
              <a:tailEnd/>
            </a:ln>
          </p:spPr>
          <p:txBody>
            <a:bodyPr>
              <a:prstTxWarp prst="textNoShape">
                <a:avLst/>
              </a:prstTxWarp>
            </a:bodyPr>
            <a:lstStyle/>
            <a:p>
              <a:endParaRPr lang="en-US"/>
            </a:p>
          </p:txBody>
        </p:sp>
        <p:sp>
          <p:nvSpPr>
            <p:cNvPr id="600136" name="Freeform 72"/>
            <p:cNvSpPr>
              <a:spLocks/>
            </p:cNvSpPr>
            <p:nvPr/>
          </p:nvSpPr>
          <p:spPr bwMode="auto">
            <a:xfrm>
              <a:off x="2829" y="3083"/>
              <a:ext cx="100" cy="62"/>
            </a:xfrm>
            <a:custGeom>
              <a:avLst/>
              <a:gdLst/>
              <a:ahLst/>
              <a:cxnLst>
                <a:cxn ang="0">
                  <a:pos x="6" y="49"/>
                </a:cxn>
                <a:cxn ang="0">
                  <a:pos x="13" y="56"/>
                </a:cxn>
                <a:cxn ang="0">
                  <a:pos x="21" y="60"/>
                </a:cxn>
                <a:cxn ang="0">
                  <a:pos x="31" y="62"/>
                </a:cxn>
                <a:cxn ang="0">
                  <a:pos x="44" y="60"/>
                </a:cxn>
                <a:cxn ang="0">
                  <a:pos x="56" y="60"/>
                </a:cxn>
                <a:cxn ang="0">
                  <a:pos x="69" y="58"/>
                </a:cxn>
                <a:cxn ang="0">
                  <a:pos x="81" y="56"/>
                </a:cxn>
                <a:cxn ang="0">
                  <a:pos x="92" y="56"/>
                </a:cxn>
                <a:cxn ang="0">
                  <a:pos x="96" y="56"/>
                </a:cxn>
                <a:cxn ang="0">
                  <a:pos x="98" y="53"/>
                </a:cxn>
                <a:cxn ang="0">
                  <a:pos x="100" y="49"/>
                </a:cxn>
                <a:cxn ang="0">
                  <a:pos x="100" y="45"/>
                </a:cxn>
                <a:cxn ang="0">
                  <a:pos x="100" y="43"/>
                </a:cxn>
                <a:cxn ang="0">
                  <a:pos x="96" y="41"/>
                </a:cxn>
                <a:cxn ang="0">
                  <a:pos x="94" y="39"/>
                </a:cxn>
                <a:cxn ang="0">
                  <a:pos x="89" y="39"/>
                </a:cxn>
                <a:cxn ang="0">
                  <a:pos x="75" y="39"/>
                </a:cxn>
                <a:cxn ang="0">
                  <a:pos x="60" y="39"/>
                </a:cxn>
                <a:cxn ang="0">
                  <a:pos x="48" y="39"/>
                </a:cxn>
                <a:cxn ang="0">
                  <a:pos x="38" y="39"/>
                </a:cxn>
                <a:cxn ang="0">
                  <a:pos x="27" y="39"/>
                </a:cxn>
                <a:cxn ang="0">
                  <a:pos x="21" y="37"/>
                </a:cxn>
                <a:cxn ang="0">
                  <a:pos x="17" y="37"/>
                </a:cxn>
                <a:cxn ang="0">
                  <a:pos x="15" y="37"/>
                </a:cxn>
                <a:cxn ang="0">
                  <a:pos x="15" y="33"/>
                </a:cxn>
                <a:cxn ang="0">
                  <a:pos x="17" y="22"/>
                </a:cxn>
                <a:cxn ang="0">
                  <a:pos x="21" y="10"/>
                </a:cxn>
                <a:cxn ang="0">
                  <a:pos x="31" y="0"/>
                </a:cxn>
                <a:cxn ang="0">
                  <a:pos x="17" y="0"/>
                </a:cxn>
                <a:cxn ang="0">
                  <a:pos x="4" y="12"/>
                </a:cxn>
                <a:cxn ang="0">
                  <a:pos x="0" y="31"/>
                </a:cxn>
                <a:cxn ang="0">
                  <a:pos x="6" y="49"/>
                </a:cxn>
              </a:cxnLst>
              <a:rect l="0" t="0" r="r" b="b"/>
              <a:pathLst>
                <a:path w="100" h="62">
                  <a:moveTo>
                    <a:pt x="6" y="49"/>
                  </a:moveTo>
                  <a:lnTo>
                    <a:pt x="13" y="56"/>
                  </a:lnTo>
                  <a:lnTo>
                    <a:pt x="21" y="60"/>
                  </a:lnTo>
                  <a:lnTo>
                    <a:pt x="31" y="62"/>
                  </a:lnTo>
                  <a:lnTo>
                    <a:pt x="44" y="60"/>
                  </a:lnTo>
                  <a:lnTo>
                    <a:pt x="56" y="60"/>
                  </a:lnTo>
                  <a:lnTo>
                    <a:pt x="69" y="58"/>
                  </a:lnTo>
                  <a:lnTo>
                    <a:pt x="81" y="56"/>
                  </a:lnTo>
                  <a:lnTo>
                    <a:pt x="92" y="56"/>
                  </a:lnTo>
                  <a:lnTo>
                    <a:pt x="96" y="56"/>
                  </a:lnTo>
                  <a:lnTo>
                    <a:pt x="98" y="53"/>
                  </a:lnTo>
                  <a:lnTo>
                    <a:pt x="100" y="49"/>
                  </a:lnTo>
                  <a:lnTo>
                    <a:pt x="100" y="45"/>
                  </a:lnTo>
                  <a:lnTo>
                    <a:pt x="100" y="43"/>
                  </a:lnTo>
                  <a:lnTo>
                    <a:pt x="96" y="41"/>
                  </a:lnTo>
                  <a:lnTo>
                    <a:pt x="94" y="39"/>
                  </a:lnTo>
                  <a:lnTo>
                    <a:pt x="89" y="39"/>
                  </a:lnTo>
                  <a:lnTo>
                    <a:pt x="75" y="39"/>
                  </a:lnTo>
                  <a:lnTo>
                    <a:pt x="60" y="39"/>
                  </a:lnTo>
                  <a:lnTo>
                    <a:pt x="48" y="39"/>
                  </a:lnTo>
                  <a:lnTo>
                    <a:pt x="38" y="39"/>
                  </a:lnTo>
                  <a:lnTo>
                    <a:pt x="27" y="39"/>
                  </a:lnTo>
                  <a:lnTo>
                    <a:pt x="21" y="37"/>
                  </a:lnTo>
                  <a:lnTo>
                    <a:pt x="17" y="37"/>
                  </a:lnTo>
                  <a:lnTo>
                    <a:pt x="15" y="37"/>
                  </a:lnTo>
                  <a:lnTo>
                    <a:pt x="15" y="33"/>
                  </a:lnTo>
                  <a:lnTo>
                    <a:pt x="17" y="22"/>
                  </a:lnTo>
                  <a:lnTo>
                    <a:pt x="21" y="10"/>
                  </a:lnTo>
                  <a:lnTo>
                    <a:pt x="31" y="0"/>
                  </a:lnTo>
                  <a:lnTo>
                    <a:pt x="17" y="0"/>
                  </a:lnTo>
                  <a:lnTo>
                    <a:pt x="4" y="12"/>
                  </a:lnTo>
                  <a:lnTo>
                    <a:pt x="0" y="31"/>
                  </a:lnTo>
                  <a:lnTo>
                    <a:pt x="6" y="49"/>
                  </a:lnTo>
                  <a:close/>
                </a:path>
              </a:pathLst>
            </a:custGeom>
            <a:solidFill>
              <a:srgbClr val="000000"/>
            </a:solidFill>
            <a:ln w="9525">
              <a:noFill/>
              <a:round/>
              <a:headEnd/>
              <a:tailEnd/>
            </a:ln>
          </p:spPr>
          <p:txBody>
            <a:bodyPr>
              <a:prstTxWarp prst="textNoShape">
                <a:avLst/>
              </a:prstTxWarp>
            </a:bodyPr>
            <a:lstStyle/>
            <a:p>
              <a:endParaRPr lang="en-US"/>
            </a:p>
          </p:txBody>
        </p:sp>
        <p:sp>
          <p:nvSpPr>
            <p:cNvPr id="600137" name="Freeform 73"/>
            <p:cNvSpPr>
              <a:spLocks/>
            </p:cNvSpPr>
            <p:nvPr/>
          </p:nvSpPr>
          <p:spPr bwMode="auto">
            <a:xfrm>
              <a:off x="2659" y="3107"/>
              <a:ext cx="98" cy="63"/>
            </a:xfrm>
            <a:custGeom>
              <a:avLst/>
              <a:gdLst/>
              <a:ahLst/>
              <a:cxnLst>
                <a:cxn ang="0">
                  <a:pos x="4" y="50"/>
                </a:cxn>
                <a:cxn ang="0">
                  <a:pos x="10" y="59"/>
                </a:cxn>
                <a:cxn ang="0">
                  <a:pos x="21" y="61"/>
                </a:cxn>
                <a:cxn ang="0">
                  <a:pos x="31" y="63"/>
                </a:cxn>
                <a:cxn ang="0">
                  <a:pos x="44" y="63"/>
                </a:cxn>
                <a:cxn ang="0">
                  <a:pos x="56" y="61"/>
                </a:cxn>
                <a:cxn ang="0">
                  <a:pos x="68" y="59"/>
                </a:cxn>
                <a:cxn ang="0">
                  <a:pos x="81" y="56"/>
                </a:cxn>
                <a:cxn ang="0">
                  <a:pos x="91" y="56"/>
                </a:cxn>
                <a:cxn ang="0">
                  <a:pos x="93" y="56"/>
                </a:cxn>
                <a:cxn ang="0">
                  <a:pos x="98" y="54"/>
                </a:cxn>
                <a:cxn ang="0">
                  <a:pos x="98" y="50"/>
                </a:cxn>
                <a:cxn ang="0">
                  <a:pos x="98" y="48"/>
                </a:cxn>
                <a:cxn ang="0">
                  <a:pos x="98" y="44"/>
                </a:cxn>
                <a:cxn ang="0">
                  <a:pos x="95" y="42"/>
                </a:cxn>
                <a:cxn ang="0">
                  <a:pos x="91" y="40"/>
                </a:cxn>
                <a:cxn ang="0">
                  <a:pos x="87" y="40"/>
                </a:cxn>
                <a:cxn ang="0">
                  <a:pos x="73" y="40"/>
                </a:cxn>
                <a:cxn ang="0">
                  <a:pos x="58" y="40"/>
                </a:cxn>
                <a:cxn ang="0">
                  <a:pos x="46" y="40"/>
                </a:cxn>
                <a:cxn ang="0">
                  <a:pos x="35" y="40"/>
                </a:cxn>
                <a:cxn ang="0">
                  <a:pos x="25" y="40"/>
                </a:cxn>
                <a:cxn ang="0">
                  <a:pos x="19" y="38"/>
                </a:cxn>
                <a:cxn ang="0">
                  <a:pos x="14" y="38"/>
                </a:cxn>
                <a:cxn ang="0">
                  <a:pos x="12" y="38"/>
                </a:cxn>
                <a:cxn ang="0">
                  <a:pos x="12" y="34"/>
                </a:cxn>
                <a:cxn ang="0">
                  <a:pos x="14" y="23"/>
                </a:cxn>
                <a:cxn ang="0">
                  <a:pos x="19" y="11"/>
                </a:cxn>
                <a:cxn ang="0">
                  <a:pos x="29" y="0"/>
                </a:cxn>
                <a:cxn ang="0">
                  <a:pos x="14" y="0"/>
                </a:cxn>
                <a:cxn ang="0">
                  <a:pos x="4" y="13"/>
                </a:cxn>
                <a:cxn ang="0">
                  <a:pos x="0" y="32"/>
                </a:cxn>
                <a:cxn ang="0">
                  <a:pos x="4" y="50"/>
                </a:cxn>
              </a:cxnLst>
              <a:rect l="0" t="0" r="r" b="b"/>
              <a:pathLst>
                <a:path w="98" h="63">
                  <a:moveTo>
                    <a:pt x="4" y="50"/>
                  </a:moveTo>
                  <a:lnTo>
                    <a:pt x="10" y="59"/>
                  </a:lnTo>
                  <a:lnTo>
                    <a:pt x="21" y="61"/>
                  </a:lnTo>
                  <a:lnTo>
                    <a:pt x="31" y="63"/>
                  </a:lnTo>
                  <a:lnTo>
                    <a:pt x="44" y="63"/>
                  </a:lnTo>
                  <a:lnTo>
                    <a:pt x="56" y="61"/>
                  </a:lnTo>
                  <a:lnTo>
                    <a:pt x="68" y="59"/>
                  </a:lnTo>
                  <a:lnTo>
                    <a:pt x="81" y="56"/>
                  </a:lnTo>
                  <a:lnTo>
                    <a:pt x="91" y="56"/>
                  </a:lnTo>
                  <a:lnTo>
                    <a:pt x="93" y="56"/>
                  </a:lnTo>
                  <a:lnTo>
                    <a:pt x="98" y="54"/>
                  </a:lnTo>
                  <a:lnTo>
                    <a:pt x="98" y="50"/>
                  </a:lnTo>
                  <a:lnTo>
                    <a:pt x="98" y="48"/>
                  </a:lnTo>
                  <a:lnTo>
                    <a:pt x="98" y="44"/>
                  </a:lnTo>
                  <a:lnTo>
                    <a:pt x="95" y="42"/>
                  </a:lnTo>
                  <a:lnTo>
                    <a:pt x="91" y="40"/>
                  </a:lnTo>
                  <a:lnTo>
                    <a:pt x="87" y="40"/>
                  </a:lnTo>
                  <a:lnTo>
                    <a:pt x="73" y="40"/>
                  </a:lnTo>
                  <a:lnTo>
                    <a:pt x="58" y="40"/>
                  </a:lnTo>
                  <a:lnTo>
                    <a:pt x="46" y="40"/>
                  </a:lnTo>
                  <a:lnTo>
                    <a:pt x="35" y="40"/>
                  </a:lnTo>
                  <a:lnTo>
                    <a:pt x="25" y="40"/>
                  </a:lnTo>
                  <a:lnTo>
                    <a:pt x="19" y="38"/>
                  </a:lnTo>
                  <a:lnTo>
                    <a:pt x="14" y="38"/>
                  </a:lnTo>
                  <a:lnTo>
                    <a:pt x="12" y="38"/>
                  </a:lnTo>
                  <a:lnTo>
                    <a:pt x="12" y="34"/>
                  </a:lnTo>
                  <a:lnTo>
                    <a:pt x="14" y="23"/>
                  </a:lnTo>
                  <a:lnTo>
                    <a:pt x="19" y="11"/>
                  </a:lnTo>
                  <a:lnTo>
                    <a:pt x="29" y="0"/>
                  </a:lnTo>
                  <a:lnTo>
                    <a:pt x="14" y="0"/>
                  </a:lnTo>
                  <a:lnTo>
                    <a:pt x="4" y="13"/>
                  </a:lnTo>
                  <a:lnTo>
                    <a:pt x="0" y="32"/>
                  </a:lnTo>
                  <a:lnTo>
                    <a:pt x="4" y="50"/>
                  </a:lnTo>
                  <a:close/>
                </a:path>
              </a:pathLst>
            </a:custGeom>
            <a:solidFill>
              <a:srgbClr val="000000"/>
            </a:solidFill>
            <a:ln w="9525">
              <a:noFill/>
              <a:round/>
              <a:headEnd/>
              <a:tailEnd/>
            </a:ln>
          </p:spPr>
          <p:txBody>
            <a:bodyPr>
              <a:prstTxWarp prst="textNoShape">
                <a:avLst/>
              </a:prstTxWarp>
            </a:bodyPr>
            <a:lstStyle/>
            <a:p>
              <a:endParaRPr lang="en-US"/>
            </a:p>
          </p:txBody>
        </p:sp>
        <p:sp>
          <p:nvSpPr>
            <p:cNvPr id="600138" name="Freeform 74"/>
            <p:cNvSpPr>
              <a:spLocks/>
            </p:cNvSpPr>
            <p:nvPr/>
          </p:nvSpPr>
          <p:spPr bwMode="auto">
            <a:xfrm>
              <a:off x="2526" y="3110"/>
              <a:ext cx="96" cy="66"/>
            </a:xfrm>
            <a:custGeom>
              <a:avLst/>
              <a:gdLst/>
              <a:ahLst/>
              <a:cxnLst>
                <a:cxn ang="0">
                  <a:pos x="4" y="53"/>
                </a:cxn>
                <a:cxn ang="0">
                  <a:pos x="10" y="62"/>
                </a:cxn>
                <a:cxn ang="0">
                  <a:pos x="21" y="64"/>
                </a:cxn>
                <a:cxn ang="0">
                  <a:pos x="31" y="66"/>
                </a:cxn>
                <a:cxn ang="0">
                  <a:pos x="42" y="66"/>
                </a:cxn>
                <a:cxn ang="0">
                  <a:pos x="54" y="64"/>
                </a:cxn>
                <a:cxn ang="0">
                  <a:pos x="66" y="62"/>
                </a:cxn>
                <a:cxn ang="0">
                  <a:pos x="77" y="60"/>
                </a:cxn>
                <a:cxn ang="0">
                  <a:pos x="87" y="60"/>
                </a:cxn>
                <a:cxn ang="0">
                  <a:pos x="89" y="60"/>
                </a:cxn>
                <a:cxn ang="0">
                  <a:pos x="93" y="58"/>
                </a:cxn>
                <a:cxn ang="0">
                  <a:pos x="96" y="53"/>
                </a:cxn>
                <a:cxn ang="0">
                  <a:pos x="96" y="49"/>
                </a:cxn>
                <a:cxn ang="0">
                  <a:pos x="93" y="47"/>
                </a:cxn>
                <a:cxn ang="0">
                  <a:pos x="91" y="43"/>
                </a:cxn>
                <a:cxn ang="0">
                  <a:pos x="87" y="43"/>
                </a:cxn>
                <a:cxn ang="0">
                  <a:pos x="85" y="43"/>
                </a:cxn>
                <a:cxn ang="0">
                  <a:pos x="71" y="45"/>
                </a:cxn>
                <a:cxn ang="0">
                  <a:pos x="56" y="45"/>
                </a:cxn>
                <a:cxn ang="0">
                  <a:pos x="44" y="45"/>
                </a:cxn>
                <a:cxn ang="0">
                  <a:pos x="33" y="43"/>
                </a:cxn>
                <a:cxn ang="0">
                  <a:pos x="25" y="43"/>
                </a:cxn>
                <a:cxn ang="0">
                  <a:pos x="19" y="41"/>
                </a:cxn>
                <a:cxn ang="0">
                  <a:pos x="15" y="39"/>
                </a:cxn>
                <a:cxn ang="0">
                  <a:pos x="12" y="39"/>
                </a:cxn>
                <a:cxn ang="0">
                  <a:pos x="12" y="35"/>
                </a:cxn>
                <a:cxn ang="0">
                  <a:pos x="15" y="24"/>
                </a:cxn>
                <a:cxn ang="0">
                  <a:pos x="19" y="12"/>
                </a:cxn>
                <a:cxn ang="0">
                  <a:pos x="29" y="2"/>
                </a:cxn>
                <a:cxn ang="0">
                  <a:pos x="15" y="0"/>
                </a:cxn>
                <a:cxn ang="0">
                  <a:pos x="4" y="14"/>
                </a:cxn>
                <a:cxn ang="0">
                  <a:pos x="0" y="33"/>
                </a:cxn>
                <a:cxn ang="0">
                  <a:pos x="4" y="53"/>
                </a:cxn>
              </a:cxnLst>
              <a:rect l="0" t="0" r="r" b="b"/>
              <a:pathLst>
                <a:path w="96" h="66">
                  <a:moveTo>
                    <a:pt x="4" y="53"/>
                  </a:moveTo>
                  <a:lnTo>
                    <a:pt x="10" y="62"/>
                  </a:lnTo>
                  <a:lnTo>
                    <a:pt x="21" y="64"/>
                  </a:lnTo>
                  <a:lnTo>
                    <a:pt x="31" y="66"/>
                  </a:lnTo>
                  <a:lnTo>
                    <a:pt x="42" y="66"/>
                  </a:lnTo>
                  <a:lnTo>
                    <a:pt x="54" y="64"/>
                  </a:lnTo>
                  <a:lnTo>
                    <a:pt x="66" y="62"/>
                  </a:lnTo>
                  <a:lnTo>
                    <a:pt x="77" y="60"/>
                  </a:lnTo>
                  <a:lnTo>
                    <a:pt x="87" y="60"/>
                  </a:lnTo>
                  <a:lnTo>
                    <a:pt x="89" y="60"/>
                  </a:lnTo>
                  <a:lnTo>
                    <a:pt x="93" y="58"/>
                  </a:lnTo>
                  <a:lnTo>
                    <a:pt x="96" y="53"/>
                  </a:lnTo>
                  <a:lnTo>
                    <a:pt x="96" y="49"/>
                  </a:lnTo>
                  <a:lnTo>
                    <a:pt x="93" y="47"/>
                  </a:lnTo>
                  <a:lnTo>
                    <a:pt x="91" y="43"/>
                  </a:lnTo>
                  <a:lnTo>
                    <a:pt x="87" y="43"/>
                  </a:lnTo>
                  <a:lnTo>
                    <a:pt x="85" y="43"/>
                  </a:lnTo>
                  <a:lnTo>
                    <a:pt x="71" y="45"/>
                  </a:lnTo>
                  <a:lnTo>
                    <a:pt x="56" y="45"/>
                  </a:lnTo>
                  <a:lnTo>
                    <a:pt x="44" y="45"/>
                  </a:lnTo>
                  <a:lnTo>
                    <a:pt x="33" y="43"/>
                  </a:lnTo>
                  <a:lnTo>
                    <a:pt x="25" y="43"/>
                  </a:lnTo>
                  <a:lnTo>
                    <a:pt x="19" y="41"/>
                  </a:lnTo>
                  <a:lnTo>
                    <a:pt x="15" y="39"/>
                  </a:lnTo>
                  <a:lnTo>
                    <a:pt x="12" y="39"/>
                  </a:lnTo>
                  <a:lnTo>
                    <a:pt x="12" y="35"/>
                  </a:lnTo>
                  <a:lnTo>
                    <a:pt x="15" y="24"/>
                  </a:lnTo>
                  <a:lnTo>
                    <a:pt x="19" y="12"/>
                  </a:lnTo>
                  <a:lnTo>
                    <a:pt x="29" y="2"/>
                  </a:lnTo>
                  <a:lnTo>
                    <a:pt x="15" y="0"/>
                  </a:lnTo>
                  <a:lnTo>
                    <a:pt x="4" y="14"/>
                  </a:lnTo>
                  <a:lnTo>
                    <a:pt x="0" y="33"/>
                  </a:lnTo>
                  <a:lnTo>
                    <a:pt x="4" y="53"/>
                  </a:lnTo>
                  <a:close/>
                </a:path>
              </a:pathLst>
            </a:custGeom>
            <a:solidFill>
              <a:srgbClr val="000000"/>
            </a:solidFill>
            <a:ln w="9525">
              <a:noFill/>
              <a:round/>
              <a:headEnd/>
              <a:tailEnd/>
            </a:ln>
          </p:spPr>
          <p:txBody>
            <a:bodyPr>
              <a:prstTxWarp prst="textNoShape">
                <a:avLst/>
              </a:prstTxWarp>
            </a:bodyPr>
            <a:lstStyle/>
            <a:p>
              <a:endParaRPr lang="en-US"/>
            </a:p>
          </p:txBody>
        </p:sp>
        <p:sp>
          <p:nvSpPr>
            <p:cNvPr id="600139" name="Freeform 75"/>
            <p:cNvSpPr>
              <a:spLocks/>
            </p:cNvSpPr>
            <p:nvPr/>
          </p:nvSpPr>
          <p:spPr bwMode="auto">
            <a:xfrm>
              <a:off x="2318" y="3124"/>
              <a:ext cx="90" cy="71"/>
            </a:xfrm>
            <a:custGeom>
              <a:avLst/>
              <a:gdLst/>
              <a:ahLst/>
              <a:cxnLst>
                <a:cxn ang="0">
                  <a:pos x="5" y="58"/>
                </a:cxn>
                <a:cxn ang="0">
                  <a:pos x="11" y="66"/>
                </a:cxn>
                <a:cxn ang="0">
                  <a:pos x="19" y="68"/>
                </a:cxn>
                <a:cxn ang="0">
                  <a:pos x="27" y="71"/>
                </a:cxn>
                <a:cxn ang="0">
                  <a:pos x="40" y="71"/>
                </a:cxn>
                <a:cxn ang="0">
                  <a:pos x="50" y="68"/>
                </a:cxn>
                <a:cxn ang="0">
                  <a:pos x="61" y="66"/>
                </a:cxn>
                <a:cxn ang="0">
                  <a:pos x="71" y="64"/>
                </a:cxn>
                <a:cxn ang="0">
                  <a:pos x="81" y="64"/>
                </a:cxn>
                <a:cxn ang="0">
                  <a:pos x="83" y="64"/>
                </a:cxn>
                <a:cxn ang="0">
                  <a:pos x="88" y="62"/>
                </a:cxn>
                <a:cxn ang="0">
                  <a:pos x="90" y="58"/>
                </a:cxn>
                <a:cxn ang="0">
                  <a:pos x="90" y="54"/>
                </a:cxn>
                <a:cxn ang="0">
                  <a:pos x="88" y="50"/>
                </a:cxn>
                <a:cxn ang="0">
                  <a:pos x="86" y="48"/>
                </a:cxn>
                <a:cxn ang="0">
                  <a:pos x="81" y="46"/>
                </a:cxn>
                <a:cxn ang="0">
                  <a:pos x="79" y="46"/>
                </a:cxn>
                <a:cxn ang="0">
                  <a:pos x="65" y="50"/>
                </a:cxn>
                <a:cxn ang="0">
                  <a:pos x="52" y="50"/>
                </a:cxn>
                <a:cxn ang="0">
                  <a:pos x="42" y="52"/>
                </a:cxn>
                <a:cxn ang="0">
                  <a:pos x="34" y="52"/>
                </a:cxn>
                <a:cxn ang="0">
                  <a:pos x="25" y="52"/>
                </a:cxn>
                <a:cxn ang="0">
                  <a:pos x="21" y="50"/>
                </a:cxn>
                <a:cxn ang="0">
                  <a:pos x="19" y="50"/>
                </a:cxn>
                <a:cxn ang="0">
                  <a:pos x="17" y="50"/>
                </a:cxn>
                <a:cxn ang="0">
                  <a:pos x="17" y="44"/>
                </a:cxn>
                <a:cxn ang="0">
                  <a:pos x="15" y="29"/>
                </a:cxn>
                <a:cxn ang="0">
                  <a:pos x="17" y="15"/>
                </a:cxn>
                <a:cxn ang="0">
                  <a:pos x="25" y="2"/>
                </a:cxn>
                <a:cxn ang="0">
                  <a:pos x="13" y="0"/>
                </a:cxn>
                <a:cxn ang="0">
                  <a:pos x="2" y="15"/>
                </a:cxn>
                <a:cxn ang="0">
                  <a:pos x="0" y="35"/>
                </a:cxn>
                <a:cxn ang="0">
                  <a:pos x="5" y="58"/>
                </a:cxn>
              </a:cxnLst>
              <a:rect l="0" t="0" r="r" b="b"/>
              <a:pathLst>
                <a:path w="90" h="71">
                  <a:moveTo>
                    <a:pt x="5" y="58"/>
                  </a:moveTo>
                  <a:lnTo>
                    <a:pt x="11" y="66"/>
                  </a:lnTo>
                  <a:lnTo>
                    <a:pt x="19" y="68"/>
                  </a:lnTo>
                  <a:lnTo>
                    <a:pt x="27" y="71"/>
                  </a:lnTo>
                  <a:lnTo>
                    <a:pt x="40" y="71"/>
                  </a:lnTo>
                  <a:lnTo>
                    <a:pt x="50" y="68"/>
                  </a:lnTo>
                  <a:lnTo>
                    <a:pt x="61" y="66"/>
                  </a:lnTo>
                  <a:lnTo>
                    <a:pt x="71" y="64"/>
                  </a:lnTo>
                  <a:lnTo>
                    <a:pt x="81" y="64"/>
                  </a:lnTo>
                  <a:lnTo>
                    <a:pt x="83" y="64"/>
                  </a:lnTo>
                  <a:lnTo>
                    <a:pt x="88" y="62"/>
                  </a:lnTo>
                  <a:lnTo>
                    <a:pt x="90" y="58"/>
                  </a:lnTo>
                  <a:lnTo>
                    <a:pt x="90" y="54"/>
                  </a:lnTo>
                  <a:lnTo>
                    <a:pt x="88" y="50"/>
                  </a:lnTo>
                  <a:lnTo>
                    <a:pt x="86" y="48"/>
                  </a:lnTo>
                  <a:lnTo>
                    <a:pt x="81" y="46"/>
                  </a:lnTo>
                  <a:lnTo>
                    <a:pt x="79" y="46"/>
                  </a:lnTo>
                  <a:lnTo>
                    <a:pt x="65" y="50"/>
                  </a:lnTo>
                  <a:lnTo>
                    <a:pt x="52" y="50"/>
                  </a:lnTo>
                  <a:lnTo>
                    <a:pt x="42" y="52"/>
                  </a:lnTo>
                  <a:lnTo>
                    <a:pt x="34" y="52"/>
                  </a:lnTo>
                  <a:lnTo>
                    <a:pt x="25" y="52"/>
                  </a:lnTo>
                  <a:lnTo>
                    <a:pt x="21" y="50"/>
                  </a:lnTo>
                  <a:lnTo>
                    <a:pt x="19" y="50"/>
                  </a:lnTo>
                  <a:lnTo>
                    <a:pt x="17" y="50"/>
                  </a:lnTo>
                  <a:lnTo>
                    <a:pt x="17" y="44"/>
                  </a:lnTo>
                  <a:lnTo>
                    <a:pt x="15" y="29"/>
                  </a:lnTo>
                  <a:lnTo>
                    <a:pt x="17" y="15"/>
                  </a:lnTo>
                  <a:lnTo>
                    <a:pt x="25" y="2"/>
                  </a:lnTo>
                  <a:lnTo>
                    <a:pt x="13" y="0"/>
                  </a:lnTo>
                  <a:lnTo>
                    <a:pt x="2" y="15"/>
                  </a:lnTo>
                  <a:lnTo>
                    <a:pt x="0" y="35"/>
                  </a:lnTo>
                  <a:lnTo>
                    <a:pt x="5" y="58"/>
                  </a:lnTo>
                  <a:close/>
                </a:path>
              </a:pathLst>
            </a:custGeom>
            <a:solidFill>
              <a:srgbClr val="000000"/>
            </a:solidFill>
            <a:ln w="9525">
              <a:noFill/>
              <a:round/>
              <a:headEnd/>
              <a:tailEnd/>
            </a:ln>
          </p:spPr>
          <p:txBody>
            <a:bodyPr>
              <a:prstTxWarp prst="textNoShape">
                <a:avLst/>
              </a:prstTxWarp>
            </a:bodyPr>
            <a:lstStyle/>
            <a:p>
              <a:endParaRPr lang="en-US"/>
            </a:p>
          </p:txBody>
        </p:sp>
        <p:sp>
          <p:nvSpPr>
            <p:cNvPr id="600140" name="Freeform 76"/>
            <p:cNvSpPr>
              <a:spLocks/>
            </p:cNvSpPr>
            <p:nvPr/>
          </p:nvSpPr>
          <p:spPr bwMode="auto">
            <a:xfrm>
              <a:off x="2150" y="3147"/>
              <a:ext cx="100" cy="62"/>
            </a:xfrm>
            <a:custGeom>
              <a:avLst/>
              <a:gdLst/>
              <a:ahLst/>
              <a:cxnLst>
                <a:cxn ang="0">
                  <a:pos x="6" y="52"/>
                </a:cxn>
                <a:cxn ang="0">
                  <a:pos x="13" y="58"/>
                </a:cxn>
                <a:cxn ang="0">
                  <a:pos x="21" y="62"/>
                </a:cxn>
                <a:cxn ang="0">
                  <a:pos x="31" y="62"/>
                </a:cxn>
                <a:cxn ang="0">
                  <a:pos x="44" y="62"/>
                </a:cxn>
                <a:cxn ang="0">
                  <a:pos x="56" y="60"/>
                </a:cxn>
                <a:cxn ang="0">
                  <a:pos x="69" y="58"/>
                </a:cxn>
                <a:cxn ang="0">
                  <a:pos x="81" y="58"/>
                </a:cxn>
                <a:cxn ang="0">
                  <a:pos x="92" y="58"/>
                </a:cxn>
                <a:cxn ang="0">
                  <a:pos x="96" y="56"/>
                </a:cxn>
                <a:cxn ang="0">
                  <a:pos x="98" y="54"/>
                </a:cxn>
                <a:cxn ang="0">
                  <a:pos x="100" y="50"/>
                </a:cxn>
                <a:cxn ang="0">
                  <a:pos x="100" y="48"/>
                </a:cxn>
                <a:cxn ang="0">
                  <a:pos x="100" y="45"/>
                </a:cxn>
                <a:cxn ang="0">
                  <a:pos x="96" y="41"/>
                </a:cxn>
                <a:cxn ang="0">
                  <a:pos x="94" y="39"/>
                </a:cxn>
                <a:cxn ang="0">
                  <a:pos x="89" y="39"/>
                </a:cxn>
                <a:cxn ang="0">
                  <a:pos x="73" y="41"/>
                </a:cxn>
                <a:cxn ang="0">
                  <a:pos x="60" y="43"/>
                </a:cxn>
                <a:cxn ang="0">
                  <a:pos x="46" y="43"/>
                </a:cxn>
                <a:cxn ang="0">
                  <a:pos x="35" y="41"/>
                </a:cxn>
                <a:cxn ang="0">
                  <a:pos x="27" y="41"/>
                </a:cxn>
                <a:cxn ang="0">
                  <a:pos x="21" y="39"/>
                </a:cxn>
                <a:cxn ang="0">
                  <a:pos x="17" y="37"/>
                </a:cxn>
                <a:cxn ang="0">
                  <a:pos x="15" y="37"/>
                </a:cxn>
                <a:cxn ang="0">
                  <a:pos x="15" y="33"/>
                </a:cxn>
                <a:cxn ang="0">
                  <a:pos x="17" y="23"/>
                </a:cxn>
                <a:cxn ang="0">
                  <a:pos x="21" y="10"/>
                </a:cxn>
                <a:cxn ang="0">
                  <a:pos x="31" y="0"/>
                </a:cxn>
                <a:cxn ang="0">
                  <a:pos x="17" y="0"/>
                </a:cxn>
                <a:cxn ang="0">
                  <a:pos x="4" y="12"/>
                </a:cxn>
                <a:cxn ang="0">
                  <a:pos x="0" y="33"/>
                </a:cxn>
                <a:cxn ang="0">
                  <a:pos x="6" y="52"/>
                </a:cxn>
              </a:cxnLst>
              <a:rect l="0" t="0" r="r" b="b"/>
              <a:pathLst>
                <a:path w="100" h="62">
                  <a:moveTo>
                    <a:pt x="6" y="52"/>
                  </a:moveTo>
                  <a:lnTo>
                    <a:pt x="13" y="58"/>
                  </a:lnTo>
                  <a:lnTo>
                    <a:pt x="21" y="62"/>
                  </a:lnTo>
                  <a:lnTo>
                    <a:pt x="31" y="62"/>
                  </a:lnTo>
                  <a:lnTo>
                    <a:pt x="44" y="62"/>
                  </a:lnTo>
                  <a:lnTo>
                    <a:pt x="56" y="60"/>
                  </a:lnTo>
                  <a:lnTo>
                    <a:pt x="69" y="58"/>
                  </a:lnTo>
                  <a:lnTo>
                    <a:pt x="81" y="58"/>
                  </a:lnTo>
                  <a:lnTo>
                    <a:pt x="92" y="58"/>
                  </a:lnTo>
                  <a:lnTo>
                    <a:pt x="96" y="56"/>
                  </a:lnTo>
                  <a:lnTo>
                    <a:pt x="98" y="54"/>
                  </a:lnTo>
                  <a:lnTo>
                    <a:pt x="100" y="50"/>
                  </a:lnTo>
                  <a:lnTo>
                    <a:pt x="100" y="48"/>
                  </a:lnTo>
                  <a:lnTo>
                    <a:pt x="100" y="45"/>
                  </a:lnTo>
                  <a:lnTo>
                    <a:pt x="96" y="41"/>
                  </a:lnTo>
                  <a:lnTo>
                    <a:pt x="94" y="39"/>
                  </a:lnTo>
                  <a:lnTo>
                    <a:pt x="89" y="39"/>
                  </a:lnTo>
                  <a:lnTo>
                    <a:pt x="73" y="41"/>
                  </a:lnTo>
                  <a:lnTo>
                    <a:pt x="60" y="43"/>
                  </a:lnTo>
                  <a:lnTo>
                    <a:pt x="46" y="43"/>
                  </a:lnTo>
                  <a:lnTo>
                    <a:pt x="35" y="41"/>
                  </a:lnTo>
                  <a:lnTo>
                    <a:pt x="27" y="41"/>
                  </a:lnTo>
                  <a:lnTo>
                    <a:pt x="21" y="39"/>
                  </a:lnTo>
                  <a:lnTo>
                    <a:pt x="17" y="37"/>
                  </a:lnTo>
                  <a:lnTo>
                    <a:pt x="15" y="37"/>
                  </a:lnTo>
                  <a:lnTo>
                    <a:pt x="15" y="33"/>
                  </a:lnTo>
                  <a:lnTo>
                    <a:pt x="17" y="23"/>
                  </a:lnTo>
                  <a:lnTo>
                    <a:pt x="21" y="10"/>
                  </a:lnTo>
                  <a:lnTo>
                    <a:pt x="31" y="0"/>
                  </a:lnTo>
                  <a:lnTo>
                    <a:pt x="17" y="0"/>
                  </a:lnTo>
                  <a:lnTo>
                    <a:pt x="4" y="12"/>
                  </a:lnTo>
                  <a:lnTo>
                    <a:pt x="0" y="33"/>
                  </a:lnTo>
                  <a:lnTo>
                    <a:pt x="6" y="52"/>
                  </a:lnTo>
                  <a:close/>
                </a:path>
              </a:pathLst>
            </a:custGeom>
            <a:solidFill>
              <a:srgbClr val="000000"/>
            </a:solidFill>
            <a:ln w="9525">
              <a:noFill/>
              <a:round/>
              <a:headEnd/>
              <a:tailEnd/>
            </a:ln>
          </p:spPr>
          <p:txBody>
            <a:bodyPr>
              <a:prstTxWarp prst="textNoShape">
                <a:avLst/>
              </a:prstTxWarp>
            </a:bodyPr>
            <a:lstStyle/>
            <a:p>
              <a:endParaRPr lang="en-US"/>
            </a:p>
          </p:txBody>
        </p:sp>
        <p:sp>
          <p:nvSpPr>
            <p:cNvPr id="600141" name="Freeform 77"/>
            <p:cNvSpPr>
              <a:spLocks/>
            </p:cNvSpPr>
            <p:nvPr/>
          </p:nvSpPr>
          <p:spPr bwMode="auto">
            <a:xfrm>
              <a:off x="1982" y="3141"/>
              <a:ext cx="118" cy="70"/>
            </a:xfrm>
            <a:custGeom>
              <a:avLst/>
              <a:gdLst/>
              <a:ahLst/>
              <a:cxnLst>
                <a:cxn ang="0">
                  <a:pos x="6" y="58"/>
                </a:cxn>
                <a:cxn ang="0">
                  <a:pos x="15" y="64"/>
                </a:cxn>
                <a:cxn ang="0">
                  <a:pos x="25" y="68"/>
                </a:cxn>
                <a:cxn ang="0">
                  <a:pos x="37" y="70"/>
                </a:cxn>
                <a:cxn ang="0">
                  <a:pos x="52" y="68"/>
                </a:cxn>
                <a:cxn ang="0">
                  <a:pos x="69" y="66"/>
                </a:cxn>
                <a:cxn ang="0">
                  <a:pos x="83" y="64"/>
                </a:cxn>
                <a:cxn ang="0">
                  <a:pos x="98" y="64"/>
                </a:cxn>
                <a:cxn ang="0">
                  <a:pos x="110" y="64"/>
                </a:cxn>
                <a:cxn ang="0">
                  <a:pos x="114" y="62"/>
                </a:cxn>
                <a:cxn ang="0">
                  <a:pos x="118" y="60"/>
                </a:cxn>
                <a:cxn ang="0">
                  <a:pos x="118" y="56"/>
                </a:cxn>
                <a:cxn ang="0">
                  <a:pos x="118" y="51"/>
                </a:cxn>
                <a:cxn ang="0">
                  <a:pos x="116" y="47"/>
                </a:cxn>
                <a:cxn ang="0">
                  <a:pos x="114" y="45"/>
                </a:cxn>
                <a:cxn ang="0">
                  <a:pos x="110" y="43"/>
                </a:cxn>
                <a:cxn ang="0">
                  <a:pos x="106" y="43"/>
                </a:cxn>
                <a:cxn ang="0">
                  <a:pos x="87" y="47"/>
                </a:cxn>
                <a:cxn ang="0">
                  <a:pos x="71" y="47"/>
                </a:cxn>
                <a:cxn ang="0">
                  <a:pos x="54" y="47"/>
                </a:cxn>
                <a:cxn ang="0">
                  <a:pos x="42" y="47"/>
                </a:cxn>
                <a:cxn ang="0">
                  <a:pos x="31" y="45"/>
                </a:cxn>
                <a:cxn ang="0">
                  <a:pos x="23" y="43"/>
                </a:cxn>
                <a:cxn ang="0">
                  <a:pos x="19" y="41"/>
                </a:cxn>
                <a:cxn ang="0">
                  <a:pos x="17" y="41"/>
                </a:cxn>
                <a:cxn ang="0">
                  <a:pos x="17" y="37"/>
                </a:cxn>
                <a:cxn ang="0">
                  <a:pos x="19" y="25"/>
                </a:cxn>
                <a:cxn ang="0">
                  <a:pos x="23" y="10"/>
                </a:cxn>
                <a:cxn ang="0">
                  <a:pos x="35" y="0"/>
                </a:cxn>
                <a:cxn ang="0">
                  <a:pos x="19" y="0"/>
                </a:cxn>
                <a:cxn ang="0">
                  <a:pos x="6" y="12"/>
                </a:cxn>
                <a:cxn ang="0">
                  <a:pos x="0" y="35"/>
                </a:cxn>
                <a:cxn ang="0">
                  <a:pos x="6" y="58"/>
                </a:cxn>
              </a:cxnLst>
              <a:rect l="0" t="0" r="r" b="b"/>
              <a:pathLst>
                <a:path w="118" h="70">
                  <a:moveTo>
                    <a:pt x="6" y="58"/>
                  </a:moveTo>
                  <a:lnTo>
                    <a:pt x="15" y="64"/>
                  </a:lnTo>
                  <a:lnTo>
                    <a:pt x="25" y="68"/>
                  </a:lnTo>
                  <a:lnTo>
                    <a:pt x="37" y="70"/>
                  </a:lnTo>
                  <a:lnTo>
                    <a:pt x="52" y="68"/>
                  </a:lnTo>
                  <a:lnTo>
                    <a:pt x="69" y="66"/>
                  </a:lnTo>
                  <a:lnTo>
                    <a:pt x="83" y="64"/>
                  </a:lnTo>
                  <a:lnTo>
                    <a:pt x="98" y="64"/>
                  </a:lnTo>
                  <a:lnTo>
                    <a:pt x="110" y="64"/>
                  </a:lnTo>
                  <a:lnTo>
                    <a:pt x="114" y="62"/>
                  </a:lnTo>
                  <a:lnTo>
                    <a:pt x="118" y="60"/>
                  </a:lnTo>
                  <a:lnTo>
                    <a:pt x="118" y="56"/>
                  </a:lnTo>
                  <a:lnTo>
                    <a:pt x="118" y="51"/>
                  </a:lnTo>
                  <a:lnTo>
                    <a:pt x="116" y="47"/>
                  </a:lnTo>
                  <a:lnTo>
                    <a:pt x="114" y="45"/>
                  </a:lnTo>
                  <a:lnTo>
                    <a:pt x="110" y="43"/>
                  </a:lnTo>
                  <a:lnTo>
                    <a:pt x="106" y="43"/>
                  </a:lnTo>
                  <a:lnTo>
                    <a:pt x="87" y="47"/>
                  </a:lnTo>
                  <a:lnTo>
                    <a:pt x="71" y="47"/>
                  </a:lnTo>
                  <a:lnTo>
                    <a:pt x="54" y="47"/>
                  </a:lnTo>
                  <a:lnTo>
                    <a:pt x="42" y="47"/>
                  </a:lnTo>
                  <a:lnTo>
                    <a:pt x="31" y="45"/>
                  </a:lnTo>
                  <a:lnTo>
                    <a:pt x="23" y="43"/>
                  </a:lnTo>
                  <a:lnTo>
                    <a:pt x="19" y="41"/>
                  </a:lnTo>
                  <a:lnTo>
                    <a:pt x="17" y="41"/>
                  </a:lnTo>
                  <a:lnTo>
                    <a:pt x="17" y="37"/>
                  </a:lnTo>
                  <a:lnTo>
                    <a:pt x="19" y="25"/>
                  </a:lnTo>
                  <a:lnTo>
                    <a:pt x="23" y="10"/>
                  </a:lnTo>
                  <a:lnTo>
                    <a:pt x="35" y="0"/>
                  </a:lnTo>
                  <a:lnTo>
                    <a:pt x="19" y="0"/>
                  </a:lnTo>
                  <a:lnTo>
                    <a:pt x="6" y="12"/>
                  </a:lnTo>
                  <a:lnTo>
                    <a:pt x="0" y="35"/>
                  </a:lnTo>
                  <a:lnTo>
                    <a:pt x="6" y="58"/>
                  </a:lnTo>
                  <a:close/>
                </a:path>
              </a:pathLst>
            </a:custGeom>
            <a:solidFill>
              <a:srgbClr val="000000"/>
            </a:solidFill>
            <a:ln w="9525">
              <a:noFill/>
              <a:round/>
              <a:headEnd/>
              <a:tailEnd/>
            </a:ln>
          </p:spPr>
          <p:txBody>
            <a:bodyPr>
              <a:prstTxWarp prst="textNoShape">
                <a:avLst/>
              </a:prstTxWarp>
            </a:bodyPr>
            <a:lstStyle/>
            <a:p>
              <a:endParaRPr lang="en-US"/>
            </a:p>
          </p:txBody>
        </p:sp>
        <p:sp>
          <p:nvSpPr>
            <p:cNvPr id="600142" name="Freeform 78"/>
            <p:cNvSpPr>
              <a:spLocks/>
            </p:cNvSpPr>
            <p:nvPr/>
          </p:nvSpPr>
          <p:spPr bwMode="auto">
            <a:xfrm>
              <a:off x="1830" y="3153"/>
              <a:ext cx="83" cy="58"/>
            </a:xfrm>
            <a:custGeom>
              <a:avLst/>
              <a:gdLst/>
              <a:ahLst/>
              <a:cxnLst>
                <a:cxn ang="0">
                  <a:pos x="5" y="48"/>
                </a:cxn>
                <a:cxn ang="0">
                  <a:pos x="11" y="54"/>
                </a:cxn>
                <a:cxn ang="0">
                  <a:pos x="19" y="56"/>
                </a:cxn>
                <a:cxn ang="0">
                  <a:pos x="27" y="58"/>
                </a:cxn>
                <a:cxn ang="0">
                  <a:pos x="38" y="56"/>
                </a:cxn>
                <a:cxn ang="0">
                  <a:pos x="48" y="56"/>
                </a:cxn>
                <a:cxn ang="0">
                  <a:pos x="59" y="54"/>
                </a:cxn>
                <a:cxn ang="0">
                  <a:pos x="69" y="52"/>
                </a:cxn>
                <a:cxn ang="0">
                  <a:pos x="77" y="52"/>
                </a:cxn>
                <a:cxn ang="0">
                  <a:pos x="79" y="52"/>
                </a:cxn>
                <a:cxn ang="0">
                  <a:pos x="81" y="50"/>
                </a:cxn>
                <a:cxn ang="0">
                  <a:pos x="83" y="46"/>
                </a:cxn>
                <a:cxn ang="0">
                  <a:pos x="83" y="44"/>
                </a:cxn>
                <a:cxn ang="0">
                  <a:pos x="83" y="42"/>
                </a:cxn>
                <a:cxn ang="0">
                  <a:pos x="81" y="37"/>
                </a:cxn>
                <a:cxn ang="0">
                  <a:pos x="77" y="37"/>
                </a:cxn>
                <a:cxn ang="0">
                  <a:pos x="75" y="37"/>
                </a:cxn>
                <a:cxn ang="0">
                  <a:pos x="63" y="39"/>
                </a:cxn>
                <a:cxn ang="0">
                  <a:pos x="50" y="42"/>
                </a:cxn>
                <a:cxn ang="0">
                  <a:pos x="40" y="39"/>
                </a:cxn>
                <a:cxn ang="0">
                  <a:pos x="29" y="39"/>
                </a:cxn>
                <a:cxn ang="0">
                  <a:pos x="23" y="37"/>
                </a:cxn>
                <a:cxn ang="0">
                  <a:pos x="17" y="37"/>
                </a:cxn>
                <a:cxn ang="0">
                  <a:pos x="15" y="35"/>
                </a:cxn>
                <a:cxn ang="0">
                  <a:pos x="13" y="35"/>
                </a:cxn>
                <a:cxn ang="0">
                  <a:pos x="13" y="31"/>
                </a:cxn>
                <a:cxn ang="0">
                  <a:pos x="13" y="21"/>
                </a:cxn>
                <a:cxn ang="0">
                  <a:pos x="17" y="10"/>
                </a:cxn>
                <a:cxn ang="0">
                  <a:pos x="25" y="2"/>
                </a:cxn>
                <a:cxn ang="0">
                  <a:pos x="13" y="0"/>
                </a:cxn>
                <a:cxn ang="0">
                  <a:pos x="5" y="13"/>
                </a:cxn>
                <a:cxn ang="0">
                  <a:pos x="0" y="29"/>
                </a:cxn>
                <a:cxn ang="0">
                  <a:pos x="5" y="48"/>
                </a:cxn>
              </a:cxnLst>
              <a:rect l="0" t="0" r="r" b="b"/>
              <a:pathLst>
                <a:path w="83" h="58">
                  <a:moveTo>
                    <a:pt x="5" y="48"/>
                  </a:moveTo>
                  <a:lnTo>
                    <a:pt x="11" y="54"/>
                  </a:lnTo>
                  <a:lnTo>
                    <a:pt x="19" y="56"/>
                  </a:lnTo>
                  <a:lnTo>
                    <a:pt x="27" y="58"/>
                  </a:lnTo>
                  <a:lnTo>
                    <a:pt x="38" y="56"/>
                  </a:lnTo>
                  <a:lnTo>
                    <a:pt x="48" y="56"/>
                  </a:lnTo>
                  <a:lnTo>
                    <a:pt x="59" y="54"/>
                  </a:lnTo>
                  <a:lnTo>
                    <a:pt x="69" y="52"/>
                  </a:lnTo>
                  <a:lnTo>
                    <a:pt x="77" y="52"/>
                  </a:lnTo>
                  <a:lnTo>
                    <a:pt x="79" y="52"/>
                  </a:lnTo>
                  <a:lnTo>
                    <a:pt x="81" y="50"/>
                  </a:lnTo>
                  <a:lnTo>
                    <a:pt x="83" y="46"/>
                  </a:lnTo>
                  <a:lnTo>
                    <a:pt x="83" y="44"/>
                  </a:lnTo>
                  <a:lnTo>
                    <a:pt x="83" y="42"/>
                  </a:lnTo>
                  <a:lnTo>
                    <a:pt x="81" y="37"/>
                  </a:lnTo>
                  <a:lnTo>
                    <a:pt x="77" y="37"/>
                  </a:lnTo>
                  <a:lnTo>
                    <a:pt x="75" y="37"/>
                  </a:lnTo>
                  <a:lnTo>
                    <a:pt x="63" y="39"/>
                  </a:lnTo>
                  <a:lnTo>
                    <a:pt x="50" y="42"/>
                  </a:lnTo>
                  <a:lnTo>
                    <a:pt x="40" y="39"/>
                  </a:lnTo>
                  <a:lnTo>
                    <a:pt x="29" y="39"/>
                  </a:lnTo>
                  <a:lnTo>
                    <a:pt x="23" y="37"/>
                  </a:lnTo>
                  <a:lnTo>
                    <a:pt x="17" y="37"/>
                  </a:lnTo>
                  <a:lnTo>
                    <a:pt x="15" y="35"/>
                  </a:lnTo>
                  <a:lnTo>
                    <a:pt x="13" y="35"/>
                  </a:lnTo>
                  <a:lnTo>
                    <a:pt x="13" y="31"/>
                  </a:lnTo>
                  <a:lnTo>
                    <a:pt x="13" y="21"/>
                  </a:lnTo>
                  <a:lnTo>
                    <a:pt x="17" y="10"/>
                  </a:lnTo>
                  <a:lnTo>
                    <a:pt x="25" y="2"/>
                  </a:lnTo>
                  <a:lnTo>
                    <a:pt x="13" y="0"/>
                  </a:lnTo>
                  <a:lnTo>
                    <a:pt x="5" y="13"/>
                  </a:lnTo>
                  <a:lnTo>
                    <a:pt x="0" y="29"/>
                  </a:lnTo>
                  <a:lnTo>
                    <a:pt x="5" y="48"/>
                  </a:lnTo>
                  <a:close/>
                </a:path>
              </a:pathLst>
            </a:custGeom>
            <a:solidFill>
              <a:srgbClr val="000000"/>
            </a:solidFill>
            <a:ln w="9525">
              <a:noFill/>
              <a:round/>
              <a:headEnd/>
              <a:tailEnd/>
            </a:ln>
          </p:spPr>
          <p:txBody>
            <a:bodyPr>
              <a:prstTxWarp prst="textNoShape">
                <a:avLst/>
              </a:prstTxWarp>
            </a:bodyPr>
            <a:lstStyle/>
            <a:p>
              <a:endParaRPr lang="en-US"/>
            </a:p>
          </p:txBody>
        </p:sp>
        <p:sp>
          <p:nvSpPr>
            <p:cNvPr id="600143" name="Freeform 79"/>
            <p:cNvSpPr>
              <a:spLocks/>
            </p:cNvSpPr>
            <p:nvPr/>
          </p:nvSpPr>
          <p:spPr bwMode="auto">
            <a:xfrm>
              <a:off x="1687" y="3168"/>
              <a:ext cx="100" cy="64"/>
            </a:xfrm>
            <a:custGeom>
              <a:avLst/>
              <a:gdLst/>
              <a:ahLst/>
              <a:cxnLst>
                <a:cxn ang="0">
                  <a:pos x="6" y="54"/>
                </a:cxn>
                <a:cxn ang="0">
                  <a:pos x="13" y="60"/>
                </a:cxn>
                <a:cxn ang="0">
                  <a:pos x="21" y="64"/>
                </a:cxn>
                <a:cxn ang="0">
                  <a:pos x="31" y="64"/>
                </a:cxn>
                <a:cxn ang="0">
                  <a:pos x="44" y="64"/>
                </a:cxn>
                <a:cxn ang="0">
                  <a:pos x="56" y="62"/>
                </a:cxn>
                <a:cxn ang="0">
                  <a:pos x="69" y="60"/>
                </a:cxn>
                <a:cxn ang="0">
                  <a:pos x="81" y="60"/>
                </a:cxn>
                <a:cxn ang="0">
                  <a:pos x="92" y="60"/>
                </a:cxn>
                <a:cxn ang="0">
                  <a:pos x="96" y="58"/>
                </a:cxn>
                <a:cxn ang="0">
                  <a:pos x="98" y="56"/>
                </a:cxn>
                <a:cxn ang="0">
                  <a:pos x="100" y="51"/>
                </a:cxn>
                <a:cxn ang="0">
                  <a:pos x="100" y="49"/>
                </a:cxn>
                <a:cxn ang="0">
                  <a:pos x="100" y="47"/>
                </a:cxn>
                <a:cxn ang="0">
                  <a:pos x="96" y="43"/>
                </a:cxn>
                <a:cxn ang="0">
                  <a:pos x="94" y="41"/>
                </a:cxn>
                <a:cxn ang="0">
                  <a:pos x="89" y="41"/>
                </a:cxn>
                <a:cxn ang="0">
                  <a:pos x="73" y="45"/>
                </a:cxn>
                <a:cxn ang="0">
                  <a:pos x="60" y="45"/>
                </a:cxn>
                <a:cxn ang="0">
                  <a:pos x="46" y="45"/>
                </a:cxn>
                <a:cxn ang="0">
                  <a:pos x="35" y="45"/>
                </a:cxn>
                <a:cxn ang="0">
                  <a:pos x="27" y="43"/>
                </a:cxn>
                <a:cxn ang="0">
                  <a:pos x="21" y="41"/>
                </a:cxn>
                <a:cxn ang="0">
                  <a:pos x="17" y="39"/>
                </a:cxn>
                <a:cxn ang="0">
                  <a:pos x="15" y="39"/>
                </a:cxn>
                <a:cxn ang="0">
                  <a:pos x="15" y="35"/>
                </a:cxn>
                <a:cxn ang="0">
                  <a:pos x="17" y="22"/>
                </a:cxn>
                <a:cxn ang="0">
                  <a:pos x="21" y="10"/>
                </a:cxn>
                <a:cxn ang="0">
                  <a:pos x="31" y="2"/>
                </a:cxn>
                <a:cxn ang="0">
                  <a:pos x="17" y="0"/>
                </a:cxn>
                <a:cxn ang="0">
                  <a:pos x="4" y="12"/>
                </a:cxn>
                <a:cxn ang="0">
                  <a:pos x="0" y="33"/>
                </a:cxn>
                <a:cxn ang="0">
                  <a:pos x="6" y="54"/>
                </a:cxn>
              </a:cxnLst>
              <a:rect l="0" t="0" r="r" b="b"/>
              <a:pathLst>
                <a:path w="100" h="64">
                  <a:moveTo>
                    <a:pt x="6" y="54"/>
                  </a:moveTo>
                  <a:lnTo>
                    <a:pt x="13" y="60"/>
                  </a:lnTo>
                  <a:lnTo>
                    <a:pt x="21" y="64"/>
                  </a:lnTo>
                  <a:lnTo>
                    <a:pt x="31" y="64"/>
                  </a:lnTo>
                  <a:lnTo>
                    <a:pt x="44" y="64"/>
                  </a:lnTo>
                  <a:lnTo>
                    <a:pt x="56" y="62"/>
                  </a:lnTo>
                  <a:lnTo>
                    <a:pt x="69" y="60"/>
                  </a:lnTo>
                  <a:lnTo>
                    <a:pt x="81" y="60"/>
                  </a:lnTo>
                  <a:lnTo>
                    <a:pt x="92" y="60"/>
                  </a:lnTo>
                  <a:lnTo>
                    <a:pt x="96" y="58"/>
                  </a:lnTo>
                  <a:lnTo>
                    <a:pt x="98" y="56"/>
                  </a:lnTo>
                  <a:lnTo>
                    <a:pt x="100" y="51"/>
                  </a:lnTo>
                  <a:lnTo>
                    <a:pt x="100" y="49"/>
                  </a:lnTo>
                  <a:lnTo>
                    <a:pt x="100" y="47"/>
                  </a:lnTo>
                  <a:lnTo>
                    <a:pt x="96" y="43"/>
                  </a:lnTo>
                  <a:lnTo>
                    <a:pt x="94" y="41"/>
                  </a:lnTo>
                  <a:lnTo>
                    <a:pt x="89" y="41"/>
                  </a:lnTo>
                  <a:lnTo>
                    <a:pt x="73" y="45"/>
                  </a:lnTo>
                  <a:lnTo>
                    <a:pt x="60" y="45"/>
                  </a:lnTo>
                  <a:lnTo>
                    <a:pt x="46" y="45"/>
                  </a:lnTo>
                  <a:lnTo>
                    <a:pt x="35" y="45"/>
                  </a:lnTo>
                  <a:lnTo>
                    <a:pt x="27" y="43"/>
                  </a:lnTo>
                  <a:lnTo>
                    <a:pt x="21" y="41"/>
                  </a:lnTo>
                  <a:lnTo>
                    <a:pt x="17" y="39"/>
                  </a:lnTo>
                  <a:lnTo>
                    <a:pt x="15" y="39"/>
                  </a:lnTo>
                  <a:lnTo>
                    <a:pt x="15" y="35"/>
                  </a:lnTo>
                  <a:lnTo>
                    <a:pt x="17" y="22"/>
                  </a:lnTo>
                  <a:lnTo>
                    <a:pt x="21" y="10"/>
                  </a:lnTo>
                  <a:lnTo>
                    <a:pt x="31" y="2"/>
                  </a:lnTo>
                  <a:lnTo>
                    <a:pt x="17" y="0"/>
                  </a:lnTo>
                  <a:lnTo>
                    <a:pt x="4" y="12"/>
                  </a:lnTo>
                  <a:lnTo>
                    <a:pt x="0" y="33"/>
                  </a:lnTo>
                  <a:lnTo>
                    <a:pt x="6" y="54"/>
                  </a:lnTo>
                  <a:close/>
                </a:path>
              </a:pathLst>
            </a:custGeom>
            <a:solidFill>
              <a:srgbClr val="000000"/>
            </a:solidFill>
            <a:ln w="9525">
              <a:noFill/>
              <a:round/>
              <a:headEnd/>
              <a:tailEnd/>
            </a:ln>
          </p:spPr>
          <p:txBody>
            <a:bodyPr>
              <a:prstTxWarp prst="textNoShape">
                <a:avLst/>
              </a:prstTxWarp>
            </a:bodyPr>
            <a:lstStyle/>
            <a:p>
              <a:endParaRPr lang="en-US"/>
            </a:p>
          </p:txBody>
        </p:sp>
        <p:sp>
          <p:nvSpPr>
            <p:cNvPr id="600144" name="Freeform 80"/>
            <p:cNvSpPr>
              <a:spLocks/>
            </p:cNvSpPr>
            <p:nvPr/>
          </p:nvSpPr>
          <p:spPr bwMode="auto">
            <a:xfrm>
              <a:off x="3172" y="2774"/>
              <a:ext cx="212" cy="460"/>
            </a:xfrm>
            <a:custGeom>
              <a:avLst/>
              <a:gdLst/>
              <a:ahLst/>
              <a:cxnLst>
                <a:cxn ang="0">
                  <a:pos x="185" y="122"/>
                </a:cxn>
                <a:cxn ang="0">
                  <a:pos x="168" y="136"/>
                </a:cxn>
                <a:cxn ang="0">
                  <a:pos x="153" y="151"/>
                </a:cxn>
                <a:cxn ang="0">
                  <a:pos x="141" y="170"/>
                </a:cxn>
                <a:cxn ang="0">
                  <a:pos x="129" y="186"/>
                </a:cxn>
                <a:cxn ang="0">
                  <a:pos x="108" y="215"/>
                </a:cxn>
                <a:cxn ang="0">
                  <a:pos x="89" y="246"/>
                </a:cxn>
                <a:cxn ang="0">
                  <a:pos x="70" y="277"/>
                </a:cxn>
                <a:cxn ang="0">
                  <a:pos x="56" y="307"/>
                </a:cxn>
                <a:cxn ang="0">
                  <a:pos x="39" y="340"/>
                </a:cxn>
                <a:cxn ang="0">
                  <a:pos x="25" y="371"/>
                </a:cxn>
                <a:cxn ang="0">
                  <a:pos x="12" y="402"/>
                </a:cxn>
                <a:cxn ang="0">
                  <a:pos x="0" y="435"/>
                </a:cxn>
                <a:cxn ang="0">
                  <a:pos x="0" y="443"/>
                </a:cxn>
                <a:cxn ang="0">
                  <a:pos x="4" y="452"/>
                </a:cxn>
                <a:cxn ang="0">
                  <a:pos x="10" y="458"/>
                </a:cxn>
                <a:cxn ang="0">
                  <a:pos x="16" y="460"/>
                </a:cxn>
                <a:cxn ang="0">
                  <a:pos x="25" y="460"/>
                </a:cxn>
                <a:cxn ang="0">
                  <a:pos x="31" y="456"/>
                </a:cxn>
                <a:cxn ang="0">
                  <a:pos x="35" y="450"/>
                </a:cxn>
                <a:cxn ang="0">
                  <a:pos x="39" y="443"/>
                </a:cxn>
                <a:cxn ang="0">
                  <a:pos x="43" y="435"/>
                </a:cxn>
                <a:cxn ang="0">
                  <a:pos x="54" y="416"/>
                </a:cxn>
                <a:cxn ang="0">
                  <a:pos x="64" y="394"/>
                </a:cxn>
                <a:cxn ang="0">
                  <a:pos x="72" y="373"/>
                </a:cxn>
                <a:cxn ang="0">
                  <a:pos x="87" y="338"/>
                </a:cxn>
                <a:cxn ang="0">
                  <a:pos x="106" y="300"/>
                </a:cxn>
                <a:cxn ang="0">
                  <a:pos x="129" y="263"/>
                </a:cxn>
                <a:cxn ang="0">
                  <a:pos x="151" y="226"/>
                </a:cxn>
                <a:cxn ang="0">
                  <a:pos x="172" y="192"/>
                </a:cxn>
                <a:cxn ang="0">
                  <a:pos x="189" y="168"/>
                </a:cxn>
                <a:cxn ang="0">
                  <a:pos x="201" y="149"/>
                </a:cxn>
                <a:cxn ang="0">
                  <a:pos x="205" y="143"/>
                </a:cxn>
                <a:cxn ang="0">
                  <a:pos x="209" y="139"/>
                </a:cxn>
                <a:cxn ang="0">
                  <a:pos x="212" y="134"/>
                </a:cxn>
                <a:cxn ang="0">
                  <a:pos x="212" y="130"/>
                </a:cxn>
                <a:cxn ang="0">
                  <a:pos x="209" y="126"/>
                </a:cxn>
                <a:cxn ang="0">
                  <a:pos x="203" y="112"/>
                </a:cxn>
                <a:cxn ang="0">
                  <a:pos x="189" y="78"/>
                </a:cxn>
                <a:cxn ang="0">
                  <a:pos x="170" y="37"/>
                </a:cxn>
                <a:cxn ang="0">
                  <a:pos x="153" y="0"/>
                </a:cxn>
                <a:cxn ang="0">
                  <a:pos x="141" y="20"/>
                </a:cxn>
                <a:cxn ang="0">
                  <a:pos x="139" y="41"/>
                </a:cxn>
                <a:cxn ang="0">
                  <a:pos x="143" y="62"/>
                </a:cxn>
                <a:cxn ang="0">
                  <a:pos x="151" y="81"/>
                </a:cxn>
                <a:cxn ang="0">
                  <a:pos x="162" y="97"/>
                </a:cxn>
                <a:cxn ang="0">
                  <a:pos x="174" y="110"/>
                </a:cxn>
                <a:cxn ang="0">
                  <a:pos x="180" y="120"/>
                </a:cxn>
                <a:cxn ang="0">
                  <a:pos x="185" y="122"/>
                </a:cxn>
              </a:cxnLst>
              <a:rect l="0" t="0" r="r" b="b"/>
              <a:pathLst>
                <a:path w="212" h="460">
                  <a:moveTo>
                    <a:pt x="185" y="122"/>
                  </a:moveTo>
                  <a:lnTo>
                    <a:pt x="168" y="136"/>
                  </a:lnTo>
                  <a:lnTo>
                    <a:pt x="153" y="151"/>
                  </a:lnTo>
                  <a:lnTo>
                    <a:pt x="141" y="170"/>
                  </a:lnTo>
                  <a:lnTo>
                    <a:pt x="129" y="186"/>
                  </a:lnTo>
                  <a:lnTo>
                    <a:pt x="108" y="215"/>
                  </a:lnTo>
                  <a:lnTo>
                    <a:pt x="89" y="246"/>
                  </a:lnTo>
                  <a:lnTo>
                    <a:pt x="70" y="277"/>
                  </a:lnTo>
                  <a:lnTo>
                    <a:pt x="56" y="307"/>
                  </a:lnTo>
                  <a:lnTo>
                    <a:pt x="39" y="340"/>
                  </a:lnTo>
                  <a:lnTo>
                    <a:pt x="25" y="371"/>
                  </a:lnTo>
                  <a:lnTo>
                    <a:pt x="12" y="402"/>
                  </a:lnTo>
                  <a:lnTo>
                    <a:pt x="0" y="435"/>
                  </a:lnTo>
                  <a:lnTo>
                    <a:pt x="0" y="443"/>
                  </a:lnTo>
                  <a:lnTo>
                    <a:pt x="4" y="452"/>
                  </a:lnTo>
                  <a:lnTo>
                    <a:pt x="10" y="458"/>
                  </a:lnTo>
                  <a:lnTo>
                    <a:pt x="16" y="460"/>
                  </a:lnTo>
                  <a:lnTo>
                    <a:pt x="25" y="460"/>
                  </a:lnTo>
                  <a:lnTo>
                    <a:pt x="31" y="456"/>
                  </a:lnTo>
                  <a:lnTo>
                    <a:pt x="35" y="450"/>
                  </a:lnTo>
                  <a:lnTo>
                    <a:pt x="39" y="443"/>
                  </a:lnTo>
                  <a:lnTo>
                    <a:pt x="43" y="435"/>
                  </a:lnTo>
                  <a:lnTo>
                    <a:pt x="54" y="416"/>
                  </a:lnTo>
                  <a:lnTo>
                    <a:pt x="64" y="394"/>
                  </a:lnTo>
                  <a:lnTo>
                    <a:pt x="72" y="373"/>
                  </a:lnTo>
                  <a:lnTo>
                    <a:pt x="87" y="338"/>
                  </a:lnTo>
                  <a:lnTo>
                    <a:pt x="106" y="300"/>
                  </a:lnTo>
                  <a:lnTo>
                    <a:pt x="129" y="263"/>
                  </a:lnTo>
                  <a:lnTo>
                    <a:pt x="151" y="226"/>
                  </a:lnTo>
                  <a:lnTo>
                    <a:pt x="172" y="192"/>
                  </a:lnTo>
                  <a:lnTo>
                    <a:pt x="189" y="168"/>
                  </a:lnTo>
                  <a:lnTo>
                    <a:pt x="201" y="149"/>
                  </a:lnTo>
                  <a:lnTo>
                    <a:pt x="205" y="143"/>
                  </a:lnTo>
                  <a:lnTo>
                    <a:pt x="209" y="139"/>
                  </a:lnTo>
                  <a:lnTo>
                    <a:pt x="212" y="134"/>
                  </a:lnTo>
                  <a:lnTo>
                    <a:pt x="212" y="130"/>
                  </a:lnTo>
                  <a:lnTo>
                    <a:pt x="209" y="126"/>
                  </a:lnTo>
                  <a:lnTo>
                    <a:pt x="203" y="112"/>
                  </a:lnTo>
                  <a:lnTo>
                    <a:pt x="189" y="78"/>
                  </a:lnTo>
                  <a:lnTo>
                    <a:pt x="170" y="37"/>
                  </a:lnTo>
                  <a:lnTo>
                    <a:pt x="153" y="0"/>
                  </a:lnTo>
                  <a:lnTo>
                    <a:pt x="141" y="20"/>
                  </a:lnTo>
                  <a:lnTo>
                    <a:pt x="139" y="41"/>
                  </a:lnTo>
                  <a:lnTo>
                    <a:pt x="143" y="62"/>
                  </a:lnTo>
                  <a:lnTo>
                    <a:pt x="151" y="81"/>
                  </a:lnTo>
                  <a:lnTo>
                    <a:pt x="162" y="97"/>
                  </a:lnTo>
                  <a:lnTo>
                    <a:pt x="174" y="110"/>
                  </a:lnTo>
                  <a:lnTo>
                    <a:pt x="180" y="120"/>
                  </a:lnTo>
                  <a:lnTo>
                    <a:pt x="185" y="122"/>
                  </a:lnTo>
                  <a:close/>
                </a:path>
              </a:pathLst>
            </a:custGeom>
            <a:solidFill>
              <a:srgbClr val="000000"/>
            </a:solidFill>
            <a:ln w="9525">
              <a:noFill/>
              <a:round/>
              <a:headEnd/>
              <a:tailEnd/>
            </a:ln>
          </p:spPr>
          <p:txBody>
            <a:bodyPr>
              <a:prstTxWarp prst="textNoShape">
                <a:avLst/>
              </a:prstTxWarp>
            </a:bodyPr>
            <a:lstStyle/>
            <a:p>
              <a:endParaRPr lang="en-US"/>
            </a:p>
          </p:txBody>
        </p:sp>
        <p:sp>
          <p:nvSpPr>
            <p:cNvPr id="600145" name="Freeform 81"/>
            <p:cNvSpPr>
              <a:spLocks/>
            </p:cNvSpPr>
            <p:nvPr/>
          </p:nvSpPr>
          <p:spPr bwMode="auto">
            <a:xfrm>
              <a:off x="1590" y="2738"/>
              <a:ext cx="1717" cy="239"/>
            </a:xfrm>
            <a:custGeom>
              <a:avLst/>
              <a:gdLst/>
              <a:ahLst/>
              <a:cxnLst>
                <a:cxn ang="0">
                  <a:pos x="984" y="181"/>
                </a:cxn>
                <a:cxn ang="0">
                  <a:pos x="1100" y="170"/>
                </a:cxn>
                <a:cxn ang="0">
                  <a:pos x="1223" y="152"/>
                </a:cxn>
                <a:cxn ang="0">
                  <a:pos x="1347" y="131"/>
                </a:cxn>
                <a:cxn ang="0">
                  <a:pos x="1463" y="108"/>
                </a:cxn>
                <a:cxn ang="0">
                  <a:pos x="1567" y="85"/>
                </a:cxn>
                <a:cxn ang="0">
                  <a:pos x="1648" y="63"/>
                </a:cxn>
                <a:cxn ang="0">
                  <a:pos x="1700" y="46"/>
                </a:cxn>
                <a:cxn ang="0">
                  <a:pos x="1717" y="29"/>
                </a:cxn>
                <a:cxn ang="0">
                  <a:pos x="1711" y="11"/>
                </a:cxn>
                <a:cxn ang="0">
                  <a:pos x="1692" y="2"/>
                </a:cxn>
                <a:cxn ang="0">
                  <a:pos x="1667" y="9"/>
                </a:cxn>
                <a:cxn ang="0">
                  <a:pos x="1630" y="23"/>
                </a:cxn>
                <a:cxn ang="0">
                  <a:pos x="1582" y="38"/>
                </a:cxn>
                <a:cxn ang="0">
                  <a:pos x="1530" y="56"/>
                </a:cxn>
                <a:cxn ang="0">
                  <a:pos x="1472" y="75"/>
                </a:cxn>
                <a:cxn ang="0">
                  <a:pos x="1416" y="90"/>
                </a:cxn>
                <a:cxn ang="0">
                  <a:pos x="1362" y="100"/>
                </a:cxn>
                <a:cxn ang="0">
                  <a:pos x="1306" y="108"/>
                </a:cxn>
                <a:cxn ang="0">
                  <a:pos x="1214" y="119"/>
                </a:cxn>
                <a:cxn ang="0">
                  <a:pos x="1092" y="129"/>
                </a:cxn>
                <a:cxn ang="0">
                  <a:pos x="953" y="143"/>
                </a:cxn>
                <a:cxn ang="0">
                  <a:pos x="805" y="156"/>
                </a:cxn>
                <a:cxn ang="0">
                  <a:pos x="660" y="170"/>
                </a:cxn>
                <a:cxn ang="0">
                  <a:pos x="529" y="183"/>
                </a:cxn>
                <a:cxn ang="0">
                  <a:pos x="425" y="195"/>
                </a:cxn>
                <a:cxn ang="0">
                  <a:pos x="361" y="202"/>
                </a:cxn>
                <a:cxn ang="0">
                  <a:pos x="303" y="208"/>
                </a:cxn>
                <a:cxn ang="0">
                  <a:pos x="240" y="210"/>
                </a:cxn>
                <a:cxn ang="0">
                  <a:pos x="178" y="214"/>
                </a:cxn>
                <a:cxn ang="0">
                  <a:pos x="118" y="216"/>
                </a:cxn>
                <a:cxn ang="0">
                  <a:pos x="66" y="218"/>
                </a:cxn>
                <a:cxn ang="0">
                  <a:pos x="27" y="222"/>
                </a:cxn>
                <a:cxn ang="0">
                  <a:pos x="4" y="226"/>
                </a:cxn>
                <a:cxn ang="0">
                  <a:pos x="18" y="235"/>
                </a:cxn>
                <a:cxn ang="0">
                  <a:pos x="85" y="239"/>
                </a:cxn>
                <a:cxn ang="0">
                  <a:pos x="184" y="237"/>
                </a:cxn>
                <a:cxn ang="0">
                  <a:pos x="307" y="231"/>
                </a:cxn>
                <a:cxn ang="0">
                  <a:pos x="446" y="220"/>
                </a:cxn>
                <a:cxn ang="0">
                  <a:pos x="591" y="208"/>
                </a:cxn>
                <a:cxn ang="0">
                  <a:pos x="737" y="197"/>
                </a:cxn>
                <a:cxn ang="0">
                  <a:pos x="872" y="189"/>
                </a:cxn>
              </a:cxnLst>
              <a:rect l="0" t="0" r="r" b="b"/>
              <a:pathLst>
                <a:path w="1717" h="239">
                  <a:moveTo>
                    <a:pt x="932" y="185"/>
                  </a:moveTo>
                  <a:lnTo>
                    <a:pt x="984" y="181"/>
                  </a:lnTo>
                  <a:lnTo>
                    <a:pt x="1040" y="177"/>
                  </a:lnTo>
                  <a:lnTo>
                    <a:pt x="1100" y="170"/>
                  </a:lnTo>
                  <a:lnTo>
                    <a:pt x="1160" y="162"/>
                  </a:lnTo>
                  <a:lnTo>
                    <a:pt x="1223" y="152"/>
                  </a:lnTo>
                  <a:lnTo>
                    <a:pt x="1285" y="141"/>
                  </a:lnTo>
                  <a:lnTo>
                    <a:pt x="1347" y="131"/>
                  </a:lnTo>
                  <a:lnTo>
                    <a:pt x="1407" y="121"/>
                  </a:lnTo>
                  <a:lnTo>
                    <a:pt x="1463" y="108"/>
                  </a:lnTo>
                  <a:lnTo>
                    <a:pt x="1517" y="96"/>
                  </a:lnTo>
                  <a:lnTo>
                    <a:pt x="1567" y="85"/>
                  </a:lnTo>
                  <a:lnTo>
                    <a:pt x="1611" y="73"/>
                  </a:lnTo>
                  <a:lnTo>
                    <a:pt x="1648" y="63"/>
                  </a:lnTo>
                  <a:lnTo>
                    <a:pt x="1677" y="54"/>
                  </a:lnTo>
                  <a:lnTo>
                    <a:pt x="1700" y="46"/>
                  </a:lnTo>
                  <a:lnTo>
                    <a:pt x="1713" y="38"/>
                  </a:lnTo>
                  <a:lnTo>
                    <a:pt x="1717" y="29"/>
                  </a:lnTo>
                  <a:lnTo>
                    <a:pt x="1717" y="21"/>
                  </a:lnTo>
                  <a:lnTo>
                    <a:pt x="1711" y="11"/>
                  </a:lnTo>
                  <a:lnTo>
                    <a:pt x="1698" y="0"/>
                  </a:lnTo>
                  <a:lnTo>
                    <a:pt x="1692" y="2"/>
                  </a:lnTo>
                  <a:lnTo>
                    <a:pt x="1681" y="5"/>
                  </a:lnTo>
                  <a:lnTo>
                    <a:pt x="1667" y="9"/>
                  </a:lnTo>
                  <a:lnTo>
                    <a:pt x="1650" y="15"/>
                  </a:lnTo>
                  <a:lnTo>
                    <a:pt x="1630" y="23"/>
                  </a:lnTo>
                  <a:lnTo>
                    <a:pt x="1607" y="29"/>
                  </a:lnTo>
                  <a:lnTo>
                    <a:pt x="1582" y="38"/>
                  </a:lnTo>
                  <a:lnTo>
                    <a:pt x="1557" y="48"/>
                  </a:lnTo>
                  <a:lnTo>
                    <a:pt x="1530" y="56"/>
                  </a:lnTo>
                  <a:lnTo>
                    <a:pt x="1501" y="65"/>
                  </a:lnTo>
                  <a:lnTo>
                    <a:pt x="1472" y="75"/>
                  </a:lnTo>
                  <a:lnTo>
                    <a:pt x="1443" y="81"/>
                  </a:lnTo>
                  <a:lnTo>
                    <a:pt x="1416" y="90"/>
                  </a:lnTo>
                  <a:lnTo>
                    <a:pt x="1389" y="96"/>
                  </a:lnTo>
                  <a:lnTo>
                    <a:pt x="1362" y="100"/>
                  </a:lnTo>
                  <a:lnTo>
                    <a:pt x="1337" y="104"/>
                  </a:lnTo>
                  <a:lnTo>
                    <a:pt x="1306" y="108"/>
                  </a:lnTo>
                  <a:lnTo>
                    <a:pt x="1264" y="112"/>
                  </a:lnTo>
                  <a:lnTo>
                    <a:pt x="1214" y="119"/>
                  </a:lnTo>
                  <a:lnTo>
                    <a:pt x="1156" y="123"/>
                  </a:lnTo>
                  <a:lnTo>
                    <a:pt x="1092" y="129"/>
                  </a:lnTo>
                  <a:lnTo>
                    <a:pt x="1023" y="135"/>
                  </a:lnTo>
                  <a:lnTo>
                    <a:pt x="953" y="143"/>
                  </a:lnTo>
                  <a:lnTo>
                    <a:pt x="878" y="150"/>
                  </a:lnTo>
                  <a:lnTo>
                    <a:pt x="805" y="156"/>
                  </a:lnTo>
                  <a:lnTo>
                    <a:pt x="730" y="164"/>
                  </a:lnTo>
                  <a:lnTo>
                    <a:pt x="660" y="170"/>
                  </a:lnTo>
                  <a:lnTo>
                    <a:pt x="591" y="177"/>
                  </a:lnTo>
                  <a:lnTo>
                    <a:pt x="529" y="183"/>
                  </a:lnTo>
                  <a:lnTo>
                    <a:pt x="473" y="189"/>
                  </a:lnTo>
                  <a:lnTo>
                    <a:pt x="425" y="195"/>
                  </a:lnTo>
                  <a:lnTo>
                    <a:pt x="386" y="199"/>
                  </a:lnTo>
                  <a:lnTo>
                    <a:pt x="361" y="202"/>
                  </a:lnTo>
                  <a:lnTo>
                    <a:pt x="332" y="206"/>
                  </a:lnTo>
                  <a:lnTo>
                    <a:pt x="303" y="208"/>
                  </a:lnTo>
                  <a:lnTo>
                    <a:pt x="272" y="208"/>
                  </a:lnTo>
                  <a:lnTo>
                    <a:pt x="240" y="210"/>
                  </a:lnTo>
                  <a:lnTo>
                    <a:pt x="209" y="212"/>
                  </a:lnTo>
                  <a:lnTo>
                    <a:pt x="178" y="214"/>
                  </a:lnTo>
                  <a:lnTo>
                    <a:pt x="147" y="214"/>
                  </a:lnTo>
                  <a:lnTo>
                    <a:pt x="118" y="216"/>
                  </a:lnTo>
                  <a:lnTo>
                    <a:pt x="91" y="216"/>
                  </a:lnTo>
                  <a:lnTo>
                    <a:pt x="66" y="218"/>
                  </a:lnTo>
                  <a:lnTo>
                    <a:pt x="45" y="220"/>
                  </a:lnTo>
                  <a:lnTo>
                    <a:pt x="27" y="222"/>
                  </a:lnTo>
                  <a:lnTo>
                    <a:pt x="12" y="224"/>
                  </a:lnTo>
                  <a:lnTo>
                    <a:pt x="4" y="226"/>
                  </a:lnTo>
                  <a:lnTo>
                    <a:pt x="0" y="231"/>
                  </a:lnTo>
                  <a:lnTo>
                    <a:pt x="18" y="235"/>
                  </a:lnTo>
                  <a:lnTo>
                    <a:pt x="47" y="239"/>
                  </a:lnTo>
                  <a:lnTo>
                    <a:pt x="85" y="239"/>
                  </a:lnTo>
                  <a:lnTo>
                    <a:pt x="130" y="239"/>
                  </a:lnTo>
                  <a:lnTo>
                    <a:pt x="184" y="237"/>
                  </a:lnTo>
                  <a:lnTo>
                    <a:pt x="243" y="233"/>
                  </a:lnTo>
                  <a:lnTo>
                    <a:pt x="307" y="231"/>
                  </a:lnTo>
                  <a:lnTo>
                    <a:pt x="375" y="224"/>
                  </a:lnTo>
                  <a:lnTo>
                    <a:pt x="446" y="220"/>
                  </a:lnTo>
                  <a:lnTo>
                    <a:pt x="519" y="214"/>
                  </a:lnTo>
                  <a:lnTo>
                    <a:pt x="591" y="208"/>
                  </a:lnTo>
                  <a:lnTo>
                    <a:pt x="664" y="202"/>
                  </a:lnTo>
                  <a:lnTo>
                    <a:pt x="737" y="197"/>
                  </a:lnTo>
                  <a:lnTo>
                    <a:pt x="805" y="193"/>
                  </a:lnTo>
                  <a:lnTo>
                    <a:pt x="872" y="189"/>
                  </a:lnTo>
                  <a:lnTo>
                    <a:pt x="932" y="185"/>
                  </a:lnTo>
                  <a:close/>
                </a:path>
              </a:pathLst>
            </a:custGeom>
            <a:solidFill>
              <a:srgbClr val="000000"/>
            </a:solidFill>
            <a:ln w="9525">
              <a:noFill/>
              <a:round/>
              <a:headEnd/>
              <a:tailEnd/>
            </a:ln>
          </p:spPr>
          <p:txBody>
            <a:bodyPr>
              <a:prstTxWarp prst="textNoShape">
                <a:avLst/>
              </a:prstTxWarp>
            </a:bodyPr>
            <a:lstStyle/>
            <a:p>
              <a:endParaRPr lang="en-US"/>
            </a:p>
          </p:txBody>
        </p:sp>
      </p:grpSp>
      <p:sp>
        <p:nvSpPr>
          <p:cNvPr id="600146" name="Rectangle 82"/>
          <p:cNvSpPr>
            <a:spLocks noChangeArrowheads="1"/>
          </p:cNvSpPr>
          <p:nvPr/>
        </p:nvSpPr>
        <p:spPr bwMode="auto">
          <a:xfrm>
            <a:off x="777875" y="4579938"/>
            <a:ext cx="8366125" cy="1646237"/>
          </a:xfrm>
          <a:prstGeom prst="rect">
            <a:avLst/>
          </a:prstGeom>
          <a:noFill/>
          <a:ln w="9525">
            <a:noFill/>
            <a:miter lim="800000"/>
            <a:headEnd/>
            <a:tailEnd/>
          </a:ln>
        </p:spPr>
        <p:txBody>
          <a:bodyPr>
            <a:prstTxWarp prst="textNoShape">
              <a:avLst/>
            </a:prstTxWarp>
          </a:bodyPr>
          <a:lstStyle/>
          <a:p>
            <a:pPr marL="342900" indent="-342900">
              <a:spcBef>
                <a:spcPct val="20000"/>
              </a:spcBef>
              <a:buSzPct val="75000"/>
              <a:buFontTx/>
              <a:buChar char="•"/>
            </a:pPr>
            <a:r>
              <a:rPr lang="en-US" sz="2600">
                <a:solidFill>
                  <a:srgbClr val="445984"/>
                </a:solidFill>
              </a:rPr>
              <a:t>Interaction</a:t>
            </a:r>
          </a:p>
          <a:p>
            <a:pPr marL="742950" lvl="1" indent="-285750">
              <a:spcBef>
                <a:spcPct val="20000"/>
              </a:spcBef>
              <a:buFontTx/>
              <a:buChar char="–"/>
            </a:pPr>
            <a:r>
              <a:rPr lang="en-US" sz="2200">
                <a:solidFill>
                  <a:srgbClr val="445984"/>
                </a:solidFill>
                <a:ea typeface="ＭＳ Ｐゴシック" pitchFamily="-109" charset="-128"/>
              </a:rPr>
              <a:t>the user tells the computer what they want 	(input)</a:t>
            </a:r>
          </a:p>
          <a:p>
            <a:pPr marL="742950" lvl="1" indent="-285750">
              <a:spcBef>
                <a:spcPct val="20000"/>
              </a:spcBef>
              <a:buFontTx/>
              <a:buChar char="–"/>
            </a:pPr>
            <a:r>
              <a:rPr lang="en-US" sz="2200">
                <a:solidFill>
                  <a:srgbClr val="445984"/>
                </a:solidFill>
                <a:ea typeface="ＭＳ Ｐゴシック" pitchFamily="-109" charset="-128"/>
              </a:rPr>
              <a:t>the computer communicates results		(output)</a:t>
            </a:r>
          </a:p>
        </p:txBody>
      </p:sp>
      <p:grpSp>
        <p:nvGrpSpPr>
          <p:cNvPr id="4" name="Group 83"/>
          <p:cNvGrpSpPr>
            <a:grpSpLocks/>
          </p:cNvGrpSpPr>
          <p:nvPr/>
        </p:nvGrpSpPr>
        <p:grpSpPr bwMode="auto">
          <a:xfrm>
            <a:off x="7278688" y="2573338"/>
            <a:ext cx="1112837" cy="788987"/>
            <a:chOff x="4556" y="1997"/>
            <a:chExt cx="701" cy="497"/>
          </a:xfrm>
        </p:grpSpPr>
        <p:sp>
          <p:nvSpPr>
            <p:cNvPr id="600148" name="Arc 84"/>
            <p:cNvSpPr>
              <a:spLocks/>
            </p:cNvSpPr>
            <p:nvPr/>
          </p:nvSpPr>
          <p:spPr bwMode="auto">
            <a:xfrm>
              <a:off x="4556" y="1997"/>
              <a:ext cx="560" cy="497"/>
            </a:xfrm>
            <a:custGeom>
              <a:avLst/>
              <a:gdLst>
                <a:gd name="G0" fmla="+- 17448 0 0"/>
                <a:gd name="G1" fmla="+- 0 0 0"/>
                <a:gd name="G2" fmla="+- 21600 0 0"/>
                <a:gd name="T0" fmla="*/ 34257 w 34257"/>
                <a:gd name="T1" fmla="*/ 13566 h 21600"/>
                <a:gd name="T2" fmla="*/ 0 w 34257"/>
                <a:gd name="T3" fmla="*/ 12733 h 21600"/>
                <a:gd name="T4" fmla="*/ 17448 w 34257"/>
                <a:gd name="T5" fmla="*/ 0 h 21600"/>
              </a:gdLst>
              <a:ahLst/>
              <a:cxnLst>
                <a:cxn ang="0">
                  <a:pos x="T0" y="T1"/>
                </a:cxn>
                <a:cxn ang="0">
                  <a:pos x="T2" y="T3"/>
                </a:cxn>
                <a:cxn ang="0">
                  <a:pos x="T4" y="T5"/>
                </a:cxn>
              </a:cxnLst>
              <a:rect l="0" t="0" r="r" b="b"/>
              <a:pathLst>
                <a:path w="34257" h="21600" fill="none" extrusionOk="0">
                  <a:moveTo>
                    <a:pt x="34256" y="13565"/>
                  </a:moveTo>
                  <a:cubicBezTo>
                    <a:pt x="30156" y="18646"/>
                    <a:pt x="23977" y="21599"/>
                    <a:pt x="17448" y="21599"/>
                  </a:cubicBezTo>
                  <a:cubicBezTo>
                    <a:pt x="10549" y="21599"/>
                    <a:pt x="4066" y="18305"/>
                    <a:pt x="0" y="12732"/>
                  </a:cubicBezTo>
                </a:path>
                <a:path w="34257" h="21600" stroke="0" extrusionOk="0">
                  <a:moveTo>
                    <a:pt x="34256" y="13565"/>
                  </a:moveTo>
                  <a:cubicBezTo>
                    <a:pt x="30156" y="18646"/>
                    <a:pt x="23977" y="21599"/>
                    <a:pt x="17448" y="21599"/>
                  </a:cubicBezTo>
                  <a:cubicBezTo>
                    <a:pt x="10549" y="21599"/>
                    <a:pt x="4066" y="18305"/>
                    <a:pt x="0" y="12732"/>
                  </a:cubicBezTo>
                  <a:lnTo>
                    <a:pt x="17448" y="0"/>
                  </a:lnTo>
                  <a:close/>
                </a:path>
              </a:pathLst>
            </a:custGeom>
            <a:noFill/>
            <a:ln w="4763">
              <a:solidFill>
                <a:srgbClr val="000000"/>
              </a:solidFill>
              <a:round/>
              <a:headEnd/>
              <a:tailEnd/>
            </a:ln>
          </p:spPr>
          <p:txBody>
            <a:bodyPr>
              <a:prstTxWarp prst="textNoShape">
                <a:avLst/>
              </a:prstTxWarp>
            </a:bodyPr>
            <a:lstStyle/>
            <a:p>
              <a:endParaRPr lang="en-US"/>
            </a:p>
          </p:txBody>
        </p:sp>
        <p:grpSp>
          <p:nvGrpSpPr>
            <p:cNvPr id="5" name="Group 85"/>
            <p:cNvGrpSpPr>
              <a:grpSpLocks/>
            </p:cNvGrpSpPr>
            <p:nvPr/>
          </p:nvGrpSpPr>
          <p:grpSpPr bwMode="auto">
            <a:xfrm>
              <a:off x="5086" y="2146"/>
              <a:ext cx="171" cy="189"/>
              <a:chOff x="5219" y="2473"/>
              <a:chExt cx="156" cy="162"/>
            </a:xfrm>
          </p:grpSpPr>
          <p:sp>
            <p:nvSpPr>
              <p:cNvPr id="600150" name="Freeform 86"/>
              <p:cNvSpPr>
                <a:spLocks/>
              </p:cNvSpPr>
              <p:nvPr/>
            </p:nvSpPr>
            <p:spPr bwMode="auto">
              <a:xfrm>
                <a:off x="5219" y="2473"/>
                <a:ext cx="156" cy="162"/>
              </a:xfrm>
              <a:custGeom>
                <a:avLst/>
                <a:gdLst/>
                <a:ahLst/>
                <a:cxnLst>
                  <a:cxn ang="0">
                    <a:pos x="462" y="172"/>
                  </a:cxn>
                  <a:cxn ang="0">
                    <a:pos x="462" y="120"/>
                  </a:cxn>
                  <a:cxn ang="0">
                    <a:pos x="443" y="76"/>
                  </a:cxn>
                  <a:cxn ang="0">
                    <a:pos x="410" y="41"/>
                  </a:cxn>
                  <a:cxn ang="0">
                    <a:pos x="360" y="14"/>
                  </a:cxn>
                  <a:cxn ang="0">
                    <a:pos x="325" y="0"/>
                  </a:cxn>
                  <a:cxn ang="0">
                    <a:pos x="270" y="6"/>
                  </a:cxn>
                  <a:cxn ang="0">
                    <a:pos x="7" y="271"/>
                  </a:cxn>
                  <a:cxn ang="0">
                    <a:pos x="0" y="324"/>
                  </a:cxn>
                  <a:cxn ang="0">
                    <a:pos x="7" y="368"/>
                  </a:cxn>
                  <a:cxn ang="0">
                    <a:pos x="41" y="427"/>
                  </a:cxn>
                  <a:cxn ang="0">
                    <a:pos x="100" y="470"/>
                  </a:cxn>
                  <a:cxn ang="0">
                    <a:pos x="161" y="487"/>
                  </a:cxn>
                  <a:cxn ang="0">
                    <a:pos x="203" y="487"/>
                  </a:cxn>
                  <a:cxn ang="0">
                    <a:pos x="462" y="199"/>
                  </a:cxn>
                  <a:cxn ang="0">
                    <a:pos x="469" y="145"/>
                  </a:cxn>
                  <a:cxn ang="0">
                    <a:pos x="469" y="155"/>
                  </a:cxn>
                  <a:cxn ang="0">
                    <a:pos x="462" y="172"/>
                  </a:cxn>
                </a:cxnLst>
                <a:rect l="0" t="0" r="r" b="b"/>
                <a:pathLst>
                  <a:path w="469" h="487">
                    <a:moveTo>
                      <a:pt x="462" y="172"/>
                    </a:moveTo>
                    <a:lnTo>
                      <a:pt x="462" y="120"/>
                    </a:lnTo>
                    <a:lnTo>
                      <a:pt x="443" y="76"/>
                    </a:lnTo>
                    <a:lnTo>
                      <a:pt x="410" y="41"/>
                    </a:lnTo>
                    <a:lnTo>
                      <a:pt x="360" y="14"/>
                    </a:lnTo>
                    <a:lnTo>
                      <a:pt x="325" y="0"/>
                    </a:lnTo>
                    <a:lnTo>
                      <a:pt x="270" y="6"/>
                    </a:lnTo>
                    <a:lnTo>
                      <a:pt x="7" y="271"/>
                    </a:lnTo>
                    <a:lnTo>
                      <a:pt x="0" y="324"/>
                    </a:lnTo>
                    <a:lnTo>
                      <a:pt x="7" y="368"/>
                    </a:lnTo>
                    <a:lnTo>
                      <a:pt x="41" y="427"/>
                    </a:lnTo>
                    <a:lnTo>
                      <a:pt x="100" y="470"/>
                    </a:lnTo>
                    <a:lnTo>
                      <a:pt x="161" y="487"/>
                    </a:lnTo>
                    <a:lnTo>
                      <a:pt x="203" y="487"/>
                    </a:lnTo>
                    <a:lnTo>
                      <a:pt x="462" y="199"/>
                    </a:lnTo>
                    <a:lnTo>
                      <a:pt x="469" y="145"/>
                    </a:lnTo>
                    <a:lnTo>
                      <a:pt x="469" y="155"/>
                    </a:lnTo>
                    <a:lnTo>
                      <a:pt x="462" y="172"/>
                    </a:lnTo>
                    <a:close/>
                  </a:path>
                </a:pathLst>
              </a:custGeom>
              <a:solidFill>
                <a:srgbClr val="B2B2B2"/>
              </a:solidFill>
              <a:ln w="9525">
                <a:noFill/>
                <a:round/>
                <a:headEnd/>
                <a:tailEnd/>
              </a:ln>
            </p:spPr>
            <p:txBody>
              <a:bodyPr>
                <a:prstTxWarp prst="textNoShape">
                  <a:avLst/>
                </a:prstTxWarp>
              </a:bodyPr>
              <a:lstStyle/>
              <a:p>
                <a:endParaRPr lang="en-US"/>
              </a:p>
            </p:txBody>
          </p:sp>
          <p:sp>
            <p:nvSpPr>
              <p:cNvPr id="600151" name="Freeform 87"/>
              <p:cNvSpPr>
                <a:spLocks/>
              </p:cNvSpPr>
              <p:nvPr/>
            </p:nvSpPr>
            <p:spPr bwMode="auto">
              <a:xfrm>
                <a:off x="5219" y="2473"/>
                <a:ext cx="156" cy="162"/>
              </a:xfrm>
              <a:custGeom>
                <a:avLst/>
                <a:gdLst/>
                <a:ahLst/>
                <a:cxnLst>
                  <a:cxn ang="0">
                    <a:pos x="462" y="172"/>
                  </a:cxn>
                  <a:cxn ang="0">
                    <a:pos x="462" y="120"/>
                  </a:cxn>
                  <a:cxn ang="0">
                    <a:pos x="443" y="76"/>
                  </a:cxn>
                  <a:cxn ang="0">
                    <a:pos x="410" y="41"/>
                  </a:cxn>
                  <a:cxn ang="0">
                    <a:pos x="360" y="14"/>
                  </a:cxn>
                  <a:cxn ang="0">
                    <a:pos x="325" y="0"/>
                  </a:cxn>
                  <a:cxn ang="0">
                    <a:pos x="270" y="6"/>
                  </a:cxn>
                  <a:cxn ang="0">
                    <a:pos x="7" y="271"/>
                  </a:cxn>
                  <a:cxn ang="0">
                    <a:pos x="0" y="324"/>
                  </a:cxn>
                  <a:cxn ang="0">
                    <a:pos x="7" y="368"/>
                  </a:cxn>
                  <a:cxn ang="0">
                    <a:pos x="41" y="427"/>
                  </a:cxn>
                  <a:cxn ang="0">
                    <a:pos x="100" y="470"/>
                  </a:cxn>
                  <a:cxn ang="0">
                    <a:pos x="161" y="487"/>
                  </a:cxn>
                  <a:cxn ang="0">
                    <a:pos x="203" y="487"/>
                  </a:cxn>
                  <a:cxn ang="0">
                    <a:pos x="462" y="199"/>
                  </a:cxn>
                  <a:cxn ang="0">
                    <a:pos x="469" y="145"/>
                  </a:cxn>
                  <a:cxn ang="0">
                    <a:pos x="469" y="155"/>
                  </a:cxn>
                </a:cxnLst>
                <a:rect l="0" t="0" r="r" b="b"/>
                <a:pathLst>
                  <a:path w="469" h="487">
                    <a:moveTo>
                      <a:pt x="462" y="172"/>
                    </a:moveTo>
                    <a:lnTo>
                      <a:pt x="462" y="120"/>
                    </a:lnTo>
                    <a:lnTo>
                      <a:pt x="443" y="76"/>
                    </a:lnTo>
                    <a:lnTo>
                      <a:pt x="410" y="41"/>
                    </a:lnTo>
                    <a:lnTo>
                      <a:pt x="360" y="14"/>
                    </a:lnTo>
                    <a:lnTo>
                      <a:pt x="325" y="0"/>
                    </a:lnTo>
                    <a:lnTo>
                      <a:pt x="270" y="6"/>
                    </a:lnTo>
                    <a:lnTo>
                      <a:pt x="7" y="271"/>
                    </a:lnTo>
                    <a:lnTo>
                      <a:pt x="0" y="324"/>
                    </a:lnTo>
                    <a:lnTo>
                      <a:pt x="7" y="368"/>
                    </a:lnTo>
                    <a:lnTo>
                      <a:pt x="41" y="427"/>
                    </a:lnTo>
                    <a:lnTo>
                      <a:pt x="100" y="470"/>
                    </a:lnTo>
                    <a:lnTo>
                      <a:pt x="161" y="487"/>
                    </a:lnTo>
                    <a:lnTo>
                      <a:pt x="203" y="487"/>
                    </a:lnTo>
                    <a:lnTo>
                      <a:pt x="462" y="199"/>
                    </a:lnTo>
                    <a:lnTo>
                      <a:pt x="469" y="145"/>
                    </a:lnTo>
                    <a:lnTo>
                      <a:pt x="469" y="155"/>
                    </a:lnTo>
                  </a:path>
                </a:pathLst>
              </a:custGeom>
              <a:noFill/>
              <a:ln w="4763">
                <a:solidFill>
                  <a:srgbClr val="000000"/>
                </a:solidFill>
                <a:prstDash val="solid"/>
                <a:round/>
                <a:headEnd/>
                <a:tailEnd/>
              </a:ln>
            </p:spPr>
            <p:txBody>
              <a:bodyPr>
                <a:prstTxWarp prst="textNoShape">
                  <a:avLst/>
                </a:prstTxWarp>
              </a:bodyPr>
              <a:lstStyle/>
              <a:p>
                <a:endParaRPr lang="en-US"/>
              </a:p>
            </p:txBody>
          </p:sp>
          <p:sp>
            <p:nvSpPr>
              <p:cNvPr id="600152" name="Freeform 88"/>
              <p:cNvSpPr>
                <a:spLocks/>
              </p:cNvSpPr>
              <p:nvPr/>
            </p:nvSpPr>
            <p:spPr bwMode="auto">
              <a:xfrm>
                <a:off x="5311" y="2478"/>
                <a:ext cx="62" cy="57"/>
              </a:xfrm>
              <a:custGeom>
                <a:avLst/>
                <a:gdLst/>
                <a:ahLst/>
                <a:cxnLst>
                  <a:cxn ang="0">
                    <a:pos x="187" y="164"/>
                  </a:cxn>
                  <a:cxn ang="0">
                    <a:pos x="137" y="172"/>
                  </a:cxn>
                  <a:cxn ang="0">
                    <a:pos x="95" y="157"/>
                  </a:cxn>
                  <a:cxn ang="0">
                    <a:pos x="67" y="140"/>
                  </a:cxn>
                  <a:cxn ang="0">
                    <a:pos x="33" y="115"/>
                  </a:cxn>
                  <a:cxn ang="0">
                    <a:pos x="11" y="86"/>
                  </a:cxn>
                  <a:cxn ang="0">
                    <a:pos x="0" y="37"/>
                  </a:cxn>
                  <a:cxn ang="0">
                    <a:pos x="0" y="8"/>
                  </a:cxn>
                  <a:cxn ang="0">
                    <a:pos x="3" y="0"/>
                  </a:cxn>
                </a:cxnLst>
                <a:rect l="0" t="0" r="r" b="b"/>
                <a:pathLst>
                  <a:path w="187" h="172">
                    <a:moveTo>
                      <a:pt x="187" y="164"/>
                    </a:moveTo>
                    <a:lnTo>
                      <a:pt x="137" y="172"/>
                    </a:lnTo>
                    <a:lnTo>
                      <a:pt x="95" y="157"/>
                    </a:lnTo>
                    <a:lnTo>
                      <a:pt x="67" y="140"/>
                    </a:lnTo>
                    <a:lnTo>
                      <a:pt x="33" y="115"/>
                    </a:lnTo>
                    <a:lnTo>
                      <a:pt x="11" y="86"/>
                    </a:lnTo>
                    <a:lnTo>
                      <a:pt x="0" y="37"/>
                    </a:lnTo>
                    <a:lnTo>
                      <a:pt x="0" y="8"/>
                    </a:lnTo>
                    <a:lnTo>
                      <a:pt x="3" y="0"/>
                    </a:lnTo>
                  </a:path>
                </a:pathLst>
              </a:custGeom>
              <a:noFill/>
              <a:ln w="4763">
                <a:solidFill>
                  <a:srgbClr val="000000"/>
                </a:solidFill>
                <a:prstDash val="solid"/>
                <a:round/>
                <a:headEnd/>
                <a:tailEnd/>
              </a:ln>
            </p:spPr>
            <p:txBody>
              <a:bodyPr>
                <a:prstTxWarp prst="textNoShape">
                  <a:avLst/>
                </a:prstTxWarp>
              </a:bodyPr>
              <a:lstStyle/>
              <a:p>
                <a:endParaRPr lang="en-US"/>
              </a:p>
            </p:txBody>
          </p:sp>
        </p:grpSp>
      </p:grpSp>
      <p:sp>
        <p:nvSpPr>
          <p:cNvPr id="600153" name="Rectangle 89"/>
          <p:cNvSpPr>
            <a:spLocks noGrp="1" noChangeArrowheads="1"/>
          </p:cNvSpPr>
          <p:nvPr>
            <p:ph type="title"/>
          </p:nvPr>
        </p:nvSpPr>
        <p:spPr/>
        <p:txBody>
          <a:bodyPr/>
          <a:lstStyle/>
          <a:p>
            <a:r>
              <a:rPr lang="en-US"/>
              <a:t>Human-Computer Interaction (HCI)</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0066"/>
                                        </p:tgtEl>
                                        <p:attrNameLst>
                                          <p:attrName>style.visibility</p:attrName>
                                        </p:attrNameLst>
                                      </p:cBhvr>
                                      <p:to>
                                        <p:strVal val="visible"/>
                                      </p:to>
                                    </p:set>
                                    <p:animEffect transition="in" filter="dissolve">
                                      <p:cBhvr>
                                        <p:cTn id="7" dur="500"/>
                                        <p:tgtEl>
                                          <p:spTgt spid="600066"/>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00146"/>
                                        </p:tgtEl>
                                        <p:attrNameLst>
                                          <p:attrName>style.visibility</p:attrName>
                                        </p:attrNameLst>
                                      </p:cBhvr>
                                      <p:to>
                                        <p:strVal val="visible"/>
                                      </p:to>
                                    </p:set>
                                    <p:animEffect transition="in" filter="dissolve">
                                      <p:cBhvr>
                                        <p:cTn id="15" dur="500"/>
                                        <p:tgtEl>
                                          <p:spTgt spid="600146"/>
                                        </p:tgtEl>
                                      </p:cBhvr>
                                    </p:animEffect>
                                  </p:childTnLst>
                                </p:cTn>
                              </p:par>
                              <p:par>
                                <p:cTn id="16" presetID="9"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6" grpId="0" autoUpdateAnimBg="0"/>
      <p:bldP spid="600146"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r>
              <a:rPr lang="en-US"/>
              <a:t>Web Design Representations</a:t>
            </a:r>
          </a:p>
        </p:txBody>
      </p:sp>
      <p:sp>
        <p:nvSpPr>
          <p:cNvPr id="616451" name="Text Box 3"/>
          <p:cNvSpPr txBox="1">
            <a:spLocks noChangeArrowheads="1"/>
          </p:cNvSpPr>
          <p:nvPr/>
        </p:nvSpPr>
        <p:spPr bwMode="auto">
          <a:xfrm>
            <a:off x="1290638" y="1066800"/>
            <a:ext cx="1674812"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lgn="ctr" eaLnBrk="0" hangingPunct="0"/>
            <a:r>
              <a:rPr lang="en-US" sz="2400">
                <a:latin typeface="Verdana" pitchFamily="-109" charset="0"/>
              </a:rPr>
              <a:t>Site Maps</a:t>
            </a:r>
          </a:p>
        </p:txBody>
      </p:sp>
      <p:sp>
        <p:nvSpPr>
          <p:cNvPr id="616452" name="Text Box 4"/>
          <p:cNvSpPr txBox="1">
            <a:spLocks noChangeArrowheads="1"/>
          </p:cNvSpPr>
          <p:nvPr/>
        </p:nvSpPr>
        <p:spPr bwMode="auto">
          <a:xfrm>
            <a:off x="5619750" y="1066800"/>
            <a:ext cx="2047875"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lgn="ctr" eaLnBrk="0" hangingPunct="0"/>
            <a:r>
              <a:rPr lang="en-US" sz="2400">
                <a:latin typeface="Verdana" pitchFamily="-109" charset="0"/>
              </a:rPr>
              <a:t>Storyboards</a:t>
            </a:r>
          </a:p>
        </p:txBody>
      </p:sp>
      <p:sp>
        <p:nvSpPr>
          <p:cNvPr id="616453" name="Text Box 5"/>
          <p:cNvSpPr txBox="1">
            <a:spLocks noChangeArrowheads="1"/>
          </p:cNvSpPr>
          <p:nvPr/>
        </p:nvSpPr>
        <p:spPr bwMode="auto">
          <a:xfrm>
            <a:off x="1465263" y="3733800"/>
            <a:ext cx="1927225"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lgn="ctr" eaLnBrk="0" hangingPunct="0"/>
            <a:r>
              <a:rPr lang="en-US" sz="2400">
                <a:latin typeface="Verdana" pitchFamily="-109" charset="0"/>
              </a:rPr>
              <a:t>Schematics</a:t>
            </a:r>
          </a:p>
        </p:txBody>
      </p:sp>
      <p:sp>
        <p:nvSpPr>
          <p:cNvPr id="616454" name="Text Box 6"/>
          <p:cNvSpPr txBox="1">
            <a:spLocks noChangeArrowheads="1"/>
          </p:cNvSpPr>
          <p:nvPr/>
        </p:nvSpPr>
        <p:spPr bwMode="auto">
          <a:xfrm>
            <a:off x="5762625" y="3733800"/>
            <a:ext cx="1647825"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lgn="ctr" eaLnBrk="0" hangingPunct="0"/>
            <a:r>
              <a:rPr lang="en-US" sz="2400">
                <a:latin typeface="Verdana" pitchFamily="-109" charset="0"/>
              </a:rPr>
              <a:t>Mock-ups</a:t>
            </a:r>
          </a:p>
        </p:txBody>
      </p:sp>
      <p:pic>
        <p:nvPicPr>
          <p:cNvPr id="616455" name="Picture 7" descr="sitemap-fake-top-part-more"/>
          <p:cNvPicPr>
            <a:picLocks noChangeAspect="1" noChangeArrowheads="1"/>
          </p:cNvPicPr>
          <p:nvPr/>
        </p:nvPicPr>
        <p:blipFill>
          <a:blip r:embed="rId3"/>
          <a:srcRect l="5911" t="3442" r="29063" b="58621"/>
          <a:stretch>
            <a:fillRect/>
          </a:stretch>
        </p:blipFill>
        <p:spPr bwMode="auto">
          <a:xfrm>
            <a:off x="931863" y="1489075"/>
            <a:ext cx="2519362" cy="1679575"/>
          </a:xfrm>
          <a:prstGeom prst="rect">
            <a:avLst/>
          </a:prstGeom>
          <a:noFill/>
          <a:ln w="38100">
            <a:noFill/>
            <a:miter lim="800000"/>
            <a:headEnd/>
            <a:tailEnd/>
          </a:ln>
        </p:spPr>
      </p:pic>
      <p:pic>
        <p:nvPicPr>
          <p:cNvPr id="616456" name="Picture 8" descr="storyboard-reworked"/>
          <p:cNvPicPr>
            <a:picLocks noChangeAspect="1" noChangeArrowheads="1"/>
          </p:cNvPicPr>
          <p:nvPr/>
        </p:nvPicPr>
        <p:blipFill>
          <a:blip r:embed="rId4"/>
          <a:srcRect t="2080" r="27878" b="6108"/>
          <a:stretch>
            <a:fillRect/>
          </a:stretch>
        </p:blipFill>
        <p:spPr bwMode="auto">
          <a:xfrm>
            <a:off x="5283200" y="1447800"/>
            <a:ext cx="2546350" cy="2254250"/>
          </a:xfrm>
          <a:prstGeom prst="rect">
            <a:avLst/>
          </a:prstGeom>
          <a:noFill/>
        </p:spPr>
      </p:pic>
      <p:pic>
        <p:nvPicPr>
          <p:cNvPr id="616457" name="Picture 9" descr="fake-schematic"/>
          <p:cNvPicPr>
            <a:picLocks noChangeAspect="1" noChangeArrowheads="1"/>
          </p:cNvPicPr>
          <p:nvPr/>
        </p:nvPicPr>
        <p:blipFill>
          <a:blip r:embed="rId5"/>
          <a:srcRect l="2213" t="3773" r="2673" b="3773"/>
          <a:stretch>
            <a:fillRect/>
          </a:stretch>
        </p:blipFill>
        <p:spPr bwMode="auto">
          <a:xfrm>
            <a:off x="990600" y="4124325"/>
            <a:ext cx="2401888" cy="2733675"/>
          </a:xfrm>
          <a:prstGeom prst="rect">
            <a:avLst/>
          </a:prstGeom>
          <a:noFill/>
        </p:spPr>
      </p:pic>
      <p:pic>
        <p:nvPicPr>
          <p:cNvPr id="616458" name="Picture 10" descr="cvu-mockup"/>
          <p:cNvPicPr>
            <a:picLocks noChangeAspect="1" noChangeArrowheads="1"/>
          </p:cNvPicPr>
          <p:nvPr/>
        </p:nvPicPr>
        <p:blipFill>
          <a:blip r:embed="rId6"/>
          <a:srcRect/>
          <a:stretch>
            <a:fillRect/>
          </a:stretch>
        </p:blipFill>
        <p:spPr bwMode="auto">
          <a:xfrm>
            <a:off x="4495800" y="4121150"/>
            <a:ext cx="4327525" cy="2660650"/>
          </a:xfrm>
          <a:prstGeom prst="rect">
            <a:avLst/>
          </a:prstGeom>
          <a:noFill/>
        </p:spPr>
      </p:pic>
    </p:spTree>
  </p:cSld>
  <p:clrMapOvr>
    <a:masterClrMapping/>
  </p:clrMapOvr>
  <p:transition>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377858" name="Rectangle 2"/>
          <p:cNvSpPr>
            <a:spLocks noGrp="1" noChangeArrowheads="1"/>
          </p:cNvSpPr>
          <p:nvPr>
            <p:ph type="title"/>
          </p:nvPr>
        </p:nvSpPr>
        <p:spPr/>
        <p:txBody>
          <a:bodyPr/>
          <a:lstStyle/>
          <a:p>
            <a:r>
              <a:rPr lang="en-US" sz="4000"/>
              <a:t>How Achieve Good Usability?</a:t>
            </a:r>
          </a:p>
        </p:txBody>
      </p:sp>
      <p:sp>
        <p:nvSpPr>
          <p:cNvPr id="377859" name="Rectangle 3"/>
          <p:cNvSpPr>
            <a:spLocks noGrp="1" noChangeArrowheads="1"/>
          </p:cNvSpPr>
          <p:nvPr>
            <p:ph type="body" idx="1"/>
          </p:nvPr>
        </p:nvSpPr>
        <p:spPr/>
        <p:txBody>
          <a:bodyPr/>
          <a:lstStyle/>
          <a:p>
            <a:pPr marL="457200" indent="-457200">
              <a:lnSpc>
                <a:spcPct val="80000"/>
              </a:lnSpc>
              <a:buSzTx/>
              <a:buFont typeface="Wingdings" pitchFamily="-109" charset="2"/>
              <a:buAutoNum type="arabicParenR"/>
            </a:pPr>
            <a:r>
              <a:rPr lang="en-US" sz="2800"/>
              <a:t>How to know the users and their tasks</a:t>
            </a:r>
          </a:p>
          <a:p>
            <a:pPr marL="762000" lvl="1" indent="-381000">
              <a:lnSpc>
                <a:spcPct val="80000"/>
              </a:lnSpc>
            </a:pPr>
            <a:r>
              <a:rPr lang="en-US" sz="2400"/>
              <a:t>Task Analysis using “Contextual Inquiry”</a:t>
            </a:r>
          </a:p>
          <a:p>
            <a:pPr marL="457200" indent="-457200">
              <a:lnSpc>
                <a:spcPct val="80000"/>
              </a:lnSpc>
              <a:buSzTx/>
              <a:buFont typeface="Wingdings" pitchFamily="-109" charset="2"/>
              <a:buAutoNum type="arabicParenR"/>
            </a:pPr>
            <a:r>
              <a:rPr lang="en-US" sz="2800"/>
              <a:t>How to insure that the design is appropriate?</a:t>
            </a:r>
          </a:p>
          <a:p>
            <a:pPr marL="762000" lvl="1" indent="-381000">
              <a:lnSpc>
                <a:spcPct val="80000"/>
              </a:lnSpc>
            </a:pPr>
            <a:r>
              <a:rPr lang="en-US" sz="2400"/>
              <a:t>Rapid and frequent prototypes</a:t>
            </a:r>
          </a:p>
          <a:p>
            <a:pPr marL="762000" lvl="1" indent="-381000">
              <a:lnSpc>
                <a:spcPct val="80000"/>
              </a:lnSpc>
            </a:pPr>
            <a:r>
              <a:rPr lang="en-US" sz="2400"/>
              <a:t>Tested with users</a:t>
            </a:r>
          </a:p>
          <a:p>
            <a:pPr marL="762000" lvl="1" indent="-381000">
              <a:lnSpc>
                <a:spcPct val="80000"/>
              </a:lnSpc>
            </a:pPr>
            <a:r>
              <a:rPr lang="en-US" sz="2400"/>
              <a:t>Iterative and Participatory Design</a:t>
            </a:r>
          </a:p>
          <a:p>
            <a:pPr marL="457200" indent="-457200">
              <a:lnSpc>
                <a:spcPct val="80000"/>
              </a:lnSpc>
              <a:buSzTx/>
              <a:buFont typeface="Wingdings" pitchFamily="-109" charset="2"/>
              <a:buAutoNum type="arabicParenR"/>
            </a:pPr>
            <a:r>
              <a:rPr lang="en-US" sz="2800"/>
              <a:t>How to know if final product is usable and effective?</a:t>
            </a:r>
          </a:p>
          <a:p>
            <a:pPr marL="762000" lvl="1" indent="-381000">
              <a:lnSpc>
                <a:spcPct val="80000"/>
              </a:lnSpc>
            </a:pPr>
            <a:r>
              <a:rPr lang="en-US" sz="2400"/>
              <a:t>Analyze Interfaces using various methods</a:t>
            </a:r>
          </a:p>
          <a:p>
            <a:pPr marL="762000" lvl="1" indent="-381000">
              <a:lnSpc>
                <a:spcPct val="80000"/>
              </a:lnSpc>
            </a:pPr>
            <a:r>
              <a:rPr lang="en-US" sz="2400"/>
              <a:t>User Studies</a:t>
            </a:r>
          </a:p>
          <a:p>
            <a:pPr marL="762000" lvl="1" indent="-381000">
              <a:lnSpc>
                <a:spcPct val="80000"/>
              </a:lnSpc>
            </a:pPr>
            <a:r>
              <a:rPr lang="en-US" sz="2400"/>
              <a:t>Heuristic Analysis</a:t>
            </a:r>
          </a:p>
          <a:p>
            <a:pPr marL="762000" lvl="1" indent="-381000">
              <a:lnSpc>
                <a:spcPct val="80000"/>
              </a:lnSpc>
            </a:pPr>
            <a:r>
              <a:rPr lang="en-US" sz="2400"/>
              <a:t>Mathematical methods</a:t>
            </a:r>
          </a:p>
          <a:p>
            <a:pPr marL="457200" indent="-457200">
              <a:lnSpc>
                <a:spcPct val="80000"/>
              </a:lnSpc>
            </a:pPr>
            <a:endParaRPr lang="en-US" sz="2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 2008 – Brad A. Myers</a:t>
            </a:r>
          </a:p>
        </p:txBody>
      </p:sp>
      <p:sp>
        <p:nvSpPr>
          <p:cNvPr id="274434" name="Rectangle 2"/>
          <p:cNvSpPr>
            <a:spLocks noGrp="1" noChangeArrowheads="1"/>
          </p:cNvSpPr>
          <p:nvPr>
            <p:ph type="title"/>
          </p:nvPr>
        </p:nvSpPr>
        <p:spPr>
          <a:xfrm>
            <a:off x="390525" y="360363"/>
            <a:ext cx="8524875" cy="523875"/>
          </a:xfrm>
        </p:spPr>
        <p:txBody>
          <a:bodyPr/>
          <a:lstStyle/>
          <a:p>
            <a:r>
              <a:rPr lang="en-US" sz="4000"/>
              <a:t>Many HCI methods to choose from</a:t>
            </a:r>
          </a:p>
        </p:txBody>
      </p:sp>
      <p:sp>
        <p:nvSpPr>
          <p:cNvPr id="274436" name="Rectangle 4"/>
          <p:cNvSpPr>
            <a:spLocks noChangeArrowheads="1"/>
          </p:cNvSpPr>
          <p:nvPr/>
        </p:nvSpPr>
        <p:spPr bwMode="auto">
          <a:xfrm>
            <a:off x="992188" y="1201738"/>
            <a:ext cx="4187825" cy="4760912"/>
          </a:xfrm>
          <a:prstGeom prst="rect">
            <a:avLst/>
          </a:prstGeom>
          <a:noFill/>
          <a:ln w="9525">
            <a:noFill/>
            <a:miter lim="800000"/>
            <a:headEnd/>
            <a:tailEnd/>
          </a:ln>
          <a:effectLst>
            <a:outerShdw blurRad="63500" dist="38099" dir="2700000" algn="ctr" rotWithShape="0">
              <a:schemeClr val="bg2">
                <a:alpha val="50000"/>
              </a:schemeClr>
            </a:outerShdw>
          </a:effectLst>
        </p:spPr>
        <p:txBody>
          <a:bodyPr>
            <a:prstTxWarp prst="textNoShape">
              <a:avLst/>
            </a:prstTxWarp>
          </a:bodyPr>
          <a:lstStyle/>
          <a:p>
            <a:pPr marL="342900" indent="-342900" algn="l">
              <a:lnSpc>
                <a:spcPct val="80000"/>
              </a:lnSpc>
              <a:spcBef>
                <a:spcPct val="20000"/>
              </a:spcBef>
              <a:buClr>
                <a:schemeClr val="accent2"/>
              </a:buClr>
              <a:buSzPct val="60000"/>
              <a:buFont typeface="Wingdings" pitchFamily="-109" charset="2"/>
              <a:buChar char="n"/>
            </a:pPr>
            <a:r>
              <a:rPr lang="en-US">
                <a:solidFill>
                  <a:schemeClr val="accent2"/>
                </a:solidFill>
              </a:rPr>
              <a:t>Contextual Inquiry</a:t>
            </a:r>
          </a:p>
          <a:p>
            <a:pPr marL="342900" indent="-342900" algn="l">
              <a:lnSpc>
                <a:spcPct val="80000"/>
              </a:lnSpc>
              <a:spcBef>
                <a:spcPct val="20000"/>
              </a:spcBef>
              <a:buClr>
                <a:schemeClr val="accent2"/>
              </a:buClr>
              <a:buSzPct val="60000"/>
              <a:buFont typeface="Wingdings" pitchFamily="-109" charset="2"/>
              <a:buChar char="n"/>
            </a:pPr>
            <a:r>
              <a:rPr lang="en-US">
                <a:solidFill>
                  <a:schemeClr val="accent2"/>
                </a:solidFill>
              </a:rPr>
              <a:t>Contextual Design</a:t>
            </a:r>
          </a:p>
          <a:p>
            <a:pPr marL="342900" indent="-342900" algn="l">
              <a:lnSpc>
                <a:spcPct val="80000"/>
              </a:lnSpc>
              <a:spcBef>
                <a:spcPct val="20000"/>
              </a:spcBef>
              <a:buClr>
                <a:schemeClr val="accent2"/>
              </a:buClr>
              <a:buSzPct val="60000"/>
              <a:buFont typeface="Wingdings" pitchFamily="-109" charset="2"/>
              <a:buChar char="n"/>
            </a:pPr>
            <a:r>
              <a:rPr lang="en-US">
                <a:solidFill>
                  <a:schemeClr val="accent2"/>
                </a:solidFill>
              </a:rPr>
              <a:t>Paper prototypes</a:t>
            </a:r>
          </a:p>
          <a:p>
            <a:pPr marL="342900" indent="-342900" algn="l">
              <a:lnSpc>
                <a:spcPct val="80000"/>
              </a:lnSpc>
              <a:spcBef>
                <a:spcPct val="20000"/>
              </a:spcBef>
              <a:buClr>
                <a:schemeClr val="accent2"/>
              </a:buClr>
              <a:buSzPct val="60000"/>
              <a:buFont typeface="Wingdings" pitchFamily="-109" charset="2"/>
              <a:buChar char="n"/>
            </a:pPr>
            <a:r>
              <a:rPr lang="en-US">
                <a:solidFill>
                  <a:schemeClr val="accent2"/>
                </a:solidFill>
              </a:rPr>
              <a:t>Think-aloud protocols</a:t>
            </a:r>
          </a:p>
          <a:p>
            <a:pPr marL="342900" indent="-342900" algn="l">
              <a:lnSpc>
                <a:spcPct val="80000"/>
              </a:lnSpc>
              <a:spcBef>
                <a:spcPct val="20000"/>
              </a:spcBef>
              <a:buClr>
                <a:schemeClr val="accent2"/>
              </a:buClr>
              <a:buSzPct val="60000"/>
              <a:buFont typeface="Wingdings" pitchFamily="-109" charset="2"/>
              <a:buChar char="n"/>
            </a:pPr>
            <a:r>
              <a:rPr lang="en-US">
                <a:solidFill>
                  <a:schemeClr val="accent2"/>
                </a:solidFill>
              </a:rPr>
              <a:t>Heuristic Evaluation</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Cognitive Walkthrough</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KLM and GOMS</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Task analysis</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Questionnaires</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Surveys</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Interaction Relabeling</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Personas</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Log analysis</a:t>
            </a:r>
          </a:p>
        </p:txBody>
      </p:sp>
      <p:sp>
        <p:nvSpPr>
          <p:cNvPr id="274437" name="Rectangle 5"/>
          <p:cNvSpPr>
            <a:spLocks noChangeArrowheads="1"/>
          </p:cNvSpPr>
          <p:nvPr/>
        </p:nvSpPr>
        <p:spPr bwMode="auto">
          <a:xfrm>
            <a:off x="4648200" y="1201738"/>
            <a:ext cx="4038600" cy="4625975"/>
          </a:xfrm>
          <a:prstGeom prst="rect">
            <a:avLst/>
          </a:prstGeom>
          <a:noFill/>
          <a:ln w="9525">
            <a:noFill/>
            <a:miter lim="800000"/>
            <a:headEnd/>
            <a:tailEnd/>
          </a:ln>
          <a:effectLst>
            <a:outerShdw blurRad="63500" dist="38099" dir="2700000" algn="ctr" rotWithShape="0">
              <a:schemeClr val="bg2">
                <a:alpha val="50000"/>
              </a:schemeClr>
            </a:outerShdw>
          </a:effectLst>
        </p:spPr>
        <p:txBody>
          <a:bodyPr>
            <a:prstTxWarp prst="textNoShape">
              <a:avLst/>
            </a:prstTxWarp>
          </a:bodyPr>
          <a:lstStyle/>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Focus groups</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Video prototyping</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Wizard of Oz</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Body storming</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Affinity diagrams</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Expert interviews</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Card sorting</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Diary studies</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Improvisation</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Use cases</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Scenarios</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Cognitive Dimensions</a:t>
            </a:r>
          </a:p>
          <a:p>
            <a:pPr marL="342900" indent="-342900" algn="l">
              <a:lnSpc>
                <a:spcPct val="80000"/>
              </a:lnSpc>
              <a:spcBef>
                <a:spcPct val="20000"/>
              </a:spcBef>
              <a:buClr>
                <a:schemeClr val="accent2"/>
              </a:buClr>
              <a:buSzPct val="60000"/>
              <a:buFont typeface="Wingdings" pitchFamily="-109" charset="2"/>
              <a:buChar char="n"/>
            </a:pPr>
            <a:r>
              <a:rPr lang="en-US">
                <a:solidFill>
                  <a:schemeClr val="bg1"/>
                </a:solidFill>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267266" name="Rectangle 2"/>
          <p:cNvSpPr>
            <a:spLocks noGrp="1" noChangeArrowheads="1"/>
          </p:cNvSpPr>
          <p:nvPr>
            <p:ph type="title"/>
          </p:nvPr>
        </p:nvSpPr>
        <p:spPr/>
        <p:txBody>
          <a:bodyPr/>
          <a:lstStyle/>
          <a:p>
            <a:r>
              <a:rPr lang="en-US" sz="4000"/>
              <a:t>1. Know the User</a:t>
            </a:r>
          </a:p>
        </p:txBody>
      </p:sp>
      <p:sp>
        <p:nvSpPr>
          <p:cNvPr id="267267" name="Rectangle 3"/>
          <p:cNvSpPr>
            <a:spLocks noGrp="1" noChangeArrowheads="1"/>
          </p:cNvSpPr>
          <p:nvPr>
            <p:ph type="body" idx="1"/>
          </p:nvPr>
        </p:nvSpPr>
        <p:spPr/>
        <p:txBody>
          <a:bodyPr/>
          <a:lstStyle/>
          <a:p>
            <a:r>
              <a:rPr lang="en-US"/>
              <a:t>General information:</a:t>
            </a:r>
          </a:p>
          <a:p>
            <a:pPr lvl="1">
              <a:spcBef>
                <a:spcPct val="0"/>
              </a:spcBef>
            </a:pPr>
            <a:r>
              <a:rPr lang="en-US"/>
              <a:t>Work experience, education level, age, previous computer experience</a:t>
            </a:r>
          </a:p>
          <a:p>
            <a:pPr lvl="1">
              <a:spcBef>
                <a:spcPct val="0"/>
              </a:spcBef>
            </a:pPr>
            <a:r>
              <a:rPr lang="en-US"/>
              <a:t>Time available for learning, training</a:t>
            </a:r>
          </a:p>
          <a:p>
            <a:pPr lvl="1">
              <a:spcBef>
                <a:spcPct val="0"/>
              </a:spcBef>
            </a:pPr>
            <a:r>
              <a:rPr lang="en-US"/>
              <a:t>Available hardware (monitor size, acceptance of plugins, cell-phones vs. desktop)</a:t>
            </a:r>
          </a:p>
          <a:p>
            <a:pPr lvl="1">
              <a:spcBef>
                <a:spcPct val="0"/>
              </a:spcBef>
            </a:pPr>
            <a:r>
              <a:rPr lang="en-US"/>
              <a:t>Social context of use</a:t>
            </a:r>
          </a:p>
          <a:p>
            <a:pPr>
              <a:spcBef>
                <a:spcPct val="0"/>
              </a:spcBef>
            </a:pPr>
            <a:r>
              <a:rPr lang="en-US"/>
              <a:t>Specific Task and Domain Information</a:t>
            </a:r>
          </a:p>
          <a:p>
            <a:pPr lvl="1">
              <a:spcBef>
                <a:spcPct val="0"/>
              </a:spcBef>
            </a:pPr>
            <a:r>
              <a:rPr lang="en-US"/>
              <a:t>Difficult to get and understand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361474" name="Rectangle 2"/>
          <p:cNvSpPr>
            <a:spLocks noGrp="1" noChangeArrowheads="1"/>
          </p:cNvSpPr>
          <p:nvPr>
            <p:ph type="title"/>
          </p:nvPr>
        </p:nvSpPr>
        <p:spPr/>
        <p:txBody>
          <a:bodyPr/>
          <a:lstStyle/>
          <a:p>
            <a:r>
              <a:rPr lang="en-US"/>
              <a:t>Contextual Inquiry &amp; Design</a:t>
            </a:r>
          </a:p>
        </p:txBody>
      </p:sp>
      <p:sp>
        <p:nvSpPr>
          <p:cNvPr id="361475" name="Rectangle 3"/>
          <p:cNvSpPr>
            <a:spLocks noGrp="1" noChangeArrowheads="1"/>
          </p:cNvSpPr>
          <p:nvPr>
            <p:ph type="body" idx="1"/>
          </p:nvPr>
        </p:nvSpPr>
        <p:spPr>
          <a:xfrm>
            <a:off x="381000" y="1104900"/>
            <a:ext cx="8534400" cy="5641975"/>
          </a:xfrm>
        </p:spPr>
        <p:txBody>
          <a:bodyPr/>
          <a:lstStyle/>
          <a:p>
            <a:pPr>
              <a:lnSpc>
                <a:spcPct val="90000"/>
              </a:lnSpc>
            </a:pPr>
            <a:r>
              <a:rPr lang="en-US" sz="2400"/>
              <a:t>Effective way to find out what users really </a:t>
            </a:r>
            <a:r>
              <a:rPr lang="en-US" sz="2400">
                <a:solidFill>
                  <a:schemeClr val="accent2"/>
                </a:solidFill>
              </a:rPr>
              <a:t>do</a:t>
            </a:r>
            <a:r>
              <a:rPr lang="en-US" sz="2400"/>
              <a:t> and </a:t>
            </a:r>
            <a:r>
              <a:rPr lang="en-US" sz="2400">
                <a:solidFill>
                  <a:schemeClr val="accent2"/>
                </a:solidFill>
              </a:rPr>
              <a:t>need</a:t>
            </a:r>
          </a:p>
          <a:p>
            <a:pPr>
              <a:lnSpc>
                <a:spcPct val="90000"/>
              </a:lnSpc>
            </a:pPr>
            <a:r>
              <a:rPr lang="en-US" sz="2400"/>
              <a:t>Find out the important and relevant properties of the users</a:t>
            </a:r>
          </a:p>
          <a:p>
            <a:pPr>
              <a:lnSpc>
                <a:spcPct val="90000"/>
              </a:lnSpc>
            </a:pPr>
            <a:r>
              <a:rPr lang="en-US" sz="2400"/>
              <a:t>A kind of “ethnographic” or “participatory design” method</a:t>
            </a:r>
          </a:p>
          <a:p>
            <a:pPr>
              <a:lnSpc>
                <a:spcPct val="90000"/>
              </a:lnSpc>
            </a:pPr>
            <a:r>
              <a:rPr lang="en-US" sz="2400"/>
              <a:t>Combines aspects of other methods:</a:t>
            </a:r>
          </a:p>
          <a:p>
            <a:pPr lvl="1">
              <a:lnSpc>
                <a:spcPct val="90000"/>
              </a:lnSpc>
            </a:pPr>
            <a:r>
              <a:rPr lang="en-US" sz="2000"/>
              <a:t>Interviewing, think-aloud protocols, participant/observer in the context of the work</a:t>
            </a:r>
          </a:p>
          <a:p>
            <a:pPr>
              <a:lnSpc>
                <a:spcPct val="90000"/>
              </a:lnSpc>
            </a:pPr>
            <a:r>
              <a:rPr lang="en-US" sz="2400"/>
              <a:t>Part of “Contextual Design”</a:t>
            </a:r>
          </a:p>
          <a:p>
            <a:pPr lvl="1">
              <a:lnSpc>
                <a:spcPct val="90000"/>
              </a:lnSpc>
            </a:pPr>
            <a:r>
              <a:rPr lang="en-US" sz="2000"/>
              <a:t>Also includes diagrams to describe results</a:t>
            </a:r>
          </a:p>
          <a:p>
            <a:pPr>
              <a:lnSpc>
                <a:spcPct val="90000"/>
              </a:lnSpc>
            </a:pPr>
            <a:r>
              <a:rPr lang="en-US" sz="2400"/>
              <a:t>Described by Beyer and Holtzblatt:</a:t>
            </a:r>
          </a:p>
          <a:p>
            <a:pPr lvl="1">
              <a:lnSpc>
                <a:spcPct val="90000"/>
              </a:lnSpc>
            </a:pPr>
            <a:r>
              <a:rPr lang="en-US" sz="2000"/>
              <a:t>H. Beyer and K. Holtzblatt. 1998. </a:t>
            </a:r>
            <a:r>
              <a:rPr lang="en-US" sz="2000" i="1"/>
              <a:t>Contextual Design: Defining Customer-Centered Systems</a:t>
            </a:r>
            <a:r>
              <a:rPr lang="en-US" sz="2000"/>
              <a:t>. San Francisco, CA:Morgan Kaufmann Publishers, Inc.</a:t>
            </a:r>
          </a:p>
          <a:p>
            <a:pPr lvl="1">
              <a:lnSpc>
                <a:spcPct val="90000"/>
              </a:lnSpc>
            </a:pPr>
            <a:r>
              <a:rPr lang="en-US" sz="2000"/>
              <a:t>http://www.incent.com/</a:t>
            </a:r>
          </a:p>
          <a:p>
            <a:pPr>
              <a:lnSpc>
                <a:spcPct val="90000"/>
              </a:lnSpc>
            </a:pPr>
            <a:r>
              <a:rPr lang="en-US" sz="2400"/>
              <a:t>Used by many companies</a:t>
            </a:r>
          </a:p>
          <a:p>
            <a:pPr lvl="1">
              <a:lnSpc>
                <a:spcPct val="90000"/>
              </a:lnSpc>
            </a:pPr>
            <a:r>
              <a:rPr lang="en-US" sz="2000"/>
              <a:t>Microsoft, Intuit, Synaptec, Intel, Sun, HP, BestBuy, Medtronics, etc.</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299010" name="Rectangle 2"/>
          <p:cNvSpPr>
            <a:spLocks noGrp="1" noChangeArrowheads="1"/>
          </p:cNvSpPr>
          <p:nvPr>
            <p:ph type="title"/>
          </p:nvPr>
        </p:nvSpPr>
        <p:spPr/>
        <p:txBody>
          <a:bodyPr/>
          <a:lstStyle/>
          <a:p>
            <a:r>
              <a:rPr lang="en-US"/>
              <a:t>Contextual Inquiry</a:t>
            </a:r>
          </a:p>
        </p:txBody>
      </p:sp>
      <p:sp>
        <p:nvSpPr>
          <p:cNvPr id="299011" name="Rectangle 3"/>
          <p:cNvSpPr>
            <a:spLocks noGrp="1" noChangeArrowheads="1"/>
          </p:cNvSpPr>
          <p:nvPr>
            <p:ph type="body" idx="1"/>
          </p:nvPr>
        </p:nvSpPr>
        <p:spPr/>
        <p:txBody>
          <a:bodyPr/>
          <a:lstStyle/>
          <a:p>
            <a:pPr>
              <a:lnSpc>
                <a:spcPct val="90000"/>
              </a:lnSpc>
            </a:pPr>
            <a:r>
              <a:rPr lang="en-US"/>
              <a:t>Interpretive field research method</a:t>
            </a:r>
          </a:p>
          <a:p>
            <a:pPr>
              <a:lnSpc>
                <a:spcPct val="90000"/>
              </a:lnSpc>
            </a:pPr>
            <a:r>
              <a:rPr lang="en-US"/>
              <a:t>Depends on conversations with users in the context of their work</a:t>
            </a:r>
          </a:p>
          <a:p>
            <a:pPr lvl="1">
              <a:lnSpc>
                <a:spcPct val="90000"/>
              </a:lnSpc>
            </a:pPr>
            <a:r>
              <a:rPr lang="en-US"/>
              <a:t>Direct observation when possible</a:t>
            </a:r>
          </a:p>
          <a:p>
            <a:pPr>
              <a:lnSpc>
                <a:spcPct val="90000"/>
              </a:lnSpc>
            </a:pPr>
            <a:r>
              <a:rPr lang="en-US"/>
              <a:t>Used to define requirements, plans and designs</a:t>
            </a:r>
          </a:p>
          <a:p>
            <a:pPr>
              <a:lnSpc>
                <a:spcPct val="90000"/>
              </a:lnSpc>
            </a:pPr>
            <a:r>
              <a:rPr lang="en-US"/>
              <a:t>Drives the creative process:</a:t>
            </a:r>
          </a:p>
          <a:p>
            <a:pPr lvl="1">
              <a:lnSpc>
                <a:spcPct val="90000"/>
              </a:lnSpc>
            </a:pPr>
            <a:r>
              <a:rPr lang="en-US"/>
              <a:t>In original design</a:t>
            </a:r>
          </a:p>
          <a:p>
            <a:pPr lvl="1">
              <a:lnSpc>
                <a:spcPct val="90000"/>
              </a:lnSpc>
            </a:pPr>
            <a:r>
              <a:rPr lang="en-US"/>
              <a:t>In considering new features or functionality</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363522" name="Rectangle 2"/>
          <p:cNvSpPr>
            <a:spLocks noGrp="1" noChangeArrowheads="1"/>
          </p:cNvSpPr>
          <p:nvPr>
            <p:ph type="title"/>
          </p:nvPr>
        </p:nvSpPr>
        <p:spPr/>
        <p:txBody>
          <a:bodyPr/>
          <a:lstStyle/>
          <a:p>
            <a:r>
              <a:rPr lang="en-US"/>
              <a:t>Why Context?</a:t>
            </a:r>
          </a:p>
        </p:txBody>
      </p:sp>
      <p:sp>
        <p:nvSpPr>
          <p:cNvPr id="363523" name="Rectangle 3"/>
          <p:cNvSpPr>
            <a:spLocks noGrp="1" noChangeArrowheads="1"/>
          </p:cNvSpPr>
          <p:nvPr>
            <p:ph type="body" idx="1"/>
          </p:nvPr>
        </p:nvSpPr>
        <p:spPr>
          <a:xfrm>
            <a:off x="381000" y="1335088"/>
            <a:ext cx="8534400" cy="5065712"/>
          </a:xfrm>
        </p:spPr>
        <p:txBody>
          <a:bodyPr/>
          <a:lstStyle/>
          <a:p>
            <a:pPr>
              <a:lnSpc>
                <a:spcPct val="80000"/>
              </a:lnSpc>
            </a:pPr>
            <a:r>
              <a:rPr lang="en-US" sz="2800"/>
              <a:t>Design complete work process</a:t>
            </a:r>
          </a:p>
          <a:p>
            <a:pPr lvl="1">
              <a:lnSpc>
                <a:spcPct val="80000"/>
              </a:lnSpc>
            </a:pPr>
            <a:r>
              <a:rPr lang="en-US" sz="2400"/>
              <a:t>Fits into “fabric” of entire operations</a:t>
            </a:r>
          </a:p>
          <a:p>
            <a:pPr lvl="2">
              <a:lnSpc>
                <a:spcPct val="80000"/>
              </a:lnSpc>
            </a:pPr>
            <a:r>
              <a:rPr lang="en-US" sz="2000"/>
              <a:t>How people work together to perform tasks</a:t>
            </a:r>
          </a:p>
          <a:p>
            <a:pPr lvl="1">
              <a:lnSpc>
                <a:spcPct val="80000"/>
              </a:lnSpc>
            </a:pPr>
            <a:r>
              <a:rPr lang="en-US" sz="2400"/>
              <a:t>Not just “point solutions” to specific problems</a:t>
            </a:r>
          </a:p>
          <a:p>
            <a:pPr>
              <a:lnSpc>
                <a:spcPct val="80000"/>
              </a:lnSpc>
            </a:pPr>
            <a:r>
              <a:rPr lang="en-US" sz="2800">
                <a:solidFill>
                  <a:schemeClr val="hlink"/>
                </a:solidFill>
              </a:rPr>
              <a:t>Integration!</a:t>
            </a:r>
          </a:p>
          <a:p>
            <a:pPr lvl="1">
              <a:lnSpc>
                <a:spcPct val="80000"/>
              </a:lnSpc>
            </a:pPr>
            <a:r>
              <a:rPr lang="en-US" sz="2400"/>
              <a:t>Consistency, effectiveness, efficiency, coherent</a:t>
            </a:r>
          </a:p>
          <a:p>
            <a:pPr>
              <a:lnSpc>
                <a:spcPct val="80000"/>
              </a:lnSpc>
            </a:pPr>
            <a:r>
              <a:rPr lang="en-US" sz="2800">
                <a:solidFill>
                  <a:schemeClr val="accent2"/>
                </a:solidFill>
              </a:rPr>
              <a:t>Design from data</a:t>
            </a:r>
          </a:p>
          <a:p>
            <a:pPr lvl="1">
              <a:lnSpc>
                <a:spcPct val="80000"/>
              </a:lnSpc>
            </a:pPr>
            <a:r>
              <a:rPr lang="en-US" sz="2400"/>
              <a:t>Not just opinions, negotiation</a:t>
            </a:r>
          </a:p>
          <a:p>
            <a:pPr lvl="1">
              <a:lnSpc>
                <a:spcPct val="80000"/>
              </a:lnSpc>
            </a:pPr>
            <a:r>
              <a:rPr lang="en-US" sz="2400"/>
              <a:t>Not just a list of features</a:t>
            </a:r>
          </a:p>
          <a:p>
            <a:pPr lvl="1">
              <a:lnSpc>
                <a:spcPct val="80000"/>
              </a:lnSpc>
            </a:pPr>
            <a:r>
              <a:rPr lang="en-US" sz="2400"/>
              <a:t>Get specific breakdowns and opportunities that the product can address</a:t>
            </a:r>
          </a:p>
          <a:p>
            <a:pPr lvl="1">
              <a:lnSpc>
                <a:spcPct val="80000"/>
              </a:lnSpc>
            </a:pPr>
            <a:r>
              <a:rPr lang="en-US" sz="2400"/>
              <a:t>Get specific vocabulary</a:t>
            </a:r>
          </a:p>
          <a:p>
            <a:pPr lvl="2">
              <a:lnSpc>
                <a:spcPct val="80000"/>
              </a:lnSpc>
            </a:pPr>
            <a:r>
              <a:rPr lang="en-US" sz="2000"/>
              <a:t>What do users call it?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Copyright © 2008 – Brad A. Myers</a:t>
            </a:r>
          </a:p>
        </p:txBody>
      </p:sp>
      <p:sp>
        <p:nvSpPr>
          <p:cNvPr id="392194" name="Rectangle 2"/>
          <p:cNvSpPr>
            <a:spLocks noGrp="1" noChangeArrowheads="1"/>
          </p:cNvSpPr>
          <p:nvPr>
            <p:ph type="title"/>
          </p:nvPr>
        </p:nvSpPr>
        <p:spPr>
          <a:xfrm>
            <a:off x="935038" y="33338"/>
            <a:ext cx="8153400" cy="863600"/>
          </a:xfrm>
          <a:noFill/>
          <a:ln/>
          <a:effectLst/>
        </p:spPr>
        <p:txBody>
          <a:bodyPr lIns="90487" tIns="44450" rIns="90487" bIns="44450" anchor="ctr"/>
          <a:lstStyle/>
          <a:p>
            <a:r>
              <a:rPr lang="en-US" sz="4000" b="1"/>
              <a:t>Key distinctions about context</a:t>
            </a:r>
          </a:p>
        </p:txBody>
      </p:sp>
      <p:sp>
        <p:nvSpPr>
          <p:cNvPr id="392195" name="Rectangle 3"/>
          <p:cNvSpPr>
            <a:spLocks noGrp="1" noChangeArrowheads="1"/>
          </p:cNvSpPr>
          <p:nvPr>
            <p:ph type="body" sz="half" idx="1"/>
          </p:nvPr>
        </p:nvSpPr>
        <p:spPr>
          <a:xfrm>
            <a:off x="914400" y="1268413"/>
            <a:ext cx="4038600" cy="5334000"/>
          </a:xfrm>
          <a:noFill/>
          <a:ln/>
          <a:effectLst/>
        </p:spPr>
        <p:txBody>
          <a:bodyPr lIns="90487" tIns="44450" rIns="90487" bIns="44450"/>
          <a:lstStyle/>
          <a:p>
            <a:pPr>
              <a:buFont typeface="Wingdings" pitchFamily="-109" charset="2"/>
              <a:buNone/>
            </a:pPr>
            <a:r>
              <a:rPr lang="en-US" sz="2400" b="1">
                <a:solidFill>
                  <a:srgbClr val="CCECFF"/>
                </a:solidFill>
              </a:rPr>
              <a:t>Interviews, Surveys, Focus Groups</a:t>
            </a:r>
          </a:p>
          <a:p>
            <a:pPr>
              <a:buFont typeface="Wingdings" pitchFamily="-109" charset="2"/>
              <a:buNone/>
            </a:pPr>
            <a:r>
              <a:rPr lang="en-US" sz="2400"/>
              <a:t>Summary data &amp; abstractions</a:t>
            </a:r>
          </a:p>
          <a:p>
            <a:pPr>
              <a:buFont typeface="Wingdings" pitchFamily="-109" charset="2"/>
              <a:buNone/>
            </a:pPr>
            <a:endParaRPr lang="en-US" sz="2400"/>
          </a:p>
          <a:p>
            <a:pPr>
              <a:buFont typeface="Wingdings" pitchFamily="-109" charset="2"/>
              <a:buNone/>
            </a:pPr>
            <a:r>
              <a:rPr lang="en-US" sz="2400" b="1" i="1"/>
              <a:t>Subjective</a:t>
            </a:r>
          </a:p>
          <a:p>
            <a:pPr>
              <a:buFont typeface="Wingdings" pitchFamily="-109" charset="2"/>
              <a:buNone/>
            </a:pPr>
            <a:endParaRPr lang="en-US" sz="2400" b="1"/>
          </a:p>
          <a:p>
            <a:pPr>
              <a:buFont typeface="Wingdings" pitchFamily="-109" charset="2"/>
              <a:buNone/>
            </a:pPr>
            <a:r>
              <a:rPr lang="en-US" sz="2400"/>
              <a:t>Limited by reliability of human memory</a:t>
            </a:r>
          </a:p>
          <a:p>
            <a:pPr>
              <a:buFont typeface="Wingdings" pitchFamily="-109" charset="2"/>
              <a:buNone/>
            </a:pPr>
            <a:endParaRPr lang="en-US" sz="2400"/>
          </a:p>
          <a:p>
            <a:pPr>
              <a:buFont typeface="Wingdings" pitchFamily="-109" charset="2"/>
              <a:buNone/>
            </a:pPr>
            <a:r>
              <a:rPr lang="en-US" sz="2400"/>
              <a:t>What customers think &amp; </a:t>
            </a:r>
            <a:br>
              <a:rPr lang="en-US" sz="2400"/>
            </a:br>
            <a:r>
              <a:rPr lang="en-US" sz="2400"/>
              <a:t>say they want</a:t>
            </a:r>
          </a:p>
        </p:txBody>
      </p:sp>
      <p:sp>
        <p:nvSpPr>
          <p:cNvPr id="392196" name="Rectangle 4"/>
          <p:cNvSpPr>
            <a:spLocks noGrp="1" noChangeArrowheads="1"/>
          </p:cNvSpPr>
          <p:nvPr>
            <p:ph type="body" sz="half" idx="2"/>
          </p:nvPr>
        </p:nvSpPr>
        <p:spPr>
          <a:xfrm>
            <a:off x="5181600" y="1268413"/>
            <a:ext cx="3657600" cy="5334000"/>
          </a:xfrm>
        </p:spPr>
        <p:txBody>
          <a:bodyPr/>
          <a:lstStyle/>
          <a:p>
            <a:pPr>
              <a:buFont typeface="Wingdings" pitchFamily="-109" charset="2"/>
              <a:buNone/>
            </a:pPr>
            <a:r>
              <a:rPr lang="en-US" sz="2400" b="1">
                <a:solidFill>
                  <a:srgbClr val="CCECFF"/>
                </a:solidFill>
              </a:rPr>
              <a:t>Contextual Inquiry</a:t>
            </a:r>
            <a:r>
              <a:rPr lang="en-US">
                <a:solidFill>
                  <a:srgbClr val="CCECFF"/>
                </a:solidFill>
              </a:rPr>
              <a:t/>
            </a:r>
            <a:br>
              <a:rPr lang="en-US">
                <a:solidFill>
                  <a:srgbClr val="CCECFF"/>
                </a:solidFill>
              </a:rPr>
            </a:br>
            <a:endParaRPr lang="en-US">
              <a:solidFill>
                <a:srgbClr val="CCECFF"/>
              </a:solidFill>
            </a:endParaRPr>
          </a:p>
          <a:p>
            <a:pPr>
              <a:buFont typeface="Wingdings" pitchFamily="-109" charset="2"/>
              <a:buNone/>
            </a:pPr>
            <a:r>
              <a:rPr lang="en-US" sz="2400"/>
              <a:t>Ongoing experience &amp; concrete data</a:t>
            </a:r>
          </a:p>
          <a:p>
            <a:pPr>
              <a:buFont typeface="Wingdings" pitchFamily="-109" charset="2"/>
              <a:buNone/>
            </a:pPr>
            <a:endParaRPr lang="en-US" sz="2400"/>
          </a:p>
          <a:p>
            <a:pPr>
              <a:buFont typeface="Wingdings" pitchFamily="-109" charset="2"/>
              <a:buNone/>
            </a:pPr>
            <a:r>
              <a:rPr lang="en-US" sz="2400" b="1" i="1"/>
              <a:t>Objective</a:t>
            </a:r>
            <a:r>
              <a:rPr lang="en-US" sz="2400"/>
              <a:t> </a:t>
            </a:r>
          </a:p>
          <a:p>
            <a:pPr>
              <a:buFont typeface="Wingdings" pitchFamily="-109" charset="2"/>
              <a:buNone/>
            </a:pPr>
            <a:endParaRPr lang="en-US" sz="2400"/>
          </a:p>
          <a:p>
            <a:pPr>
              <a:buFont typeface="Wingdings" pitchFamily="-109" charset="2"/>
              <a:buNone/>
            </a:pPr>
            <a:r>
              <a:rPr lang="en-US" sz="2400"/>
              <a:t>Spontaneous, as it happens</a:t>
            </a:r>
          </a:p>
          <a:p>
            <a:pPr>
              <a:buFont typeface="Wingdings" pitchFamily="-109" charset="2"/>
              <a:buNone/>
            </a:pPr>
            <a:endParaRPr lang="en-US" sz="2400"/>
          </a:p>
          <a:p>
            <a:pPr>
              <a:buFont typeface="Wingdings" pitchFamily="-109" charset="2"/>
              <a:buNone/>
            </a:pPr>
            <a:r>
              <a:rPr lang="en-US" sz="2400"/>
              <a:t>What customers actually need</a:t>
            </a:r>
          </a:p>
          <a:p>
            <a:endParaRPr lang="en-US" sz="2200"/>
          </a:p>
        </p:txBody>
      </p:sp>
      <p:sp>
        <p:nvSpPr>
          <p:cNvPr id="392197" name="Line 5"/>
          <p:cNvSpPr>
            <a:spLocks noChangeShapeType="1"/>
          </p:cNvSpPr>
          <p:nvPr/>
        </p:nvSpPr>
        <p:spPr bwMode="auto">
          <a:xfrm>
            <a:off x="838200" y="2106613"/>
            <a:ext cx="7696200" cy="0"/>
          </a:xfrm>
          <a:prstGeom prst="line">
            <a:avLst/>
          </a:prstGeom>
          <a:noFill/>
          <a:ln w="9525">
            <a:solidFill>
              <a:schemeClr val="accent2"/>
            </a:solidFill>
            <a:miter lim="800000"/>
            <a:headEnd/>
            <a:tailEnd/>
          </a:ln>
          <a:effectLst/>
        </p:spPr>
        <p:txBody>
          <a:bodyPr wrap="none">
            <a:prstTxWarp prst="textNoShape">
              <a:avLst/>
            </a:prstTxWarp>
          </a:bodyPr>
          <a:lstStyle/>
          <a:p>
            <a:endParaRPr lang="en-US"/>
          </a:p>
        </p:txBody>
      </p:sp>
      <p:sp>
        <p:nvSpPr>
          <p:cNvPr id="392198" name="Line 6"/>
          <p:cNvSpPr>
            <a:spLocks noChangeShapeType="1"/>
          </p:cNvSpPr>
          <p:nvPr/>
        </p:nvSpPr>
        <p:spPr bwMode="auto">
          <a:xfrm>
            <a:off x="4800600" y="1344613"/>
            <a:ext cx="0" cy="4953000"/>
          </a:xfrm>
          <a:prstGeom prst="line">
            <a:avLst/>
          </a:prstGeom>
          <a:noFill/>
          <a:ln w="9525">
            <a:solidFill>
              <a:schemeClr val="accent2"/>
            </a:solidFill>
            <a:miter lim="800000"/>
            <a:headEnd/>
            <a:tailEnd/>
          </a:ln>
          <a:effectLst/>
        </p:spPr>
        <p:txBody>
          <a:bodyPr wrap="none">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en-US"/>
              <a:t>Using the Data You Learn</a:t>
            </a:r>
          </a:p>
        </p:txBody>
      </p:sp>
      <p:sp>
        <p:nvSpPr>
          <p:cNvPr id="1189891" name="Rectangle 3"/>
          <p:cNvSpPr>
            <a:spLocks noGrp="1" noChangeArrowheads="1"/>
          </p:cNvSpPr>
          <p:nvPr>
            <p:ph type="body" idx="1"/>
          </p:nvPr>
        </p:nvSpPr>
        <p:spPr>
          <a:xfrm>
            <a:off x="457200" y="1557338"/>
            <a:ext cx="8458200" cy="5148262"/>
          </a:xfrm>
        </p:spPr>
        <p:txBody>
          <a:bodyPr/>
          <a:lstStyle/>
          <a:p>
            <a:r>
              <a:rPr lang="en-US"/>
              <a:t>Say who the users are (use personas or profiles)</a:t>
            </a:r>
          </a:p>
          <a:p>
            <a:pPr lvl="1"/>
            <a:r>
              <a:rPr lang="en-US"/>
              <a:t>personas do not have to be a real person, but should be based on real facts and details</a:t>
            </a:r>
          </a:p>
          <a:p>
            <a:pPr lvl="1"/>
            <a:r>
              <a:rPr lang="en-US"/>
              <a:t>design can really differ depending on who the target is</a:t>
            </a:r>
          </a:p>
          <a:p>
            <a:pPr lvl="1"/>
            <a:r>
              <a:rPr lang="en-US"/>
              <a:t>provide names (easier to reference)</a:t>
            </a:r>
          </a:p>
          <a:p>
            <a:pPr lvl="1"/>
            <a:r>
              <a:rPr lang="en-US"/>
              <a:t>characteristics of the users (job, expertise, etc.)</a:t>
            </a:r>
          </a:p>
          <a:p>
            <a:r>
              <a:rPr lang="en-US"/>
              <a:t>Might have one persona for each class of users</a:t>
            </a:r>
          </a:p>
          <a:p>
            <a:pPr lvl="1"/>
            <a:r>
              <a:rPr lang="en-US"/>
              <a:t>helps the design team think in terms of the users</a:t>
            </a:r>
          </a:p>
          <a:p>
            <a:endParaRPr lang="en-US"/>
          </a:p>
          <a:p>
            <a:r>
              <a:rPr lang="en-US"/>
              <a:t>Keep in mind we already use personas</a:t>
            </a:r>
          </a:p>
          <a:p>
            <a:pPr lvl="1"/>
            <a:r>
              <a:rPr lang="en-US"/>
              <a:t>“I wouldn’t like that”</a:t>
            </a:r>
          </a:p>
          <a:p>
            <a:pPr lvl="1"/>
            <a:r>
              <a:rPr lang="en-US"/>
              <a:t>“My mom wouldn’t be able to use 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9891">
                                            <p:txEl>
                                              <p:pRg st="8" end="8"/>
                                            </p:txEl>
                                          </p:spTgt>
                                        </p:tgtEl>
                                        <p:attrNameLst>
                                          <p:attrName>style.visibility</p:attrName>
                                        </p:attrNameLst>
                                      </p:cBhvr>
                                      <p:to>
                                        <p:strVal val="visible"/>
                                      </p:to>
                                    </p:set>
                                    <p:animEffect transition="in" filter="dissolve">
                                      <p:cBhvr>
                                        <p:cTn id="7" dur="500"/>
                                        <p:tgtEl>
                                          <p:spTgt spid="1189891">
                                            <p:txEl>
                                              <p:pRg st="8" end="8"/>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89891">
                                            <p:txEl>
                                              <p:pRg st="9" end="9"/>
                                            </p:txEl>
                                          </p:spTgt>
                                        </p:tgtEl>
                                        <p:attrNameLst>
                                          <p:attrName>style.visibility</p:attrName>
                                        </p:attrNameLst>
                                      </p:cBhvr>
                                      <p:to>
                                        <p:strVal val="visible"/>
                                      </p:to>
                                    </p:set>
                                    <p:animEffect transition="in" filter="dissolve">
                                      <p:cBhvr>
                                        <p:cTn id="10" dur="500"/>
                                        <p:tgtEl>
                                          <p:spTgt spid="1189891">
                                            <p:txEl>
                                              <p:pRg st="9" end="9"/>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89891">
                                            <p:txEl>
                                              <p:pRg st="10" end="10"/>
                                            </p:txEl>
                                          </p:spTgt>
                                        </p:tgtEl>
                                        <p:attrNameLst>
                                          <p:attrName>style.visibility</p:attrName>
                                        </p:attrNameLst>
                                      </p:cBhvr>
                                      <p:to>
                                        <p:strVal val="visible"/>
                                      </p:to>
                                    </p:set>
                                    <p:animEffect transition="in" filter="dissolve">
                                      <p:cBhvr>
                                        <p:cTn id="13" dur="500"/>
                                        <p:tgtEl>
                                          <p:spTgt spid="1189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457200" y="330200"/>
            <a:ext cx="8137525" cy="711200"/>
          </a:xfrm>
        </p:spPr>
        <p:txBody>
          <a:bodyPr/>
          <a:lstStyle/>
          <a:p>
            <a:r>
              <a:rPr lang="en-US"/>
              <a:t>Example Persona</a:t>
            </a:r>
          </a:p>
        </p:txBody>
      </p:sp>
      <p:pic>
        <p:nvPicPr>
          <p:cNvPr id="1187843" name="Picture 3" descr="patricia"/>
          <p:cNvPicPr>
            <a:picLocks noChangeAspect="1" noChangeArrowheads="1"/>
          </p:cNvPicPr>
          <p:nvPr/>
        </p:nvPicPr>
        <p:blipFill>
          <a:blip r:embed="rId3"/>
          <a:srcRect/>
          <a:stretch>
            <a:fillRect/>
          </a:stretch>
        </p:blipFill>
        <p:spPr bwMode="auto">
          <a:xfrm>
            <a:off x="-841375" y="1570038"/>
            <a:ext cx="4041775" cy="3992562"/>
          </a:xfrm>
          <a:prstGeom prst="rect">
            <a:avLst/>
          </a:prstGeom>
          <a:noFill/>
        </p:spPr>
      </p:pic>
      <p:graphicFrame>
        <p:nvGraphicFramePr>
          <p:cNvPr id="1187844" name="Group 4"/>
          <p:cNvGraphicFramePr>
            <a:graphicFrameLocks noGrp="1"/>
          </p:cNvGraphicFramePr>
          <p:nvPr/>
        </p:nvGraphicFramePr>
        <p:xfrm>
          <a:off x="3657600" y="1143000"/>
          <a:ext cx="5486400" cy="5556504"/>
        </p:xfrm>
        <a:graphic>
          <a:graphicData uri="http://schemas.openxmlformats.org/drawingml/2006/table">
            <a:tbl>
              <a:tblPr/>
              <a:tblGrid>
                <a:gridCol w="1674813"/>
                <a:gridCol w="3811587"/>
              </a:tblGrid>
              <a:tr h="427038">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1" i="0" u="none" strike="noStrike" cap="none" normalizeH="0" baseline="0">
                          <a:ln>
                            <a:noFill/>
                          </a:ln>
                          <a:solidFill>
                            <a:srgbClr val="006699"/>
                          </a:solidFill>
                          <a:effectLst/>
                          <a:latin typeface="Arial" pitchFamily="-109" charset="0"/>
                        </a:rPr>
                        <a:t>Name:</a:t>
                      </a:r>
                    </a:p>
                  </a:txBody>
                  <a:tcPr marT="91440" marB="9144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Patricia</a:t>
                      </a:r>
                    </a:p>
                  </a:txBody>
                  <a:tcPr marT="91440" marB="91440" horzOverflow="overflow">
                    <a:lnL>
                      <a:noFill/>
                    </a:lnL>
                    <a:lnR cap="flat">
                      <a:noFill/>
                    </a:lnR>
                    <a:lnT cap="flat">
                      <a:noFill/>
                    </a:lnT>
                    <a:lnB>
                      <a:noFill/>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1" i="0" u="none" strike="noStrike" cap="none" normalizeH="0" baseline="0">
                          <a:ln>
                            <a:noFill/>
                          </a:ln>
                          <a:solidFill>
                            <a:srgbClr val="006699"/>
                          </a:solidFill>
                          <a:effectLst/>
                          <a:latin typeface="Arial" pitchFamily="-109" charset="0"/>
                        </a:rPr>
                        <a:t>Age:</a:t>
                      </a:r>
                    </a:p>
                  </a:txBody>
                  <a:tcPr marT="91440" marB="9144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31</a:t>
                      </a:r>
                    </a:p>
                  </a:txBody>
                  <a:tcPr marT="91440" marB="91440" horzOverflow="overflow">
                    <a:lnL>
                      <a:noFill/>
                    </a:lnL>
                    <a:lnR cap="flat">
                      <a:noFill/>
                    </a:lnR>
                    <a:lnT>
                      <a:noFill/>
                    </a:lnT>
                    <a:lnB>
                      <a:noFill/>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1" i="0" u="none" strike="noStrike" cap="none" normalizeH="0" baseline="0">
                          <a:ln>
                            <a:noFill/>
                          </a:ln>
                          <a:solidFill>
                            <a:srgbClr val="006699"/>
                          </a:solidFill>
                          <a:effectLst/>
                          <a:latin typeface="Arial" pitchFamily="-109" charset="0"/>
                        </a:rPr>
                        <a:t>Occupation:</a:t>
                      </a:r>
                    </a:p>
                  </a:txBody>
                  <a:tcPr marT="91440" marB="9144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Sales Manager, IKEA Store</a:t>
                      </a:r>
                    </a:p>
                  </a:txBody>
                  <a:tcPr marT="91440" marB="91440" horzOverflow="overflow">
                    <a:lnL>
                      <a:noFill/>
                    </a:lnL>
                    <a:lnR cap="flat">
                      <a:noFill/>
                    </a:lnR>
                    <a:lnT>
                      <a:noFill/>
                    </a:lnT>
                    <a:lnB>
                      <a:noFill/>
                    </a:lnB>
                    <a:lnTlToBr>
                      <a:noFill/>
                    </a:lnTlToBr>
                    <a:lnBlToTr>
                      <a:noFill/>
                    </a:lnBlToTr>
                    <a:noFill/>
                  </a:tcPr>
                </a:tc>
              </a:tr>
              <a:tr h="1014413">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1" i="0" u="none" strike="noStrike" cap="none" normalizeH="0" baseline="0">
                          <a:ln>
                            <a:noFill/>
                          </a:ln>
                          <a:solidFill>
                            <a:srgbClr val="006699"/>
                          </a:solidFill>
                          <a:effectLst/>
                          <a:latin typeface="Arial" pitchFamily="-109" charset="0"/>
                        </a:rPr>
                        <a:t>Hobbies:</a:t>
                      </a:r>
                    </a:p>
                  </a:txBody>
                  <a:tcPr marT="91440" marB="9144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Painting</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Fitness/biking </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Taking son Devon to the park</a:t>
                      </a:r>
                    </a:p>
                  </a:txBody>
                  <a:tcPr marT="91440" marB="91440" horzOverflow="overflow">
                    <a:lnL>
                      <a:noFill/>
                    </a:lnL>
                    <a:lnR cap="flat">
                      <a:noFill/>
                    </a:lnR>
                    <a:lnT>
                      <a:noFill/>
                    </a:lnT>
                    <a:lnB>
                      <a:noFill/>
                    </a:lnB>
                    <a:lnTlToBr>
                      <a:noFill/>
                    </a:lnTlToBr>
                    <a:lnBlToTr>
                      <a:noFill/>
                    </a:lnBlToTr>
                    <a:noFill/>
                  </a:tcPr>
                </a:tc>
              </a:tr>
              <a:tr h="1014413">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1" i="0" u="none" strike="noStrike" cap="none" normalizeH="0" baseline="0">
                          <a:ln>
                            <a:noFill/>
                          </a:ln>
                          <a:solidFill>
                            <a:srgbClr val="006699"/>
                          </a:solidFill>
                          <a:effectLst/>
                          <a:latin typeface="Arial" pitchFamily="-109" charset="0"/>
                        </a:rPr>
                        <a:t>Likes:</a:t>
                      </a:r>
                    </a:p>
                  </a:txBody>
                  <a:tcPr marT="91440" marB="9144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Emailing friends &amp; family</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Surprises for her husband</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Talking on cell phone with friends</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Top 40 radio stations</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Eating Thai food</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Going to sleep late</a:t>
                      </a:r>
                    </a:p>
                  </a:txBody>
                  <a:tcPr marT="91440" marB="91440" horzOverflow="overflow">
                    <a:lnL>
                      <a:noFill/>
                    </a:lnL>
                    <a:lnR cap="flat">
                      <a:noFill/>
                    </a:lnR>
                    <a:lnT>
                      <a:noFill/>
                    </a:lnT>
                    <a:lnB>
                      <a:noFill/>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US" sz="1900" b="1" i="0" u="none" strike="noStrike" cap="none" normalizeH="0" baseline="0">
                          <a:ln>
                            <a:noFill/>
                          </a:ln>
                          <a:solidFill>
                            <a:srgbClr val="006699"/>
                          </a:solidFill>
                          <a:effectLst/>
                          <a:latin typeface="Arial" pitchFamily="-109" charset="0"/>
                        </a:rPr>
                        <a:t>Dislikes:</a:t>
                      </a:r>
                    </a:p>
                  </a:txBody>
                  <a:tcPr marT="91440" marB="9144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Slow service at checkout lines</a:t>
                      </a:r>
                    </a:p>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a:ln>
                            <a:noFill/>
                          </a:ln>
                          <a:solidFill>
                            <a:srgbClr val="445984"/>
                          </a:solidFill>
                          <a:effectLst/>
                          <a:latin typeface="Arial" pitchFamily="-109" charset="0"/>
                        </a:rPr>
                        <a:t>Smokers</a:t>
                      </a:r>
                    </a:p>
                  </a:txBody>
                  <a:tcPr marT="91440" marB="9144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noFill/>
          <a:ln/>
        </p:spPr>
        <p:txBody>
          <a:bodyPr lIns="92075" tIns="46038" rIns="92075" bIns="46038" anchor="ctr"/>
          <a:lstStyle/>
          <a:p>
            <a:r>
              <a:rPr lang="en-US"/>
              <a:t>Why is HCI Important?</a:t>
            </a:r>
          </a:p>
        </p:txBody>
      </p:sp>
      <p:sp>
        <p:nvSpPr>
          <p:cNvPr id="670738" name="Rectangle 18"/>
          <p:cNvSpPr>
            <a:spLocks noGrp="1" noChangeArrowheads="1"/>
          </p:cNvSpPr>
          <p:nvPr>
            <p:ph type="body" idx="1"/>
          </p:nvPr>
        </p:nvSpPr>
        <p:spPr/>
        <p:txBody>
          <a:bodyPr/>
          <a:lstStyle/>
          <a:p>
            <a:r>
              <a:rPr lang="en-US"/>
              <a:t>Major part of work for “real” programs (~50%)</a:t>
            </a:r>
          </a:p>
          <a:p>
            <a:r>
              <a:rPr lang="en-US"/>
              <a:t>Bad user interfaces cost:</a:t>
            </a:r>
          </a:p>
          <a:p>
            <a:pPr lvl="1"/>
            <a:r>
              <a:rPr lang="en-US"/>
              <a:t>money (reduced profits, call centers)</a:t>
            </a:r>
          </a:p>
          <a:p>
            <a:pPr lvl="2"/>
            <a:r>
              <a:rPr lang="en-US"/>
              <a:t>WiFi Alliance: 30% of WiFi boxes returned</a:t>
            </a:r>
          </a:p>
          <a:p>
            <a:pPr lvl="1"/>
            <a:r>
              <a:rPr lang="en-US"/>
              <a:t>reputation of organization (e.g., brand loyalty)</a:t>
            </a:r>
          </a:p>
          <a:p>
            <a:pPr lvl="1"/>
            <a:r>
              <a:rPr lang="en-US"/>
              <a:t>time (wasted effort and energy by users, rework)</a:t>
            </a:r>
          </a:p>
          <a:p>
            <a:pPr lvl="1"/>
            <a:r>
              <a:rPr lang="en-US"/>
              <a:t>lives (Therac-25)</a:t>
            </a:r>
          </a:p>
          <a:p>
            <a:endParaRPr lang="en-US" sz="2200"/>
          </a:p>
        </p:txBody>
      </p:sp>
      <p:pic>
        <p:nvPicPr>
          <p:cNvPr id="670740" name="Picture 20" descr="businessweekcantwork"/>
          <p:cNvPicPr>
            <a:picLocks noChangeAspect="1" noChangeArrowheads="1"/>
          </p:cNvPicPr>
          <p:nvPr/>
        </p:nvPicPr>
        <p:blipFill>
          <a:blip r:embed="rId3"/>
          <a:srcRect/>
          <a:stretch>
            <a:fillRect/>
          </a:stretch>
        </p:blipFill>
        <p:spPr bwMode="auto">
          <a:xfrm>
            <a:off x="7231063" y="4191000"/>
            <a:ext cx="1912937" cy="2667000"/>
          </a:xfrm>
          <a:prstGeom prst="rect">
            <a:avLst/>
          </a:prstGeom>
          <a:noFill/>
        </p:spPr>
      </p:pic>
    </p:spTree>
  </p:cSld>
  <p:clrMapOvr>
    <a:masterClrMapping/>
  </p:clrMapOvr>
  <p:transition>
    <p:strip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Copyright © 2008 – Brad A. Myers</a:t>
            </a:r>
          </a:p>
        </p:txBody>
      </p:sp>
      <p:sp>
        <p:nvSpPr>
          <p:cNvPr id="367618" name="Rectangle 2"/>
          <p:cNvSpPr>
            <a:spLocks noGrp="1" noChangeArrowheads="1"/>
          </p:cNvSpPr>
          <p:nvPr>
            <p:ph type="title"/>
          </p:nvPr>
        </p:nvSpPr>
        <p:spPr/>
        <p:txBody>
          <a:bodyPr/>
          <a:lstStyle/>
          <a:p>
            <a:r>
              <a:rPr lang="en-US" sz="4000"/>
              <a:t>2. Prototyping and Iterative Design</a:t>
            </a:r>
          </a:p>
        </p:txBody>
      </p:sp>
      <p:sp>
        <p:nvSpPr>
          <p:cNvPr id="367619" name="Rectangle 3"/>
          <p:cNvSpPr>
            <a:spLocks noGrp="1" noChangeArrowheads="1"/>
          </p:cNvSpPr>
          <p:nvPr>
            <p:ph type="body" idx="1"/>
          </p:nvPr>
        </p:nvSpPr>
        <p:spPr>
          <a:xfrm>
            <a:off x="381000" y="1335088"/>
            <a:ext cx="8534400" cy="5522912"/>
          </a:xfrm>
        </p:spPr>
        <p:txBody>
          <a:bodyPr/>
          <a:lstStyle/>
          <a:p>
            <a:pPr>
              <a:lnSpc>
                <a:spcPct val="80000"/>
              </a:lnSpc>
            </a:pPr>
            <a:r>
              <a:rPr lang="en-US" sz="2800"/>
              <a:t>Sketch many ideas first</a:t>
            </a:r>
          </a:p>
          <a:p>
            <a:pPr lvl="1">
              <a:lnSpc>
                <a:spcPct val="80000"/>
              </a:lnSpc>
            </a:pPr>
            <a:r>
              <a:rPr lang="en-US" sz="2400"/>
              <a:t>Designers invent </a:t>
            </a:r>
            <a:r>
              <a:rPr lang="en-US" sz="2400" i="1"/>
              <a:t>while </a:t>
            </a:r>
            <a:r>
              <a:rPr lang="en-US" sz="2400"/>
              <a:t>sketching = </a:t>
            </a:r>
            <a:r>
              <a:rPr lang="en-US" sz="2400" i="1">
                <a:solidFill>
                  <a:schemeClr val="accent2"/>
                </a:solidFill>
              </a:rPr>
              <a:t>Ideation </a:t>
            </a:r>
            <a:endParaRPr lang="en-US" sz="2400"/>
          </a:p>
          <a:p>
            <a:pPr lvl="1">
              <a:lnSpc>
                <a:spcPct val="80000"/>
              </a:lnSpc>
            </a:pPr>
            <a:r>
              <a:rPr lang="en-US" sz="2400"/>
              <a:t>Linus Pauling: “The best way to a good idea</a:t>
            </a:r>
            <a:br>
              <a:rPr lang="en-US" sz="2400"/>
            </a:br>
            <a:r>
              <a:rPr lang="en-US" sz="2400"/>
              <a:t>is to have lots of ideas”</a:t>
            </a:r>
          </a:p>
          <a:p>
            <a:pPr>
              <a:lnSpc>
                <a:spcPct val="80000"/>
              </a:lnSpc>
            </a:pPr>
            <a:r>
              <a:rPr lang="en-US" sz="2800"/>
              <a:t>Build prototypes early and often</a:t>
            </a:r>
          </a:p>
          <a:p>
            <a:pPr>
              <a:lnSpc>
                <a:spcPct val="80000"/>
              </a:lnSpc>
            </a:pPr>
            <a:r>
              <a:rPr lang="en-US" sz="2800"/>
              <a:t>Many kinds</a:t>
            </a:r>
          </a:p>
          <a:p>
            <a:pPr lvl="1">
              <a:lnSpc>
                <a:spcPct val="80000"/>
              </a:lnSpc>
            </a:pPr>
            <a:r>
              <a:rPr lang="en-US" sz="2400"/>
              <a:t>Paper prototypes</a:t>
            </a:r>
          </a:p>
          <a:p>
            <a:pPr lvl="1">
              <a:lnSpc>
                <a:spcPct val="80000"/>
              </a:lnSpc>
            </a:pPr>
            <a:r>
              <a:rPr lang="en-US" sz="2400"/>
              <a:t>Visual Basic, Web, etc. simulations (no “works”)</a:t>
            </a:r>
          </a:p>
          <a:p>
            <a:pPr>
              <a:lnSpc>
                <a:spcPct val="80000"/>
              </a:lnSpc>
            </a:pPr>
            <a:r>
              <a:rPr lang="en-US" sz="2800"/>
              <a:t>Must test them with users</a:t>
            </a:r>
          </a:p>
          <a:p>
            <a:pPr lvl="1">
              <a:lnSpc>
                <a:spcPct val="80000"/>
              </a:lnSpc>
            </a:pPr>
            <a:r>
              <a:rPr lang="en-US" sz="2400"/>
              <a:t>Before system is architected or implemented</a:t>
            </a:r>
          </a:p>
          <a:p>
            <a:pPr>
              <a:lnSpc>
                <a:spcPct val="80000"/>
              </a:lnSpc>
            </a:pPr>
            <a:r>
              <a:rPr lang="en-US" sz="2800"/>
              <a:t>Useful for verifying that have identified:</a:t>
            </a:r>
          </a:p>
          <a:p>
            <a:pPr lvl="1">
              <a:lnSpc>
                <a:spcPct val="80000"/>
              </a:lnSpc>
            </a:pPr>
            <a:r>
              <a:rPr lang="en-US" sz="2400"/>
              <a:t>Appropriate tasks</a:t>
            </a:r>
          </a:p>
          <a:p>
            <a:pPr lvl="1">
              <a:lnSpc>
                <a:spcPct val="80000"/>
              </a:lnSpc>
            </a:pPr>
            <a:r>
              <a:rPr lang="en-US" sz="2400"/>
              <a:t>Appropriate </a:t>
            </a:r>
            <a:r>
              <a:rPr lang="en-US" altLang="ja-JP" sz="2400">
                <a:cs typeface="ＭＳ Ｐゴシック" pitchFamily="-109" charset="-128"/>
              </a:rPr>
              <a:t>roles of people and computers in the system</a:t>
            </a:r>
            <a:endParaRPr lang="en-US" sz="2400">
              <a:cs typeface="ＭＳ Ｐゴシック" pitchFamily="-109" charset="-128"/>
            </a:endParaRPr>
          </a:p>
        </p:txBody>
      </p:sp>
      <p:pic>
        <p:nvPicPr>
          <p:cNvPr id="367620" name="Picture 4" descr="challenge_panel_sketch"/>
          <p:cNvPicPr>
            <a:picLocks noChangeAspect="1" noChangeArrowheads="1"/>
          </p:cNvPicPr>
          <p:nvPr/>
        </p:nvPicPr>
        <p:blipFill>
          <a:blip r:embed="rId3"/>
          <a:srcRect/>
          <a:stretch>
            <a:fillRect/>
          </a:stretch>
        </p:blipFill>
        <p:spPr bwMode="auto">
          <a:xfrm>
            <a:off x="7840663" y="2209800"/>
            <a:ext cx="1303337" cy="1371600"/>
          </a:xfrm>
          <a:prstGeom prst="rect">
            <a:avLst/>
          </a:prstGeom>
          <a:noFill/>
          <a:ln w="9525">
            <a:solidFill>
              <a:schemeClr val="bg2"/>
            </a:solidFill>
            <a:miter lim="800000"/>
            <a:headEnd/>
            <a:tailEnd/>
          </a:ln>
          <a:effectLst>
            <a:outerShdw blurRad="63500" dist="71842" dir="2700000" algn="ctr" rotWithShape="0">
              <a:schemeClr val="tx2">
                <a:alpha val="74998"/>
              </a:schemeClr>
            </a:outerShdw>
          </a:effectLst>
        </p:spPr>
      </p:pic>
      <p:pic>
        <p:nvPicPr>
          <p:cNvPr id="367621" name="Picture 5" descr="experiencedesign06"/>
          <p:cNvPicPr>
            <a:picLocks noChangeAspect="1" noChangeArrowheads="1"/>
          </p:cNvPicPr>
          <p:nvPr/>
        </p:nvPicPr>
        <p:blipFill>
          <a:blip r:embed="rId4"/>
          <a:srcRect/>
          <a:stretch>
            <a:fillRect/>
          </a:stretch>
        </p:blipFill>
        <p:spPr bwMode="auto">
          <a:xfrm>
            <a:off x="6505575" y="2613025"/>
            <a:ext cx="1216025" cy="968375"/>
          </a:xfrm>
          <a:prstGeom prst="rect">
            <a:avLst/>
          </a:prstGeom>
          <a:noFill/>
          <a:ln w="9525">
            <a:solidFill>
              <a:schemeClr val="bg2"/>
            </a:solidFill>
            <a:miter lim="800000"/>
            <a:headEnd/>
            <a:tailEnd/>
          </a:ln>
          <a:effectLst>
            <a:outerShdw blurRad="63500" dist="71842" dir="2700000" algn="ctr" rotWithShape="0">
              <a:schemeClr val="tx2">
                <a:alpha val="74998"/>
              </a:schemeClr>
            </a:outerShdw>
          </a:effectLst>
        </p:spPr>
      </p:pic>
      <p:pic>
        <p:nvPicPr>
          <p:cNvPr id="367622" name="Picture 6"/>
          <p:cNvPicPr>
            <a:picLocks noChangeAspect="1" noChangeArrowheads="1"/>
          </p:cNvPicPr>
          <p:nvPr/>
        </p:nvPicPr>
        <p:blipFill>
          <a:blip r:embed="rId5"/>
          <a:srcRect/>
          <a:stretch>
            <a:fillRect/>
          </a:stretch>
        </p:blipFill>
        <p:spPr bwMode="auto">
          <a:xfrm>
            <a:off x="7874000" y="1306513"/>
            <a:ext cx="1270000" cy="750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 2008 – Brad A. Myers</a:t>
            </a:r>
          </a:p>
        </p:txBody>
      </p:sp>
      <p:sp>
        <p:nvSpPr>
          <p:cNvPr id="369666" name="Rectangle 2"/>
          <p:cNvSpPr>
            <a:spLocks noGrp="1" noChangeArrowheads="1"/>
          </p:cNvSpPr>
          <p:nvPr>
            <p:ph type="title"/>
          </p:nvPr>
        </p:nvSpPr>
        <p:spPr>
          <a:xfrm>
            <a:off x="390525" y="415925"/>
            <a:ext cx="8524875" cy="238125"/>
          </a:xfrm>
        </p:spPr>
        <p:txBody>
          <a:bodyPr/>
          <a:lstStyle/>
          <a:p>
            <a:r>
              <a:rPr lang="en-US" sz="4000"/>
              <a:t>Examples of Paper Prototypes</a:t>
            </a:r>
          </a:p>
        </p:txBody>
      </p:sp>
      <p:sp>
        <p:nvSpPr>
          <p:cNvPr id="369667" name="Rectangle 3"/>
          <p:cNvSpPr>
            <a:spLocks noGrp="1" noChangeArrowheads="1"/>
          </p:cNvSpPr>
          <p:nvPr>
            <p:ph type="body" idx="1"/>
          </p:nvPr>
        </p:nvSpPr>
        <p:spPr/>
        <p:txBody>
          <a:bodyPr/>
          <a:lstStyle/>
          <a:p>
            <a:endParaRPr lang="en-US"/>
          </a:p>
        </p:txBody>
      </p:sp>
      <p:pic>
        <p:nvPicPr>
          <p:cNvPr id="369668" name="Picture 4"/>
          <p:cNvPicPr>
            <a:picLocks noChangeAspect="1" noChangeArrowheads="1"/>
          </p:cNvPicPr>
          <p:nvPr/>
        </p:nvPicPr>
        <p:blipFill>
          <a:blip r:embed="rId3"/>
          <a:srcRect/>
          <a:stretch>
            <a:fillRect/>
          </a:stretch>
        </p:blipFill>
        <p:spPr bwMode="auto">
          <a:xfrm>
            <a:off x="0" y="663575"/>
            <a:ext cx="9144000" cy="6164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 2008 – Brad A. Myers</a:t>
            </a:r>
          </a:p>
        </p:txBody>
      </p:sp>
      <p:sp>
        <p:nvSpPr>
          <p:cNvPr id="371714" name="Rectangle 2"/>
          <p:cNvSpPr>
            <a:spLocks noGrp="1" noChangeArrowheads="1"/>
          </p:cNvSpPr>
          <p:nvPr>
            <p:ph type="title"/>
          </p:nvPr>
        </p:nvSpPr>
        <p:spPr>
          <a:xfrm>
            <a:off x="390525" y="466725"/>
            <a:ext cx="8524875" cy="327025"/>
          </a:xfrm>
        </p:spPr>
        <p:txBody>
          <a:bodyPr/>
          <a:lstStyle/>
          <a:p>
            <a:r>
              <a:rPr lang="en-US" sz="4000"/>
              <a:t>Another example</a:t>
            </a:r>
          </a:p>
        </p:txBody>
      </p:sp>
      <p:sp>
        <p:nvSpPr>
          <p:cNvPr id="371715" name="Rectangle 3"/>
          <p:cNvSpPr>
            <a:spLocks noGrp="1" noChangeArrowheads="1"/>
          </p:cNvSpPr>
          <p:nvPr>
            <p:ph type="body" idx="1"/>
          </p:nvPr>
        </p:nvSpPr>
        <p:spPr>
          <a:xfrm>
            <a:off x="457200" y="1047750"/>
            <a:ext cx="8229600" cy="3908425"/>
          </a:xfrm>
        </p:spPr>
        <p:txBody>
          <a:bodyPr/>
          <a:lstStyle/>
          <a:p>
            <a:r>
              <a:rPr lang="en-US"/>
              <a:t>Prototype of interface for controlling the paths of a robot</a:t>
            </a:r>
          </a:p>
        </p:txBody>
      </p:sp>
      <p:pic>
        <p:nvPicPr>
          <p:cNvPr id="371716" name="Picture 4"/>
          <p:cNvPicPr>
            <a:picLocks noChangeAspect="1" noChangeArrowheads="1"/>
          </p:cNvPicPr>
          <p:nvPr/>
        </p:nvPicPr>
        <p:blipFill>
          <a:blip r:embed="rId3"/>
          <a:srcRect/>
          <a:stretch>
            <a:fillRect/>
          </a:stretch>
        </p:blipFill>
        <p:spPr bwMode="auto">
          <a:xfrm>
            <a:off x="85725" y="2170113"/>
            <a:ext cx="5005388" cy="3752850"/>
          </a:xfrm>
          <a:prstGeom prst="rect">
            <a:avLst/>
          </a:prstGeom>
          <a:solidFill>
            <a:schemeClr val="bg2"/>
          </a:solidFill>
          <a:ln w="57150">
            <a:solidFill>
              <a:schemeClr val="bg2"/>
            </a:solidFill>
            <a:miter lim="800000"/>
            <a:headEnd/>
            <a:tailEnd/>
          </a:ln>
          <a:effectLst/>
        </p:spPr>
      </p:pic>
      <p:pic>
        <p:nvPicPr>
          <p:cNvPr id="371717" name="Picture 5"/>
          <p:cNvPicPr>
            <a:picLocks noChangeAspect="1" noChangeArrowheads="1"/>
          </p:cNvPicPr>
          <p:nvPr/>
        </p:nvPicPr>
        <p:blipFill>
          <a:blip r:embed="rId4"/>
          <a:srcRect/>
          <a:stretch>
            <a:fillRect/>
          </a:stretch>
        </p:blipFill>
        <p:spPr bwMode="auto">
          <a:xfrm>
            <a:off x="4071938" y="3051175"/>
            <a:ext cx="5005387" cy="3752850"/>
          </a:xfrm>
          <a:prstGeom prst="rect">
            <a:avLst/>
          </a:prstGeom>
          <a:solidFill>
            <a:schemeClr val="bg2"/>
          </a:solidFill>
          <a:ln w="57150">
            <a:solidFill>
              <a:schemeClr val="bg2"/>
            </a:solid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 2008 – Brad A. Myers</a:t>
            </a:r>
          </a:p>
        </p:txBody>
      </p:sp>
      <p:sp>
        <p:nvSpPr>
          <p:cNvPr id="373762" name="Rectangle 2"/>
          <p:cNvSpPr>
            <a:spLocks noGrp="1" noChangeArrowheads="1"/>
          </p:cNvSpPr>
          <p:nvPr>
            <p:ph type="title"/>
          </p:nvPr>
        </p:nvSpPr>
        <p:spPr>
          <a:xfrm>
            <a:off x="571500" y="152400"/>
            <a:ext cx="8524875" cy="752475"/>
          </a:xfrm>
        </p:spPr>
        <p:txBody>
          <a:bodyPr/>
          <a:lstStyle/>
          <a:p>
            <a:pPr algn="r"/>
            <a:r>
              <a:rPr lang="en-US" sz="4000"/>
              <a:t>Resulting Prototype and Final Design</a:t>
            </a:r>
          </a:p>
        </p:txBody>
      </p:sp>
      <p:sp>
        <p:nvSpPr>
          <p:cNvPr id="373763" name="Rectangle 3"/>
          <p:cNvSpPr>
            <a:spLocks noGrp="1" noChangeArrowheads="1"/>
          </p:cNvSpPr>
          <p:nvPr>
            <p:ph type="body" idx="1"/>
          </p:nvPr>
        </p:nvSpPr>
        <p:spPr/>
        <p:txBody>
          <a:bodyPr/>
          <a:lstStyle/>
          <a:p>
            <a:endParaRPr lang="en-US"/>
          </a:p>
        </p:txBody>
      </p:sp>
      <p:pic>
        <p:nvPicPr>
          <p:cNvPr id="373764" name="Picture 4"/>
          <p:cNvPicPr>
            <a:picLocks noChangeAspect="1" noChangeArrowheads="1"/>
          </p:cNvPicPr>
          <p:nvPr/>
        </p:nvPicPr>
        <p:blipFill>
          <a:blip r:embed="rId3"/>
          <a:srcRect/>
          <a:stretch>
            <a:fillRect/>
          </a:stretch>
        </p:blipFill>
        <p:spPr bwMode="auto">
          <a:xfrm>
            <a:off x="152400" y="1447800"/>
            <a:ext cx="4876800" cy="3351213"/>
          </a:xfrm>
          <a:prstGeom prst="rect">
            <a:avLst/>
          </a:prstGeom>
          <a:solidFill>
            <a:schemeClr val="bg2"/>
          </a:solidFill>
          <a:ln w="57150">
            <a:solidFill>
              <a:schemeClr val="bg2"/>
            </a:solidFill>
            <a:miter lim="800000"/>
            <a:headEnd/>
            <a:tailEnd/>
          </a:ln>
          <a:effectLst/>
        </p:spPr>
      </p:pic>
      <p:pic>
        <p:nvPicPr>
          <p:cNvPr id="373765" name="Picture 5"/>
          <p:cNvPicPr>
            <a:picLocks noChangeAspect="1" noChangeArrowheads="1"/>
          </p:cNvPicPr>
          <p:nvPr/>
        </p:nvPicPr>
        <p:blipFill>
          <a:blip r:embed="rId4"/>
          <a:srcRect/>
          <a:stretch>
            <a:fillRect/>
          </a:stretch>
        </p:blipFill>
        <p:spPr bwMode="auto">
          <a:xfrm>
            <a:off x="4038600" y="3371850"/>
            <a:ext cx="5029200" cy="3409950"/>
          </a:xfrm>
          <a:prstGeom prst="rect">
            <a:avLst/>
          </a:prstGeom>
          <a:solidFill>
            <a:schemeClr val="bg2"/>
          </a:solidFill>
          <a:ln w="57150">
            <a:solidFill>
              <a:schemeClr val="bg2"/>
            </a:solid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p:txBody>
          <a:bodyPr/>
          <a:lstStyle/>
          <a:p>
            <a:r>
              <a:rPr lang="en-US"/>
              <a:t>Why Do We Prototype?</a:t>
            </a:r>
          </a:p>
        </p:txBody>
      </p:sp>
      <p:sp>
        <p:nvSpPr>
          <p:cNvPr id="796675" name="Rectangle 3"/>
          <p:cNvSpPr>
            <a:spLocks noGrp="1" noChangeArrowheads="1"/>
          </p:cNvSpPr>
          <p:nvPr>
            <p:ph type="body" idx="1"/>
          </p:nvPr>
        </p:nvSpPr>
        <p:spPr/>
        <p:txBody>
          <a:bodyPr/>
          <a:lstStyle/>
          <a:p>
            <a:r>
              <a:rPr lang="en-US"/>
              <a:t>Quickly experiment with alternative designs</a:t>
            </a:r>
          </a:p>
          <a:p>
            <a:r>
              <a:rPr lang="en-US"/>
              <a:t>Get feedback on your design faster</a:t>
            </a:r>
          </a:p>
          <a:p>
            <a:pPr lvl="1"/>
            <a:r>
              <a:rPr lang="en-US"/>
              <a:t>fix problems </a:t>
            </a:r>
            <a:r>
              <a:rPr lang="en-US" u="sng"/>
              <a:t>before</a:t>
            </a:r>
            <a:r>
              <a:rPr lang="en-US"/>
              <a:t> code is written</a:t>
            </a:r>
          </a:p>
          <a:p>
            <a:pPr lvl="1"/>
            <a:r>
              <a:rPr lang="en-US"/>
              <a:t>saves time and money</a:t>
            </a:r>
          </a:p>
          <a:p>
            <a:endParaRPr lang="en-US"/>
          </a:p>
          <a:p>
            <a:r>
              <a:rPr lang="en-US"/>
              <a:t>Keeps the design centered on the user</a:t>
            </a:r>
          </a:p>
          <a:p>
            <a:pPr lvl="1"/>
            <a:r>
              <a:rPr lang="en-US"/>
              <a:t>must test &amp; observe ideas with users</a:t>
            </a:r>
          </a:p>
          <a:p>
            <a:endParaRPr lang="en-US"/>
          </a:p>
        </p:txBody>
      </p:sp>
      <p:graphicFrame>
        <p:nvGraphicFramePr>
          <p:cNvPr id="796676" name="Object 4"/>
          <p:cNvGraphicFramePr>
            <a:graphicFrameLocks noChangeAspect="1"/>
          </p:cNvGraphicFramePr>
          <p:nvPr/>
        </p:nvGraphicFramePr>
        <p:xfrm>
          <a:off x="6705600" y="2036763"/>
          <a:ext cx="2220913" cy="2001837"/>
        </p:xfrm>
        <a:graphic>
          <a:graphicData uri="http://schemas.openxmlformats.org/presentationml/2006/ole">
            <p:oleObj spid="_x0000_s502786" name="Clip" r:id="rId4" imgW="3849120" imgH="3468960" progId="">
              <p:embed/>
            </p:oleObj>
          </a:graphicData>
        </a:graphic>
      </p:graphicFrame>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p:txBody>
          <a:bodyPr/>
          <a:lstStyle/>
          <a:p>
            <a:r>
              <a:rPr lang="en-US"/>
              <a:t>Fidelity in Prototyping</a:t>
            </a:r>
          </a:p>
        </p:txBody>
      </p:sp>
      <p:sp>
        <p:nvSpPr>
          <p:cNvPr id="798723" name="Rectangle 3"/>
          <p:cNvSpPr>
            <a:spLocks noGrp="1" noChangeArrowheads="1"/>
          </p:cNvSpPr>
          <p:nvPr>
            <p:ph type="body" sz="half" idx="1"/>
          </p:nvPr>
        </p:nvSpPr>
        <p:spPr>
          <a:xfrm>
            <a:off x="228600" y="1557338"/>
            <a:ext cx="5181600" cy="4535487"/>
          </a:xfrm>
        </p:spPr>
        <p:txBody>
          <a:bodyPr/>
          <a:lstStyle/>
          <a:p>
            <a:r>
              <a:rPr lang="en-US" i="1"/>
              <a:t>Fidelity</a:t>
            </a:r>
            <a:r>
              <a:rPr lang="en-US"/>
              <a:t> refers to level of detail</a:t>
            </a:r>
          </a:p>
          <a:p>
            <a:r>
              <a:rPr lang="en-US"/>
              <a:t>High fidelity</a:t>
            </a:r>
          </a:p>
          <a:p>
            <a:pPr lvl="1"/>
            <a:r>
              <a:rPr lang="en-US" sz="2400"/>
              <a:t>prototype looks like the final product</a:t>
            </a:r>
          </a:p>
          <a:p>
            <a:endParaRPr lang="en-US"/>
          </a:p>
          <a:p>
            <a:endParaRPr lang="en-US"/>
          </a:p>
          <a:p>
            <a:r>
              <a:rPr lang="en-US"/>
              <a:t>Low fidelity</a:t>
            </a:r>
          </a:p>
          <a:p>
            <a:pPr lvl="1"/>
            <a:r>
              <a:rPr lang="en-US" sz="2400"/>
              <a:t>artist’s rendition with many details missing</a:t>
            </a:r>
          </a:p>
        </p:txBody>
      </p:sp>
      <p:pic>
        <p:nvPicPr>
          <p:cNvPr id="798724" name="Picture 4" descr="low-fi-music-on-demand"/>
          <p:cNvPicPr>
            <a:picLocks noChangeAspect="1" noChangeArrowheads="1"/>
          </p:cNvPicPr>
          <p:nvPr/>
        </p:nvPicPr>
        <p:blipFill>
          <a:blip r:embed="rId3"/>
          <a:srcRect l="44559" t="14171" r="19170" b="47105"/>
          <a:stretch>
            <a:fillRect/>
          </a:stretch>
        </p:blipFill>
        <p:spPr bwMode="auto">
          <a:xfrm>
            <a:off x="5829300" y="4114800"/>
            <a:ext cx="3314700" cy="2541588"/>
          </a:xfrm>
          <a:prstGeom prst="rect">
            <a:avLst/>
          </a:prstGeom>
          <a:noFill/>
        </p:spPr>
      </p:pic>
      <p:pic>
        <p:nvPicPr>
          <p:cNvPr id="798725" name="Picture 5" descr="cvu-mockup"/>
          <p:cNvPicPr>
            <a:picLocks noChangeAspect="1" noChangeArrowheads="1"/>
          </p:cNvPicPr>
          <p:nvPr/>
        </p:nvPicPr>
        <p:blipFill>
          <a:blip r:embed="rId4"/>
          <a:srcRect/>
          <a:stretch>
            <a:fillRect/>
          </a:stretch>
        </p:blipFill>
        <p:spPr bwMode="auto">
          <a:xfrm>
            <a:off x="5867400" y="1905000"/>
            <a:ext cx="3124200" cy="1920875"/>
          </a:xfrm>
          <a:prstGeom prst="rect">
            <a:avLst/>
          </a:prstGeom>
          <a:noFill/>
        </p:spPr>
      </p:pic>
      <p:sp>
        <p:nvSpPr>
          <p:cNvPr id="798726" name="Line 6"/>
          <p:cNvSpPr>
            <a:spLocks noChangeShapeType="1"/>
          </p:cNvSpPr>
          <p:nvPr/>
        </p:nvSpPr>
        <p:spPr bwMode="auto">
          <a:xfrm>
            <a:off x="3733800" y="2301875"/>
            <a:ext cx="2133600" cy="0"/>
          </a:xfrm>
          <a:prstGeom prst="line">
            <a:avLst/>
          </a:prstGeom>
          <a:noFill/>
          <a:ln w="25400">
            <a:solidFill>
              <a:schemeClr val="tx1"/>
            </a:solidFill>
            <a:round/>
            <a:headEnd/>
            <a:tailEnd type="oval" w="lg" len="lg"/>
          </a:ln>
          <a:effectLst/>
        </p:spPr>
        <p:txBody>
          <a:bodyPr>
            <a:prstTxWarp prst="textNoShape">
              <a:avLst/>
            </a:prstTxWarp>
          </a:bodyPr>
          <a:lstStyle/>
          <a:p>
            <a:endParaRPr lang="en-US"/>
          </a:p>
        </p:txBody>
      </p:sp>
      <p:sp>
        <p:nvSpPr>
          <p:cNvPr id="798727" name="Line 7"/>
          <p:cNvSpPr>
            <a:spLocks noChangeShapeType="1"/>
          </p:cNvSpPr>
          <p:nvPr/>
        </p:nvSpPr>
        <p:spPr bwMode="auto">
          <a:xfrm>
            <a:off x="3733800" y="4495800"/>
            <a:ext cx="2133600" cy="0"/>
          </a:xfrm>
          <a:prstGeom prst="line">
            <a:avLst/>
          </a:prstGeom>
          <a:noFill/>
          <a:ln w="25400">
            <a:solidFill>
              <a:schemeClr val="tx1"/>
            </a:solidFill>
            <a:round/>
            <a:headEnd/>
            <a:tailEnd type="oval" w="lg" len="lg"/>
          </a:ln>
          <a:effectLst/>
        </p:spPr>
        <p:txBody>
          <a:bodyPr>
            <a:prstTxWarp prst="textNoShape">
              <a:avLst/>
            </a:prstTxWarp>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23">
                                            <p:txEl>
                                              <p:pRg st="5" end="5"/>
                                            </p:txEl>
                                          </p:spTgt>
                                        </p:tgtEl>
                                        <p:attrNameLst>
                                          <p:attrName>style.visibility</p:attrName>
                                        </p:attrNameLst>
                                      </p:cBhvr>
                                      <p:to>
                                        <p:strVal val="visible"/>
                                      </p:to>
                                    </p:set>
                                    <p:animEffect transition="in" filter="dissolve">
                                      <p:cBhvr>
                                        <p:cTn id="7" dur="500"/>
                                        <p:tgtEl>
                                          <p:spTgt spid="798723">
                                            <p:txEl>
                                              <p:pRg st="5" end="5"/>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98723">
                                            <p:txEl>
                                              <p:pRg st="6" end="6"/>
                                            </p:txEl>
                                          </p:spTgt>
                                        </p:tgtEl>
                                        <p:attrNameLst>
                                          <p:attrName>style.visibility</p:attrName>
                                        </p:attrNameLst>
                                      </p:cBhvr>
                                      <p:to>
                                        <p:strVal val="visible"/>
                                      </p:to>
                                    </p:set>
                                    <p:animEffect transition="in" filter="dissolve">
                                      <p:cBhvr>
                                        <p:cTn id="10" dur="500"/>
                                        <p:tgtEl>
                                          <p:spTgt spid="79872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98724"/>
                                        </p:tgtEl>
                                        <p:attrNameLst>
                                          <p:attrName>style.visibility</p:attrName>
                                        </p:attrNameLst>
                                      </p:cBhvr>
                                      <p:to>
                                        <p:strVal val="visible"/>
                                      </p:to>
                                    </p:set>
                                    <p:animEffect transition="in" filter="dissolve">
                                      <p:cBhvr>
                                        <p:cTn id="13" dur="500"/>
                                        <p:tgtEl>
                                          <p:spTgt spid="7987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98727"/>
                                        </p:tgtEl>
                                        <p:attrNameLst>
                                          <p:attrName>style.visibility</p:attrName>
                                        </p:attrNameLst>
                                      </p:cBhvr>
                                      <p:to>
                                        <p:strVal val="visible"/>
                                      </p:to>
                                    </p:set>
                                    <p:animEffect transition="in" filter="dissolve">
                                      <p:cBhvr>
                                        <p:cTn id="16" dur="500"/>
                                        <p:tgtEl>
                                          <p:spTgt spid="798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3" grpId="0" build="p" bldLvl="2" autoUpdateAnimBg="0"/>
      <p:bldP spid="798727"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a:xfrm>
            <a:off x="457200" y="333375"/>
            <a:ext cx="7862888" cy="711200"/>
          </a:xfrm>
        </p:spPr>
        <p:txBody>
          <a:bodyPr/>
          <a:lstStyle/>
          <a:p>
            <a:r>
              <a:rPr lang="en-US" sz="3200"/>
              <a:t>Low-fi Sketches &amp; Storyboards</a:t>
            </a:r>
          </a:p>
        </p:txBody>
      </p:sp>
      <p:pic>
        <p:nvPicPr>
          <p:cNvPr id="800771" name="Picture 3" descr="lecturers-assist"/>
          <p:cNvPicPr>
            <a:picLocks noChangeAspect="1" noChangeArrowheads="1"/>
          </p:cNvPicPr>
          <p:nvPr/>
        </p:nvPicPr>
        <p:blipFill>
          <a:blip r:embed="rId3"/>
          <a:srcRect/>
          <a:stretch>
            <a:fillRect/>
          </a:stretch>
        </p:blipFill>
        <p:spPr bwMode="auto">
          <a:xfrm>
            <a:off x="2590800" y="1143000"/>
            <a:ext cx="4221163" cy="5715000"/>
          </a:xfrm>
          <a:prstGeom prst="rect">
            <a:avLst/>
          </a:prstGeom>
          <a:noFill/>
        </p:spPr>
      </p:pic>
      <p:pic>
        <p:nvPicPr>
          <p:cNvPr id="800772" name="Picture 4" descr="low-fi-music-on-demand"/>
          <p:cNvPicPr>
            <a:picLocks noChangeAspect="1" noChangeArrowheads="1"/>
          </p:cNvPicPr>
          <p:nvPr/>
        </p:nvPicPr>
        <p:blipFill>
          <a:blip r:embed="rId4"/>
          <a:srcRect/>
          <a:stretch>
            <a:fillRect/>
          </a:stretch>
        </p:blipFill>
        <p:spPr bwMode="auto">
          <a:xfrm>
            <a:off x="609600" y="1066800"/>
            <a:ext cx="8077200" cy="5800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00771"/>
                                        </p:tgtEl>
                                      </p:cBhvr>
                                    </p:animEffect>
                                    <p:set>
                                      <p:cBhvr>
                                        <p:cTn id="7" dur="1" fill="hold">
                                          <p:stCondLst>
                                            <p:cond delay="499"/>
                                          </p:stCondLst>
                                        </p:cTn>
                                        <p:tgtEl>
                                          <p:spTgt spid="800771"/>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00772"/>
                                        </p:tgtEl>
                                        <p:attrNameLst>
                                          <p:attrName>style.visibility</p:attrName>
                                        </p:attrNameLst>
                                      </p:cBhvr>
                                      <p:to>
                                        <p:strVal val="visible"/>
                                      </p:to>
                                    </p:set>
                                    <p:animEffect transition="in" filter="dissolve">
                                      <p:cBhvr>
                                        <p:cTn id="10" dur="500"/>
                                        <p:tgtEl>
                                          <p:spTgt spid="800772"/>
                                        </p:tgtEl>
                                      </p:cBhvr>
                                    </p:animEffect>
                                  </p:childTnLst>
                                  <p:subTnLst>
                                    <p:set>
                                      <p:cBhvr override="childStyle">
                                        <p:cTn dur="1" fill="hold" display="0" masterRel="nextClick" afterEffect="1"/>
                                        <p:tgtEl>
                                          <p:spTgt spid="80077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a:xfrm>
            <a:off x="457200" y="333375"/>
            <a:ext cx="7862888" cy="711200"/>
          </a:xfrm>
        </p:spPr>
        <p:txBody>
          <a:bodyPr/>
          <a:lstStyle/>
          <a:p>
            <a:r>
              <a:rPr lang="en-US" sz="3200"/>
              <a:t>Low-fi Sketches &amp; Storyboards</a:t>
            </a:r>
          </a:p>
        </p:txBody>
      </p:sp>
      <p:pic>
        <p:nvPicPr>
          <p:cNvPr id="802819" name="Picture 3" descr="e-finder-lowfi_theater"/>
          <p:cNvPicPr>
            <a:picLocks noChangeAspect="1" noChangeArrowheads="1"/>
          </p:cNvPicPr>
          <p:nvPr/>
        </p:nvPicPr>
        <p:blipFill>
          <a:blip r:embed="rId3"/>
          <a:srcRect/>
          <a:stretch>
            <a:fillRect/>
          </a:stretch>
        </p:blipFill>
        <p:spPr bwMode="auto">
          <a:xfrm>
            <a:off x="76200" y="1143000"/>
            <a:ext cx="4164013" cy="5486400"/>
          </a:xfrm>
          <a:prstGeom prst="rect">
            <a:avLst/>
          </a:prstGeom>
          <a:noFill/>
        </p:spPr>
      </p:pic>
      <p:pic>
        <p:nvPicPr>
          <p:cNvPr id="802820" name="Picture 4" descr="red-ink-low-fi"/>
          <p:cNvPicPr>
            <a:picLocks noChangeAspect="1" noChangeArrowheads="1"/>
          </p:cNvPicPr>
          <p:nvPr/>
        </p:nvPicPr>
        <p:blipFill>
          <a:blip r:embed="rId4"/>
          <a:srcRect/>
          <a:stretch>
            <a:fillRect/>
          </a:stretch>
        </p:blipFill>
        <p:spPr bwMode="auto">
          <a:xfrm>
            <a:off x="4953000" y="1066800"/>
            <a:ext cx="4178300" cy="574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2820"/>
                                        </p:tgtEl>
                                        <p:attrNameLst>
                                          <p:attrName>style.visibility</p:attrName>
                                        </p:attrNameLst>
                                      </p:cBhvr>
                                      <p:to>
                                        <p:strVal val="visible"/>
                                      </p:to>
                                    </p:set>
                                    <p:animEffect transition="in" filter="dissolve">
                                      <p:cBhvr>
                                        <p:cTn id="7" dur="500"/>
                                        <p:tgtEl>
                                          <p:spTgt spid="80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93888" y="0"/>
            <a:ext cx="7115175" cy="6858000"/>
            <a:chOff x="1193" y="0"/>
            <a:chExt cx="4482" cy="4320"/>
          </a:xfrm>
        </p:grpSpPr>
        <p:pic>
          <p:nvPicPr>
            <p:cNvPr id="806915" name="Picture 3" descr="storyboard-chat"/>
            <p:cNvPicPr>
              <a:picLocks noChangeAspect="1" noChangeArrowheads="1"/>
            </p:cNvPicPr>
            <p:nvPr/>
          </p:nvPicPr>
          <p:blipFill>
            <a:blip r:embed="rId3"/>
            <a:srcRect/>
            <a:stretch>
              <a:fillRect/>
            </a:stretch>
          </p:blipFill>
          <p:spPr bwMode="auto">
            <a:xfrm>
              <a:off x="1193" y="0"/>
              <a:ext cx="3358" cy="4320"/>
            </a:xfrm>
            <a:prstGeom prst="rect">
              <a:avLst/>
            </a:prstGeom>
            <a:noFill/>
          </p:spPr>
        </p:pic>
        <p:sp>
          <p:nvSpPr>
            <p:cNvPr id="806916" name="Text Box 4"/>
            <p:cNvSpPr txBox="1">
              <a:spLocks noChangeArrowheads="1"/>
            </p:cNvSpPr>
            <p:nvPr/>
          </p:nvSpPr>
          <p:spPr bwMode="auto">
            <a:xfrm>
              <a:off x="4656" y="1104"/>
              <a:ext cx="1019" cy="346"/>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0" hangingPunct="0">
                <a:spcBef>
                  <a:spcPct val="20000"/>
                </a:spcBef>
              </a:pPr>
              <a:r>
                <a:rPr kumimoji="1" lang="en-US" sz="3000">
                  <a:latin typeface="Tahoma" pitchFamily="-109" charset="0"/>
                </a:rPr>
                <a:t>Ink Chat</a:t>
              </a:r>
            </a:p>
          </p:txBody>
        </p:sp>
      </p:grpSp>
      <p:pic>
        <p:nvPicPr>
          <p:cNvPr id="806918" name="Picture 6" descr="storyboard-chat"/>
          <p:cNvPicPr>
            <a:picLocks noChangeAspect="1" noChangeArrowheads="1"/>
          </p:cNvPicPr>
          <p:nvPr/>
        </p:nvPicPr>
        <p:blipFill>
          <a:blip r:embed="rId3"/>
          <a:srcRect b="52083"/>
          <a:stretch>
            <a:fillRect/>
          </a:stretch>
        </p:blipFill>
        <p:spPr bwMode="auto">
          <a:xfrm>
            <a:off x="0" y="571500"/>
            <a:ext cx="9144000" cy="5638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06918"/>
                                        </p:tgtEl>
                                        <p:attrNameLst>
                                          <p:attrName>style.visibility</p:attrName>
                                        </p:attrNameLst>
                                      </p:cBhvr>
                                      <p:to>
                                        <p:strVal val="visible"/>
                                      </p:to>
                                    </p:set>
                                    <p:animEffect transition="in" filter="dissolve">
                                      <p:cBhvr>
                                        <p:cTn id="12" dur="500"/>
                                        <p:tgtEl>
                                          <p:spTgt spid="806918"/>
                                        </p:tgtEl>
                                      </p:cBhvr>
                                    </p:animEffec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a:xfrm>
            <a:off x="457200" y="331788"/>
            <a:ext cx="8153400" cy="711200"/>
          </a:xfrm>
        </p:spPr>
        <p:txBody>
          <a:bodyPr/>
          <a:lstStyle/>
          <a:p>
            <a:r>
              <a:rPr lang="en-US"/>
              <a:t>Why Use Low-fi Prototypes?</a:t>
            </a:r>
          </a:p>
        </p:txBody>
      </p:sp>
      <p:sp>
        <p:nvSpPr>
          <p:cNvPr id="808963" name="Rectangle 3"/>
          <p:cNvSpPr>
            <a:spLocks noGrp="1" noChangeArrowheads="1"/>
          </p:cNvSpPr>
          <p:nvPr>
            <p:ph type="body" idx="1"/>
          </p:nvPr>
        </p:nvSpPr>
        <p:spPr>
          <a:xfrm>
            <a:off x="457200" y="1557338"/>
            <a:ext cx="8458200" cy="4995862"/>
          </a:xfrm>
        </p:spPr>
        <p:txBody>
          <a:bodyPr/>
          <a:lstStyle/>
          <a:p>
            <a:r>
              <a:rPr lang="en-US"/>
              <a:t>Traditional methods take too long</a:t>
            </a:r>
          </a:p>
          <a:p>
            <a:pPr lvl="1"/>
            <a:r>
              <a:rPr lang="en-US"/>
              <a:t>sketches </a:t>
            </a:r>
            <a:r>
              <a:rPr lang="en-US">
                <a:sym typeface="Symbol" pitchFamily="-109" charset="2"/>
              </a:rPr>
              <a:t></a:t>
            </a:r>
            <a:r>
              <a:rPr lang="en-US"/>
              <a:t> </a:t>
            </a:r>
            <a:r>
              <a:rPr lang="en-US" b="1">
                <a:solidFill>
                  <a:schemeClr val="accent2"/>
                </a:solidFill>
              </a:rPr>
              <a:t>build prototype</a:t>
            </a:r>
            <a:r>
              <a:rPr lang="en-US" b="1"/>
              <a:t> </a:t>
            </a:r>
            <a:r>
              <a:rPr lang="en-US">
                <a:sym typeface="Symbol" pitchFamily="-109" charset="2"/>
              </a:rPr>
              <a:t></a:t>
            </a:r>
            <a:r>
              <a:rPr lang="en-US"/>
              <a:t> evaluate </a:t>
            </a:r>
            <a:r>
              <a:rPr lang="en-US">
                <a:sym typeface="Symbol" pitchFamily="-109" charset="2"/>
              </a:rPr>
              <a:t></a:t>
            </a:r>
            <a:r>
              <a:rPr lang="en-US"/>
              <a:t> iterate</a:t>
            </a:r>
          </a:p>
          <a:p>
            <a:pPr lvl="1"/>
            <a:r>
              <a:rPr lang="en-US"/>
              <a:t>don’t want to program for weeks or months before feedback</a:t>
            </a:r>
          </a:p>
          <a:p>
            <a:r>
              <a:rPr lang="en-US" i="1"/>
              <a:t>Simulate</a:t>
            </a:r>
            <a:r>
              <a:rPr lang="en-US"/>
              <a:t> the prototype</a:t>
            </a:r>
          </a:p>
          <a:p>
            <a:pPr lvl="1"/>
            <a:r>
              <a:rPr lang="en-US"/>
              <a:t>sketches </a:t>
            </a:r>
            <a:r>
              <a:rPr lang="en-US">
                <a:sym typeface="Symbol" pitchFamily="-109" charset="2"/>
              </a:rPr>
              <a:t></a:t>
            </a:r>
            <a:r>
              <a:rPr lang="en-US"/>
              <a:t> evaluate </a:t>
            </a:r>
            <a:r>
              <a:rPr lang="en-US">
                <a:sym typeface="Symbol" pitchFamily="-109" charset="2"/>
              </a:rPr>
              <a:t></a:t>
            </a:r>
            <a:r>
              <a:rPr lang="en-US"/>
              <a:t> iterate</a:t>
            </a:r>
          </a:p>
          <a:p>
            <a:pPr lvl="1"/>
            <a:r>
              <a:rPr lang="en-US"/>
              <a:t>sketches act as prototypes</a:t>
            </a:r>
          </a:p>
          <a:p>
            <a:pPr lvl="2"/>
            <a:r>
              <a:rPr lang="en-US"/>
              <a:t>designer “plays computer”</a:t>
            </a:r>
          </a:p>
          <a:p>
            <a:pPr lvl="2"/>
            <a:r>
              <a:rPr lang="en-US"/>
              <a:t>other design team members observe &amp; record</a:t>
            </a:r>
          </a:p>
          <a:p>
            <a:r>
              <a:rPr lang="en-US"/>
              <a:t>Kindergarten implementation skills</a:t>
            </a:r>
          </a:p>
          <a:p>
            <a:pPr lvl="1"/>
            <a:r>
              <a:rPr lang="en-US"/>
              <a:t>allows non-programmers to participate</a:t>
            </a:r>
          </a:p>
          <a:p>
            <a:pPr lvl="1"/>
            <a:r>
              <a:rPr lang="en-US"/>
              <a:t>helps make sure everyone on the team is together</a:t>
            </a:r>
          </a:p>
        </p:txBody>
      </p:sp>
      <p:pic>
        <p:nvPicPr>
          <p:cNvPr id="808964" name="Picture 4" descr="MPj03961280000[1]"/>
          <p:cNvPicPr>
            <a:picLocks noChangeAspect="1" noChangeArrowheads="1"/>
          </p:cNvPicPr>
          <p:nvPr/>
        </p:nvPicPr>
        <p:blipFill>
          <a:blip r:embed="rId3"/>
          <a:srcRect/>
          <a:stretch>
            <a:fillRect/>
          </a:stretch>
        </p:blipFill>
        <p:spPr bwMode="auto">
          <a:xfrm>
            <a:off x="7589838" y="4516438"/>
            <a:ext cx="1554162" cy="2341562"/>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noFill/>
          <a:ln/>
        </p:spPr>
        <p:txBody>
          <a:bodyPr lIns="92075" tIns="46038" rIns="92075" bIns="46038" anchor="ctr"/>
          <a:lstStyle/>
          <a:p>
            <a:r>
              <a:rPr lang="en-US"/>
              <a:t>HCI Approach to UI Design</a:t>
            </a:r>
          </a:p>
        </p:txBody>
      </p:sp>
      <p:grpSp>
        <p:nvGrpSpPr>
          <p:cNvPr id="2" name="Group 3"/>
          <p:cNvGrpSpPr>
            <a:grpSpLocks/>
          </p:cNvGrpSpPr>
          <p:nvPr/>
        </p:nvGrpSpPr>
        <p:grpSpPr bwMode="auto">
          <a:xfrm>
            <a:off x="3271838" y="1971675"/>
            <a:ext cx="2501900" cy="2273300"/>
            <a:chOff x="2117" y="1588"/>
            <a:chExt cx="1576" cy="1432"/>
          </a:xfrm>
        </p:grpSpPr>
        <p:sp>
          <p:nvSpPr>
            <p:cNvPr id="602116" name="AutoShape 4"/>
            <p:cNvSpPr>
              <a:spLocks noChangeArrowheads="1"/>
            </p:cNvSpPr>
            <p:nvPr/>
          </p:nvSpPr>
          <p:spPr bwMode="auto">
            <a:xfrm>
              <a:off x="2117" y="1588"/>
              <a:ext cx="1576" cy="1432"/>
            </a:xfrm>
            <a:prstGeom prst="triangle">
              <a:avLst>
                <a:gd name="adj" fmla="val 49995"/>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02117" name="Rectangle 5"/>
            <p:cNvSpPr>
              <a:spLocks noChangeArrowheads="1"/>
            </p:cNvSpPr>
            <p:nvPr/>
          </p:nvSpPr>
          <p:spPr bwMode="auto">
            <a:xfrm>
              <a:off x="2575" y="2256"/>
              <a:ext cx="715"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2400"/>
                <a:t>Design</a:t>
              </a:r>
            </a:p>
          </p:txBody>
        </p:sp>
      </p:grpSp>
      <p:grpSp>
        <p:nvGrpSpPr>
          <p:cNvPr id="3" name="Group 6"/>
          <p:cNvGrpSpPr>
            <a:grpSpLocks/>
          </p:cNvGrpSpPr>
          <p:nvPr/>
        </p:nvGrpSpPr>
        <p:grpSpPr bwMode="auto">
          <a:xfrm>
            <a:off x="1481138" y="1066800"/>
            <a:ext cx="7510462" cy="4702175"/>
            <a:chOff x="989" y="1018"/>
            <a:chExt cx="4731" cy="2962"/>
          </a:xfrm>
        </p:grpSpPr>
        <p:grpSp>
          <p:nvGrpSpPr>
            <p:cNvPr id="4" name="Group 7"/>
            <p:cNvGrpSpPr>
              <a:grpSpLocks/>
            </p:cNvGrpSpPr>
            <p:nvPr/>
          </p:nvGrpSpPr>
          <p:grpSpPr bwMode="auto">
            <a:xfrm>
              <a:off x="989" y="1018"/>
              <a:ext cx="4731" cy="2962"/>
              <a:chOff x="989" y="1018"/>
              <a:chExt cx="4731" cy="2962"/>
            </a:xfrm>
          </p:grpSpPr>
          <p:sp>
            <p:nvSpPr>
              <p:cNvPr id="602120" name="Oval 8"/>
              <p:cNvSpPr>
                <a:spLocks noChangeArrowheads="1"/>
              </p:cNvSpPr>
              <p:nvPr/>
            </p:nvSpPr>
            <p:spPr bwMode="auto">
              <a:xfrm>
                <a:off x="989" y="1204"/>
                <a:ext cx="3784" cy="2776"/>
              </a:xfrm>
              <a:prstGeom prst="ellipse">
                <a:avLst/>
              </a:prstGeom>
              <a:noFill/>
              <a:ln w="12700">
                <a:solidFill>
                  <a:schemeClr val="tx2"/>
                </a:solidFill>
                <a:round/>
                <a:headEnd/>
                <a:tailEnd/>
              </a:ln>
              <a:effectLst/>
            </p:spPr>
            <p:txBody>
              <a:bodyPr wrap="none" anchor="ctr">
                <a:prstTxWarp prst="textNoShape">
                  <a:avLst/>
                </a:prstTxWarp>
              </a:bodyPr>
              <a:lstStyle/>
              <a:p>
                <a:endParaRPr lang="en-US"/>
              </a:p>
            </p:txBody>
          </p:sp>
          <p:sp>
            <p:nvSpPr>
              <p:cNvPr id="602121" name="Rectangle 9"/>
              <p:cNvSpPr>
                <a:spLocks noChangeArrowheads="1"/>
              </p:cNvSpPr>
              <p:nvPr/>
            </p:nvSpPr>
            <p:spPr bwMode="auto">
              <a:xfrm>
                <a:off x="3942" y="1018"/>
                <a:ext cx="1778" cy="480"/>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2200" b="1">
                    <a:latin typeface="Verdana" pitchFamily="-109" charset="0"/>
                  </a:rPr>
                  <a:t>Organizational &amp;</a:t>
                </a:r>
              </a:p>
              <a:p>
                <a:pPr eaLnBrk="0" hangingPunct="0"/>
                <a:r>
                  <a:rPr lang="en-US" sz="2200" b="1">
                    <a:latin typeface="Verdana" pitchFamily="-109" charset="0"/>
                  </a:rPr>
                  <a:t>  Social Issues</a:t>
                </a:r>
              </a:p>
            </p:txBody>
          </p:sp>
        </p:grpSp>
        <p:sp>
          <p:nvSpPr>
            <p:cNvPr id="602122" name="Line 10"/>
            <p:cNvSpPr>
              <a:spLocks noChangeShapeType="1"/>
            </p:cNvSpPr>
            <p:nvPr/>
          </p:nvSpPr>
          <p:spPr bwMode="auto">
            <a:xfrm flipV="1">
              <a:off x="4297" y="1479"/>
              <a:ext cx="240" cy="192"/>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grpSp>
      <p:grpSp>
        <p:nvGrpSpPr>
          <p:cNvPr id="5" name="Group 11"/>
          <p:cNvGrpSpPr>
            <a:grpSpLocks/>
          </p:cNvGrpSpPr>
          <p:nvPr/>
        </p:nvGrpSpPr>
        <p:grpSpPr bwMode="auto">
          <a:xfrm>
            <a:off x="1511300" y="3489325"/>
            <a:ext cx="2590800" cy="838200"/>
            <a:chOff x="1008" y="2544"/>
            <a:chExt cx="1632" cy="528"/>
          </a:xfrm>
        </p:grpSpPr>
        <p:sp>
          <p:nvSpPr>
            <p:cNvPr id="602124" name="Rectangle 12"/>
            <p:cNvSpPr>
              <a:spLocks noChangeArrowheads="1"/>
            </p:cNvSpPr>
            <p:nvPr/>
          </p:nvSpPr>
          <p:spPr bwMode="auto">
            <a:xfrm>
              <a:off x="1008" y="2822"/>
              <a:ext cx="1144"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2000" b="1">
                  <a:latin typeface="Verdana" pitchFamily="-109" charset="0"/>
                </a:rPr>
                <a:t>Technology</a:t>
              </a:r>
            </a:p>
          </p:txBody>
        </p:sp>
        <p:sp>
          <p:nvSpPr>
            <p:cNvPr id="602125" name="Line 13"/>
            <p:cNvSpPr>
              <a:spLocks noChangeShapeType="1"/>
            </p:cNvSpPr>
            <p:nvPr/>
          </p:nvSpPr>
          <p:spPr bwMode="auto">
            <a:xfrm flipV="1">
              <a:off x="2107" y="2544"/>
              <a:ext cx="533" cy="441"/>
            </a:xfrm>
            <a:prstGeom prst="line">
              <a:avLst/>
            </a:prstGeom>
            <a:noFill/>
            <a:ln w="76200">
              <a:solidFill>
                <a:schemeClr val="tx2"/>
              </a:solidFill>
              <a:round/>
              <a:headEnd type="none" w="sm" len="sm"/>
              <a:tailEnd type="triangle" w="sm" len="sm"/>
            </a:ln>
            <a:effectLst/>
          </p:spPr>
          <p:txBody>
            <a:bodyPr wrap="none" anchor="ctr">
              <a:prstTxWarp prst="textNoShape">
                <a:avLst/>
              </a:prstTxWarp>
            </a:bodyPr>
            <a:lstStyle/>
            <a:p>
              <a:endParaRPr lang="en-US"/>
            </a:p>
          </p:txBody>
        </p:sp>
      </p:grpSp>
      <p:grpSp>
        <p:nvGrpSpPr>
          <p:cNvPr id="6" name="Group 14"/>
          <p:cNvGrpSpPr>
            <a:grpSpLocks/>
          </p:cNvGrpSpPr>
          <p:nvPr/>
        </p:nvGrpSpPr>
        <p:grpSpPr bwMode="auto">
          <a:xfrm>
            <a:off x="4876800" y="3548063"/>
            <a:ext cx="2173288" cy="779462"/>
            <a:chOff x="3128" y="2581"/>
            <a:chExt cx="1369" cy="491"/>
          </a:xfrm>
        </p:grpSpPr>
        <p:sp>
          <p:nvSpPr>
            <p:cNvPr id="602127" name="Rectangle 15"/>
            <p:cNvSpPr>
              <a:spLocks noChangeArrowheads="1"/>
            </p:cNvSpPr>
            <p:nvPr/>
          </p:nvSpPr>
          <p:spPr bwMode="auto">
            <a:xfrm>
              <a:off x="3648" y="2822"/>
              <a:ext cx="849"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2000" b="1">
                  <a:latin typeface="Verdana" pitchFamily="-109" charset="0"/>
                </a:rPr>
                <a:t>Humans</a:t>
              </a:r>
            </a:p>
          </p:txBody>
        </p:sp>
        <p:sp>
          <p:nvSpPr>
            <p:cNvPr id="602128" name="Line 16"/>
            <p:cNvSpPr>
              <a:spLocks noChangeShapeType="1"/>
            </p:cNvSpPr>
            <p:nvPr/>
          </p:nvSpPr>
          <p:spPr bwMode="auto">
            <a:xfrm flipH="1" flipV="1">
              <a:off x="3128" y="2581"/>
              <a:ext cx="538" cy="441"/>
            </a:xfrm>
            <a:prstGeom prst="line">
              <a:avLst/>
            </a:prstGeom>
            <a:noFill/>
            <a:ln w="76200">
              <a:solidFill>
                <a:schemeClr val="tx2"/>
              </a:solidFill>
              <a:round/>
              <a:headEnd type="none" w="sm" len="sm"/>
              <a:tailEnd type="triangle" w="sm" len="sm"/>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4022725" y="1508125"/>
            <a:ext cx="998538" cy="1460500"/>
            <a:chOff x="2590" y="1296"/>
            <a:chExt cx="629" cy="920"/>
          </a:xfrm>
        </p:grpSpPr>
        <p:sp>
          <p:nvSpPr>
            <p:cNvPr id="602130" name="Rectangle 18"/>
            <p:cNvSpPr>
              <a:spLocks noChangeArrowheads="1"/>
            </p:cNvSpPr>
            <p:nvPr/>
          </p:nvSpPr>
          <p:spPr bwMode="auto">
            <a:xfrm>
              <a:off x="2590" y="1296"/>
              <a:ext cx="629"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en-US" sz="2000" b="1">
                  <a:latin typeface="Verdana" pitchFamily="-109" charset="0"/>
                </a:rPr>
                <a:t>Tasks</a:t>
              </a:r>
            </a:p>
          </p:txBody>
        </p:sp>
        <p:sp>
          <p:nvSpPr>
            <p:cNvPr id="602131" name="Freeform 19"/>
            <p:cNvSpPr>
              <a:spLocks/>
            </p:cNvSpPr>
            <p:nvPr/>
          </p:nvSpPr>
          <p:spPr bwMode="auto">
            <a:xfrm>
              <a:off x="2897" y="1582"/>
              <a:ext cx="1" cy="634"/>
            </a:xfrm>
            <a:custGeom>
              <a:avLst/>
              <a:gdLst/>
              <a:ahLst/>
              <a:cxnLst>
                <a:cxn ang="0">
                  <a:pos x="0" y="0"/>
                </a:cxn>
                <a:cxn ang="0">
                  <a:pos x="0" y="634"/>
                </a:cxn>
              </a:cxnLst>
              <a:rect l="0" t="0" r="r" b="b"/>
              <a:pathLst>
                <a:path w="1" h="634">
                  <a:moveTo>
                    <a:pt x="0" y="0"/>
                  </a:moveTo>
                  <a:lnTo>
                    <a:pt x="0" y="634"/>
                  </a:lnTo>
                </a:path>
              </a:pathLst>
            </a:custGeom>
            <a:noFill/>
            <a:ln w="76200" cap="flat" cmpd="sng">
              <a:solidFill>
                <a:schemeClr val="tx2"/>
              </a:solidFill>
              <a:prstDash val="solid"/>
              <a:round/>
              <a:headEnd type="none" w="sm" len="sm"/>
              <a:tailEnd type="triangle" w="sm" len="sm"/>
            </a:ln>
            <a:effectLst/>
          </p:spPr>
          <p:txBody>
            <a:bodyPr wrap="none" anchor="ctr">
              <a:prstTxWarp prst="textNoShape">
                <a:avLst/>
              </a:prstTxWarp>
            </a:bodyPr>
            <a:lstStyle/>
            <a:p>
              <a:endParaRPr lang="en-US"/>
            </a:p>
          </p:txBody>
        </p:sp>
      </p:grpSp>
      <p:sp>
        <p:nvSpPr>
          <p:cNvPr id="602132" name="Rectangle 20"/>
          <p:cNvSpPr>
            <a:spLocks noGrp="1" noChangeArrowheads="1"/>
          </p:cNvSpPr>
          <p:nvPr>
            <p:ph type="body" idx="1"/>
          </p:nvPr>
        </p:nvSpPr>
        <p:spPr>
          <a:xfrm>
            <a:off x="457200" y="5791200"/>
            <a:ext cx="8458200" cy="1066800"/>
          </a:xfrm>
          <a:noFill/>
          <a:ln/>
        </p:spPr>
        <p:txBody>
          <a:bodyPr/>
          <a:lstStyle/>
          <a:p>
            <a:r>
              <a:rPr lang="en-US"/>
              <a:t>Other considerations we won’t look at</a:t>
            </a:r>
          </a:p>
          <a:p>
            <a:pPr lvl="1"/>
            <a:r>
              <a:rPr lang="en-US"/>
              <a:t>Business models, level of fun</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02132">
                                            <p:txEl>
                                              <p:pRg st="0" end="0"/>
                                            </p:txEl>
                                          </p:spTgt>
                                        </p:tgtEl>
                                        <p:attrNameLst>
                                          <p:attrName>style.visibility</p:attrName>
                                        </p:attrNameLst>
                                      </p:cBhvr>
                                      <p:to>
                                        <p:strVal val="visible"/>
                                      </p:to>
                                    </p:set>
                                    <p:animEffect transition="in" filter="dissolve">
                                      <p:cBhvr>
                                        <p:cTn id="27" dur="500"/>
                                        <p:tgtEl>
                                          <p:spTgt spid="602132">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602132">
                                            <p:txEl>
                                              <p:pRg st="1" end="1"/>
                                            </p:txEl>
                                          </p:spTgt>
                                        </p:tgtEl>
                                        <p:attrNameLst>
                                          <p:attrName>style.visibility</p:attrName>
                                        </p:attrNameLst>
                                      </p:cBhvr>
                                      <p:to>
                                        <p:strVal val="visible"/>
                                      </p:to>
                                    </p:set>
                                    <p:animEffect transition="in" filter="dissolve">
                                      <p:cBhvr>
                                        <p:cTn id="30" dur="500"/>
                                        <p:tgtEl>
                                          <p:spTgt spid="6021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r>
              <a:rPr lang="en-US"/>
              <a:t>Qualities of Lo-Fi Prototypes</a:t>
            </a:r>
          </a:p>
        </p:txBody>
      </p:sp>
      <p:sp>
        <p:nvSpPr>
          <p:cNvPr id="1053699" name="Rectangle 3"/>
          <p:cNvSpPr>
            <a:spLocks noGrp="1" noChangeArrowheads="1"/>
          </p:cNvSpPr>
          <p:nvPr>
            <p:ph type="body" idx="1"/>
          </p:nvPr>
        </p:nvSpPr>
        <p:spPr>
          <a:xfrm>
            <a:off x="457200" y="1557338"/>
            <a:ext cx="8458200" cy="5300662"/>
          </a:xfrm>
        </p:spPr>
        <p:txBody>
          <a:bodyPr/>
          <a:lstStyle/>
          <a:p>
            <a:endParaRPr lang="en-US"/>
          </a:p>
          <a:p>
            <a:endParaRPr lang="en-US"/>
          </a:p>
          <a:p>
            <a:endParaRPr lang="en-US"/>
          </a:p>
          <a:p>
            <a:endParaRPr lang="en-US"/>
          </a:p>
          <a:p>
            <a:endParaRPr lang="en-US"/>
          </a:p>
          <a:p>
            <a:endParaRPr lang="en-US"/>
          </a:p>
          <a:p>
            <a:endParaRPr lang="en-US"/>
          </a:p>
          <a:p>
            <a:endParaRPr lang="en-US"/>
          </a:p>
          <a:p>
            <a:endParaRPr lang="en-US" sz="1800"/>
          </a:p>
          <a:p>
            <a:r>
              <a:rPr lang="en-US"/>
              <a:t>Advice: avoid high-fidelity tools until necessary</a:t>
            </a:r>
          </a:p>
        </p:txBody>
      </p:sp>
      <p:sp>
        <p:nvSpPr>
          <p:cNvPr id="1053700" name="Rectangle 4"/>
          <p:cNvSpPr>
            <a:spLocks noChangeArrowheads="1"/>
          </p:cNvSpPr>
          <p:nvPr/>
        </p:nvSpPr>
        <p:spPr bwMode="auto">
          <a:xfrm>
            <a:off x="257175" y="3657600"/>
            <a:ext cx="4238625" cy="2044700"/>
          </a:xfrm>
          <a:prstGeom prst="rect">
            <a:avLst/>
          </a:prstGeom>
          <a:noFill/>
          <a:ln w="9525">
            <a:noFill/>
            <a:miter lim="800000"/>
            <a:headEnd/>
            <a:tailEnd/>
          </a:ln>
          <a:effectLst/>
        </p:spPr>
        <p:txBody>
          <a:bodyPr>
            <a:prstTxWarp prst="textNoShape">
              <a:avLst/>
            </a:prstTxWarp>
          </a:bodyPr>
          <a:lstStyle/>
          <a:p>
            <a:pPr marL="342900" indent="-342900">
              <a:spcBef>
                <a:spcPct val="20000"/>
              </a:spcBef>
              <a:buSzPct val="75000"/>
              <a:buFontTx/>
              <a:buChar char="•"/>
            </a:pPr>
            <a:r>
              <a:rPr lang="en-US" sz="2200">
                <a:solidFill>
                  <a:srgbClr val="445984"/>
                </a:solidFill>
              </a:rPr>
              <a:t>Informal visual representation</a:t>
            </a:r>
          </a:p>
          <a:p>
            <a:pPr marL="742950" lvl="1" indent="-285750">
              <a:spcBef>
                <a:spcPct val="20000"/>
              </a:spcBef>
              <a:buFontTx/>
              <a:buChar char="–"/>
            </a:pPr>
            <a:r>
              <a:rPr lang="en-US" sz="2000">
                <a:solidFill>
                  <a:srgbClr val="445984"/>
                </a:solidFill>
                <a:ea typeface="ＭＳ Ｐゴシック" pitchFamily="-109" charset="-128"/>
              </a:rPr>
              <a:t>communicates “unfinished”</a:t>
            </a:r>
          </a:p>
          <a:p>
            <a:pPr marL="742950" lvl="1" indent="-285750">
              <a:spcBef>
                <a:spcPct val="20000"/>
              </a:spcBef>
              <a:buFontTx/>
              <a:buChar char="–"/>
            </a:pPr>
            <a:r>
              <a:rPr lang="en-US" sz="2000">
                <a:solidFill>
                  <a:srgbClr val="445984"/>
                </a:solidFill>
                <a:ea typeface="ＭＳ Ｐゴシック" pitchFamily="-109" charset="-128"/>
              </a:rPr>
              <a:t>encourages creativity</a:t>
            </a:r>
          </a:p>
          <a:p>
            <a:pPr marL="742950" lvl="1" indent="-285750">
              <a:spcBef>
                <a:spcPct val="20000"/>
              </a:spcBef>
              <a:buFontTx/>
              <a:buChar char="–"/>
            </a:pPr>
            <a:r>
              <a:rPr lang="en-US" sz="2000">
                <a:solidFill>
                  <a:srgbClr val="445984"/>
                </a:solidFill>
                <a:ea typeface="ＭＳ Ｐゴシック" pitchFamily="-109" charset="-128"/>
              </a:rPr>
              <a:t>faster to create</a:t>
            </a:r>
          </a:p>
          <a:p>
            <a:pPr marL="742950" lvl="1" indent="-285750">
              <a:spcBef>
                <a:spcPct val="20000"/>
              </a:spcBef>
              <a:buFontTx/>
              <a:buChar char="–"/>
            </a:pPr>
            <a:r>
              <a:rPr lang="en-US" sz="2000">
                <a:solidFill>
                  <a:srgbClr val="445984"/>
                </a:solidFill>
                <a:ea typeface="ＭＳ Ｐゴシック" pitchFamily="-109" charset="-128"/>
              </a:rPr>
              <a:t>higher-level feedback</a:t>
            </a:r>
          </a:p>
        </p:txBody>
      </p:sp>
      <p:pic>
        <p:nvPicPr>
          <p:cNvPr id="1053701" name="Picture 5"/>
          <p:cNvPicPr>
            <a:picLocks noChangeAspect="1" noChangeArrowheads="1"/>
          </p:cNvPicPr>
          <p:nvPr/>
        </p:nvPicPr>
        <p:blipFill>
          <a:blip r:embed="rId2"/>
          <a:srcRect l="14328" t="17357" r="15941" b="25687"/>
          <a:stretch>
            <a:fillRect/>
          </a:stretch>
        </p:blipFill>
        <p:spPr bwMode="auto">
          <a:xfrm>
            <a:off x="5268913" y="1214438"/>
            <a:ext cx="3489325" cy="2438400"/>
          </a:xfrm>
          <a:prstGeom prst="rect">
            <a:avLst/>
          </a:prstGeom>
          <a:noFill/>
          <a:ln w="9525">
            <a:noFill/>
            <a:miter lim="800000"/>
            <a:headEnd/>
            <a:tailEnd/>
          </a:ln>
          <a:effectLst/>
        </p:spPr>
      </p:pic>
      <p:pic>
        <p:nvPicPr>
          <p:cNvPr id="1053702" name="Picture 6"/>
          <p:cNvPicPr>
            <a:picLocks noChangeAspect="1" noChangeArrowheads="1"/>
          </p:cNvPicPr>
          <p:nvPr/>
        </p:nvPicPr>
        <p:blipFill>
          <a:blip r:embed="rId3"/>
          <a:srcRect l="4776" t="18454" r="26448" b="26810"/>
          <a:stretch>
            <a:fillRect/>
          </a:stretch>
        </p:blipFill>
        <p:spPr bwMode="auto">
          <a:xfrm>
            <a:off x="625475" y="1265238"/>
            <a:ext cx="3503613" cy="2384425"/>
          </a:xfrm>
          <a:prstGeom prst="rect">
            <a:avLst/>
          </a:prstGeom>
          <a:noFill/>
          <a:ln w="9525">
            <a:noFill/>
            <a:miter lim="800000"/>
            <a:headEnd/>
            <a:tailEnd/>
          </a:ln>
          <a:effectLst/>
        </p:spPr>
      </p:pic>
      <p:sp>
        <p:nvSpPr>
          <p:cNvPr id="1053703" name="Rectangle 7"/>
          <p:cNvSpPr>
            <a:spLocks noChangeArrowheads="1"/>
          </p:cNvSpPr>
          <p:nvPr/>
        </p:nvSpPr>
        <p:spPr bwMode="auto">
          <a:xfrm>
            <a:off x="4764088" y="3660775"/>
            <a:ext cx="4494212" cy="20447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spcBef>
                <a:spcPct val="20000"/>
              </a:spcBef>
              <a:buSzPct val="75000"/>
              <a:buFontTx/>
              <a:buChar char="•"/>
            </a:pPr>
            <a:r>
              <a:rPr lang="en-US" sz="2200">
                <a:solidFill>
                  <a:srgbClr val="445984"/>
                </a:solidFill>
              </a:rPr>
              <a:t>Formal visual representation</a:t>
            </a:r>
          </a:p>
          <a:p>
            <a:pPr marL="742950" lvl="1" indent="-285750">
              <a:spcBef>
                <a:spcPct val="20000"/>
              </a:spcBef>
              <a:buFontTx/>
              <a:buChar char="–"/>
            </a:pPr>
            <a:r>
              <a:rPr lang="en-US" sz="2000">
                <a:solidFill>
                  <a:srgbClr val="445984"/>
                </a:solidFill>
                <a:ea typeface="ＭＳ Ｐゴシック" pitchFamily="-109" charset="-128"/>
              </a:rPr>
              <a:t>communicates “finished”</a:t>
            </a:r>
          </a:p>
          <a:p>
            <a:pPr marL="742950" lvl="1" indent="-285750">
              <a:spcBef>
                <a:spcPct val="20000"/>
              </a:spcBef>
              <a:buFontTx/>
              <a:buChar char="–"/>
            </a:pPr>
            <a:r>
              <a:rPr lang="en-US" sz="2000">
                <a:solidFill>
                  <a:srgbClr val="445984"/>
                </a:solidFill>
                <a:ea typeface="ＭＳ Ｐゴシック" pitchFamily="-109" charset="-128"/>
              </a:rPr>
              <a:t>inhibits creativity (detailing)</a:t>
            </a:r>
          </a:p>
          <a:p>
            <a:pPr marL="742950" lvl="1" indent="-285750">
              <a:spcBef>
                <a:spcPct val="20000"/>
              </a:spcBef>
              <a:buFontTx/>
              <a:buChar char="–"/>
            </a:pPr>
            <a:r>
              <a:rPr lang="en-US" sz="2000">
                <a:solidFill>
                  <a:srgbClr val="445984"/>
                </a:solidFill>
                <a:ea typeface="ＭＳ Ｐゴシック" pitchFamily="-109" charset="-128"/>
              </a:rPr>
              <a:t>slower to create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3703">
                                            <p:txEl>
                                              <p:pRg st="0" end="0"/>
                                            </p:txEl>
                                          </p:spTgt>
                                        </p:tgtEl>
                                        <p:attrNameLst>
                                          <p:attrName>style.visibility</p:attrName>
                                        </p:attrNameLst>
                                      </p:cBhvr>
                                      <p:to>
                                        <p:strVal val="visible"/>
                                      </p:to>
                                    </p:set>
                                    <p:animEffect transition="in" filter="dissolve">
                                      <p:cBhvr>
                                        <p:cTn id="7" dur="500"/>
                                        <p:tgtEl>
                                          <p:spTgt spid="10537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3703">
                                            <p:txEl>
                                              <p:pRg st="1" end="1"/>
                                            </p:txEl>
                                          </p:spTgt>
                                        </p:tgtEl>
                                        <p:attrNameLst>
                                          <p:attrName>style.visibility</p:attrName>
                                        </p:attrNameLst>
                                      </p:cBhvr>
                                      <p:to>
                                        <p:strVal val="visible"/>
                                      </p:to>
                                    </p:set>
                                    <p:animEffect transition="in" filter="dissolve">
                                      <p:cBhvr>
                                        <p:cTn id="10" dur="500"/>
                                        <p:tgtEl>
                                          <p:spTgt spid="105370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3703">
                                            <p:txEl>
                                              <p:pRg st="2" end="2"/>
                                            </p:txEl>
                                          </p:spTgt>
                                        </p:tgtEl>
                                        <p:attrNameLst>
                                          <p:attrName>style.visibility</p:attrName>
                                        </p:attrNameLst>
                                      </p:cBhvr>
                                      <p:to>
                                        <p:strVal val="visible"/>
                                      </p:to>
                                    </p:set>
                                    <p:animEffect transition="in" filter="dissolve">
                                      <p:cBhvr>
                                        <p:cTn id="13" dur="500"/>
                                        <p:tgtEl>
                                          <p:spTgt spid="105370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3703">
                                            <p:txEl>
                                              <p:pRg st="3" end="3"/>
                                            </p:txEl>
                                          </p:spTgt>
                                        </p:tgtEl>
                                        <p:attrNameLst>
                                          <p:attrName>style.visibility</p:attrName>
                                        </p:attrNameLst>
                                      </p:cBhvr>
                                      <p:to>
                                        <p:strVal val="visible"/>
                                      </p:to>
                                    </p:set>
                                    <p:animEffect transition="in" filter="dissolve">
                                      <p:cBhvr>
                                        <p:cTn id="16" dur="500"/>
                                        <p:tgtEl>
                                          <p:spTgt spid="105370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53699">
                                            <p:txEl>
                                              <p:pRg st="9" end="9"/>
                                            </p:txEl>
                                          </p:spTgt>
                                        </p:tgtEl>
                                        <p:attrNameLst>
                                          <p:attrName>style.visibility</p:attrName>
                                        </p:attrNameLst>
                                      </p:cBhvr>
                                      <p:to>
                                        <p:strVal val="visible"/>
                                      </p:to>
                                    </p:set>
                                    <p:animEffect transition="in" filter="dissolve">
                                      <p:cBhvr>
                                        <p:cTn id="21" dur="500"/>
                                        <p:tgtEl>
                                          <p:spTgt spid="1053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3" grpId="0" build="allAtOnce"/>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3058" name="Picture 2"/>
          <p:cNvPicPr>
            <a:picLocks noChangeAspect="1" noChangeArrowheads="1"/>
          </p:cNvPicPr>
          <p:nvPr/>
        </p:nvPicPr>
        <p:blipFill>
          <a:blip r:embed="rId3"/>
          <a:srcRect/>
          <a:stretch>
            <a:fillRect/>
          </a:stretch>
        </p:blipFill>
        <p:spPr bwMode="auto">
          <a:xfrm>
            <a:off x="5410200" y="4627563"/>
            <a:ext cx="3638550" cy="2154237"/>
          </a:xfrm>
          <a:prstGeom prst="rect">
            <a:avLst/>
          </a:prstGeom>
          <a:noFill/>
          <a:ln w="9525">
            <a:noFill/>
            <a:miter lim="800000"/>
            <a:headEnd/>
            <a:tailEnd/>
          </a:ln>
          <a:effectLst/>
        </p:spPr>
      </p:pic>
      <p:sp>
        <p:nvSpPr>
          <p:cNvPr id="813059" name="Rectangle 3"/>
          <p:cNvSpPr>
            <a:spLocks noGrp="1" noChangeArrowheads="1"/>
          </p:cNvSpPr>
          <p:nvPr>
            <p:ph type="title"/>
          </p:nvPr>
        </p:nvSpPr>
        <p:spPr>
          <a:xfrm>
            <a:off x="457200" y="331788"/>
            <a:ext cx="8153400" cy="711200"/>
          </a:xfrm>
        </p:spPr>
        <p:txBody>
          <a:bodyPr/>
          <a:lstStyle/>
          <a:p>
            <a:r>
              <a:rPr lang="en-US"/>
              <a:t>The Basic Materials </a:t>
            </a:r>
          </a:p>
        </p:txBody>
      </p:sp>
      <p:sp>
        <p:nvSpPr>
          <p:cNvPr id="813061" name="Rectangle 5"/>
          <p:cNvSpPr>
            <a:spLocks noGrp="1" noChangeArrowheads="1"/>
          </p:cNvSpPr>
          <p:nvPr>
            <p:ph type="body" idx="1"/>
          </p:nvPr>
        </p:nvSpPr>
        <p:spPr/>
        <p:txBody>
          <a:bodyPr/>
          <a:lstStyle/>
          <a:p>
            <a:r>
              <a:rPr lang="en-US"/>
              <a:t>Large, heavy, white paper (11 x 17)</a:t>
            </a:r>
          </a:p>
          <a:p>
            <a:r>
              <a:rPr lang="en-US"/>
              <a:t>5x8 in. index cards</a:t>
            </a:r>
          </a:p>
          <a:p>
            <a:r>
              <a:rPr lang="en-US"/>
              <a:t>Post-its</a:t>
            </a:r>
          </a:p>
          <a:p>
            <a:r>
              <a:rPr lang="en-US"/>
              <a:t>Tape, stick glue, correction tape</a:t>
            </a:r>
          </a:p>
          <a:p>
            <a:r>
              <a:rPr lang="en-US"/>
              <a:t>Pens &amp; markers (many colors &amp; sizes)</a:t>
            </a:r>
          </a:p>
          <a:p>
            <a:r>
              <a:rPr lang="en-US"/>
              <a:t>Overhead transparencies</a:t>
            </a:r>
          </a:p>
          <a:p>
            <a:r>
              <a:rPr lang="en-US"/>
              <a:t>Scissors, X-acto knives, etc.</a:t>
            </a:r>
          </a:p>
          <a:p>
            <a:pPr>
              <a:buFontTx/>
              <a:buNone/>
            </a:pPr>
            <a:endParaRPr lang="en-US"/>
          </a:p>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9725" y="187325"/>
            <a:ext cx="8477250" cy="6670675"/>
            <a:chOff x="544" y="1086"/>
            <a:chExt cx="4733" cy="3224"/>
          </a:xfrm>
        </p:grpSpPr>
        <p:pic>
          <p:nvPicPr>
            <p:cNvPr id="819203" name="Picture 3" descr="lf1"/>
            <p:cNvPicPr>
              <a:picLocks noChangeAspect="1" noChangeArrowheads="1"/>
            </p:cNvPicPr>
            <p:nvPr/>
          </p:nvPicPr>
          <p:blipFill>
            <a:blip r:embed="rId3"/>
            <a:srcRect/>
            <a:stretch>
              <a:fillRect/>
            </a:stretch>
          </p:blipFill>
          <p:spPr bwMode="auto">
            <a:xfrm>
              <a:off x="544" y="1086"/>
              <a:ext cx="4733" cy="2942"/>
            </a:xfrm>
            <a:prstGeom prst="rect">
              <a:avLst/>
            </a:prstGeom>
            <a:noFill/>
          </p:spPr>
        </p:pic>
        <p:sp>
          <p:nvSpPr>
            <p:cNvPr id="819204" name="Text Box 4"/>
            <p:cNvSpPr txBox="1">
              <a:spLocks noChangeArrowheads="1"/>
            </p:cNvSpPr>
            <p:nvPr/>
          </p:nvSpPr>
          <p:spPr bwMode="auto">
            <a:xfrm>
              <a:off x="2699" y="4133"/>
              <a:ext cx="322" cy="177"/>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0" hangingPunct="0"/>
              <a:r>
                <a:rPr lang="en-US">
                  <a:latin typeface="Times New Roman" pitchFamily="-109" charset="0"/>
                </a:rPr>
                <a:t>ESP</a:t>
              </a:r>
            </a:p>
          </p:txBody>
        </p:sp>
      </p:grpSp>
      <p:pic>
        <p:nvPicPr>
          <p:cNvPr id="819205" name="Picture 5" descr="lf2"/>
          <p:cNvPicPr>
            <a:picLocks noChangeAspect="1" noChangeArrowheads="1"/>
          </p:cNvPicPr>
          <p:nvPr/>
        </p:nvPicPr>
        <p:blipFill>
          <a:blip r:embed="rId4"/>
          <a:srcRect/>
          <a:stretch>
            <a:fillRect/>
          </a:stretch>
        </p:blipFill>
        <p:spPr bwMode="auto">
          <a:xfrm>
            <a:off x="9525" y="165100"/>
            <a:ext cx="9158288" cy="6121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205"/>
                                        </p:tgtEl>
                                        <p:attrNameLst>
                                          <p:attrName>style.visibility</p:attrName>
                                        </p:attrNameLst>
                                      </p:cBhvr>
                                      <p:to>
                                        <p:strVal val="visible"/>
                                      </p:to>
                                    </p:set>
                                    <p:animEffect transition="in" filter="dissolve">
                                      <p:cBhvr>
                                        <p:cTn id="7" dur="500"/>
                                        <p:tgtEl>
                                          <p:spTgt spid="819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825346" name="Picture 2" descr="lofi9"/>
          <p:cNvPicPr>
            <a:picLocks noChangeAspect="1" noChangeArrowheads="1"/>
          </p:cNvPicPr>
          <p:nvPr/>
        </p:nvPicPr>
        <p:blipFill>
          <a:blip r:embed="rId3"/>
          <a:srcRect/>
          <a:stretch>
            <a:fillRect/>
          </a:stretch>
        </p:blipFill>
        <p:spPr bwMode="auto">
          <a:xfrm>
            <a:off x="849313" y="1247775"/>
            <a:ext cx="7481887" cy="5610225"/>
          </a:xfrm>
          <a:prstGeom prst="rect">
            <a:avLst/>
          </a:prstGeom>
          <a:noFill/>
        </p:spPr>
      </p:pic>
      <p:sp>
        <p:nvSpPr>
          <p:cNvPr id="825347" name="Rectangle 3"/>
          <p:cNvSpPr>
            <a:spLocks noGrp="1" noChangeArrowheads="1"/>
          </p:cNvSpPr>
          <p:nvPr>
            <p:ph type="title"/>
          </p:nvPr>
        </p:nvSpPr>
        <p:spPr/>
        <p:txBody>
          <a:bodyPr/>
          <a:lstStyle/>
          <a:p>
            <a:r>
              <a:rPr lang="en-US"/>
              <a:t>Constructing the Model</a:t>
            </a: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r>
              <a:rPr lang="en-US"/>
              <a:t>Constructing the Paper Prototype</a:t>
            </a:r>
          </a:p>
        </p:txBody>
      </p:sp>
      <p:sp>
        <p:nvSpPr>
          <p:cNvPr id="821251" name="Rectangle 3"/>
          <p:cNvSpPr>
            <a:spLocks noGrp="1" noChangeArrowheads="1"/>
          </p:cNvSpPr>
          <p:nvPr>
            <p:ph type="body" idx="1"/>
          </p:nvPr>
        </p:nvSpPr>
        <p:spPr/>
        <p:txBody>
          <a:bodyPr/>
          <a:lstStyle/>
          <a:p>
            <a:r>
              <a:rPr lang="en-US"/>
              <a:t>Set a deadline</a:t>
            </a:r>
          </a:p>
          <a:p>
            <a:pPr lvl="1"/>
            <a:r>
              <a:rPr lang="en-US" sz="2400"/>
              <a:t>a few hours or 1-2 days</a:t>
            </a:r>
          </a:p>
          <a:p>
            <a:pPr lvl="1"/>
            <a:r>
              <a:rPr lang="en-US" sz="2400"/>
              <a:t>don’t think for too long - build it!</a:t>
            </a:r>
          </a:p>
          <a:p>
            <a:r>
              <a:rPr lang="en-US"/>
              <a:t>Draw a window frame on large paper</a:t>
            </a:r>
          </a:p>
          <a:p>
            <a:r>
              <a:rPr lang="en-US"/>
              <a:t>Put different screen regions on cards</a:t>
            </a:r>
          </a:p>
          <a:p>
            <a:pPr lvl="1"/>
            <a:r>
              <a:rPr lang="en-US" sz="2400"/>
              <a:t>anything that moves, changes, appears/disappears</a:t>
            </a:r>
          </a:p>
          <a:p>
            <a:r>
              <a:rPr lang="en-US"/>
              <a:t>Ready response for any user action</a:t>
            </a:r>
          </a:p>
          <a:p>
            <a:pPr lvl="1"/>
            <a:r>
              <a:rPr lang="en-US" sz="2400"/>
              <a:t>e.g., have those pull-down menus already made</a:t>
            </a:r>
          </a:p>
          <a:p>
            <a:r>
              <a:rPr lang="en-US"/>
              <a:t>Use photocopier to make many versions</a:t>
            </a:r>
          </a:p>
          <a:p>
            <a:endParaRPr lang="en-US"/>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72482" name="Rectangle 2"/>
          <p:cNvSpPr>
            <a:spLocks noGrp="1" noChangeArrowheads="1"/>
          </p:cNvSpPr>
          <p:nvPr>
            <p:ph type="body" idx="1"/>
          </p:nvPr>
        </p:nvSpPr>
        <p:spPr>
          <a:xfrm>
            <a:off x="457200" y="1557338"/>
            <a:ext cx="8458200" cy="4170362"/>
          </a:xfrm>
        </p:spPr>
        <p:txBody>
          <a:bodyPr/>
          <a:lstStyle/>
          <a:p>
            <a:r>
              <a:rPr lang="en-US"/>
              <a:t>Takes only a few hours</a:t>
            </a:r>
          </a:p>
          <a:p>
            <a:pPr lvl="1"/>
            <a:r>
              <a:rPr lang="en-US"/>
              <a:t>no expensive equipment needed</a:t>
            </a:r>
          </a:p>
          <a:p>
            <a:r>
              <a:rPr lang="en-US"/>
              <a:t>Can test multiple alternatives </a:t>
            </a:r>
          </a:p>
          <a:p>
            <a:pPr lvl="1"/>
            <a:r>
              <a:rPr lang="en-US"/>
              <a:t>fast iterations</a:t>
            </a:r>
          </a:p>
          <a:p>
            <a:pPr lvl="2"/>
            <a:r>
              <a:rPr lang="en-US"/>
              <a:t>number of iterations is tied to final quality</a:t>
            </a:r>
          </a:p>
          <a:p>
            <a:r>
              <a:rPr lang="en-US"/>
              <a:t>Almost all interaction can be faked</a:t>
            </a:r>
          </a:p>
        </p:txBody>
      </p:sp>
      <p:sp>
        <p:nvSpPr>
          <p:cNvPr id="1172483" name="Rectangle 3"/>
          <p:cNvSpPr>
            <a:spLocks noGrp="1" noChangeArrowheads="1"/>
          </p:cNvSpPr>
          <p:nvPr>
            <p:ph type="title"/>
          </p:nvPr>
        </p:nvSpPr>
        <p:spPr/>
        <p:txBody>
          <a:bodyPr/>
          <a:lstStyle/>
          <a:p>
            <a:r>
              <a:rPr lang="en-US"/>
              <a:t>Advantages of Low-fi Prototyping</a:t>
            </a:r>
          </a:p>
        </p:txBody>
      </p:sp>
      <p:pic>
        <p:nvPicPr>
          <p:cNvPr id="1172484" name="Picture 4"/>
          <p:cNvPicPr>
            <a:picLocks noChangeAspect="1" noChangeArrowheads="1"/>
          </p:cNvPicPr>
          <p:nvPr/>
        </p:nvPicPr>
        <p:blipFill>
          <a:blip r:embed="rId3"/>
          <a:srcRect/>
          <a:stretch>
            <a:fillRect/>
          </a:stretch>
        </p:blipFill>
        <p:spPr bwMode="auto">
          <a:xfrm>
            <a:off x="6705600" y="3265488"/>
            <a:ext cx="2381250" cy="2144712"/>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2482">
                                            <p:txEl>
                                              <p:pRg st="0" end="0"/>
                                            </p:txEl>
                                          </p:spTgt>
                                        </p:tgtEl>
                                        <p:attrNameLst>
                                          <p:attrName>style.visibility</p:attrName>
                                        </p:attrNameLst>
                                      </p:cBhvr>
                                      <p:to>
                                        <p:strVal val="visible"/>
                                      </p:to>
                                    </p:set>
                                    <p:animEffect transition="in" filter="dissolve">
                                      <p:cBhvr>
                                        <p:cTn id="7" dur="500"/>
                                        <p:tgtEl>
                                          <p:spTgt spid="117248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72482">
                                            <p:txEl>
                                              <p:pRg st="1" end="1"/>
                                            </p:txEl>
                                          </p:spTgt>
                                        </p:tgtEl>
                                        <p:attrNameLst>
                                          <p:attrName>style.visibility</p:attrName>
                                        </p:attrNameLst>
                                      </p:cBhvr>
                                      <p:to>
                                        <p:strVal val="visible"/>
                                      </p:to>
                                    </p:set>
                                    <p:animEffect transition="in" filter="dissolve">
                                      <p:cBhvr>
                                        <p:cTn id="10" dur="500"/>
                                        <p:tgtEl>
                                          <p:spTgt spid="117248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72482">
                                            <p:txEl>
                                              <p:pRg st="2" end="2"/>
                                            </p:txEl>
                                          </p:spTgt>
                                        </p:tgtEl>
                                        <p:attrNameLst>
                                          <p:attrName>style.visibility</p:attrName>
                                        </p:attrNameLst>
                                      </p:cBhvr>
                                      <p:to>
                                        <p:strVal val="visible"/>
                                      </p:to>
                                    </p:set>
                                    <p:animEffect transition="in" filter="dissolve">
                                      <p:cBhvr>
                                        <p:cTn id="15" dur="500"/>
                                        <p:tgtEl>
                                          <p:spTgt spid="1172482">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72482">
                                            <p:txEl>
                                              <p:pRg st="3" end="3"/>
                                            </p:txEl>
                                          </p:spTgt>
                                        </p:tgtEl>
                                        <p:attrNameLst>
                                          <p:attrName>style.visibility</p:attrName>
                                        </p:attrNameLst>
                                      </p:cBhvr>
                                      <p:to>
                                        <p:strVal val="visible"/>
                                      </p:to>
                                    </p:set>
                                    <p:animEffect transition="in" filter="dissolve">
                                      <p:cBhvr>
                                        <p:cTn id="18" dur="500"/>
                                        <p:tgtEl>
                                          <p:spTgt spid="1172482">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72482">
                                            <p:txEl>
                                              <p:pRg st="4" end="4"/>
                                            </p:txEl>
                                          </p:spTgt>
                                        </p:tgtEl>
                                        <p:attrNameLst>
                                          <p:attrName>style.visibility</p:attrName>
                                        </p:attrNameLst>
                                      </p:cBhvr>
                                      <p:to>
                                        <p:strVal val="visible"/>
                                      </p:to>
                                    </p:set>
                                    <p:animEffect transition="in" filter="dissolve">
                                      <p:cBhvr>
                                        <p:cTn id="21" dur="500"/>
                                        <p:tgtEl>
                                          <p:spTgt spid="117248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72482">
                                            <p:txEl>
                                              <p:pRg st="5" end="5"/>
                                            </p:txEl>
                                          </p:spTgt>
                                        </p:tgtEl>
                                        <p:attrNameLst>
                                          <p:attrName>style.visibility</p:attrName>
                                        </p:attrNameLst>
                                      </p:cBhvr>
                                      <p:to>
                                        <p:strVal val="visible"/>
                                      </p:to>
                                    </p:set>
                                    <p:animEffect transition="in" filter="dissolve">
                                      <p:cBhvr>
                                        <p:cTn id="26" dur="500"/>
                                        <p:tgtEl>
                                          <p:spTgt spid="11724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482" grpId="0" build="p" autoUpdateAnimBg="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381954" name="Rectangle 2"/>
          <p:cNvSpPr>
            <a:spLocks noGrp="1" noChangeArrowheads="1"/>
          </p:cNvSpPr>
          <p:nvPr>
            <p:ph type="title"/>
          </p:nvPr>
        </p:nvSpPr>
        <p:spPr/>
        <p:txBody>
          <a:bodyPr/>
          <a:lstStyle/>
          <a:p>
            <a:r>
              <a:rPr lang="en-US" sz="4000"/>
              <a:t>Iterative Design</a:t>
            </a:r>
          </a:p>
        </p:txBody>
      </p:sp>
      <p:sp>
        <p:nvSpPr>
          <p:cNvPr id="381955" name="Rectangle 3"/>
          <p:cNvSpPr>
            <a:spLocks noGrp="1" noChangeArrowheads="1"/>
          </p:cNvSpPr>
          <p:nvPr>
            <p:ph type="body" idx="1"/>
          </p:nvPr>
        </p:nvSpPr>
        <p:spPr>
          <a:xfrm>
            <a:off x="381000" y="1157288"/>
            <a:ext cx="8534400" cy="5522912"/>
          </a:xfrm>
        </p:spPr>
        <p:txBody>
          <a:bodyPr/>
          <a:lstStyle/>
          <a:p>
            <a:pPr>
              <a:lnSpc>
                <a:spcPct val="80000"/>
              </a:lnSpc>
            </a:pPr>
            <a:r>
              <a:rPr lang="en-US" sz="2800"/>
              <a:t>Redesign interface based on evaluation </a:t>
            </a:r>
          </a:p>
          <a:p>
            <a:pPr>
              <a:lnSpc>
                <a:spcPct val="80000"/>
              </a:lnSpc>
            </a:pPr>
            <a:r>
              <a:rPr lang="en-US" sz="2800"/>
              <a:t>New design may be worse or may break something </a:t>
            </a:r>
          </a:p>
          <a:p>
            <a:pPr>
              <a:lnSpc>
                <a:spcPct val="80000"/>
              </a:lnSpc>
            </a:pPr>
            <a:r>
              <a:rPr lang="en-US" sz="2800"/>
              <a:t>Keep track of reasons for design decisions </a:t>
            </a:r>
          </a:p>
          <a:p>
            <a:pPr lvl="1">
              <a:lnSpc>
                <a:spcPct val="80000"/>
              </a:lnSpc>
            </a:pPr>
            <a:r>
              <a:rPr lang="en-US" sz="2400"/>
              <a:t>Called "Design Rationale" </a:t>
            </a:r>
          </a:p>
          <a:p>
            <a:pPr lvl="1">
              <a:lnSpc>
                <a:spcPct val="80000"/>
              </a:lnSpc>
            </a:pPr>
            <a:r>
              <a:rPr lang="en-US" sz="2400"/>
              <a:t>So don't need to keep revisiting the same decisions </a:t>
            </a:r>
          </a:p>
          <a:p>
            <a:pPr lvl="1">
              <a:lnSpc>
                <a:spcPct val="80000"/>
              </a:lnSpc>
            </a:pPr>
            <a:r>
              <a:rPr lang="en-US" sz="2400"/>
              <a:t>When future conditions suggest changing a decision will remember why made that way and what implications for change are. </a:t>
            </a:r>
          </a:p>
          <a:p>
            <a:pPr>
              <a:lnSpc>
                <a:spcPct val="80000"/>
              </a:lnSpc>
            </a:pPr>
            <a:r>
              <a:rPr lang="en-US" sz="2800"/>
              <a:t>Instead of arguing about a design feature, figure out what information would tell you which way to go </a:t>
            </a:r>
          </a:p>
          <a:p>
            <a:pPr lvl="1">
              <a:lnSpc>
                <a:spcPct val="80000"/>
              </a:lnSpc>
            </a:pPr>
            <a:r>
              <a:rPr lang="en-US" sz="2400"/>
              <a:t>Experiment, marketing data, etc.</a:t>
            </a:r>
            <a:r>
              <a:rPr lang="en-US" sz="2000"/>
              <a:t> </a:t>
            </a:r>
          </a:p>
          <a:p>
            <a:pPr>
              <a:lnSpc>
                <a:spcPct val="80000"/>
              </a:lnSpc>
            </a:pPr>
            <a:r>
              <a:rPr lang="en-US" sz="2800"/>
              <a:t>Nielsen says typically need about 3 iterations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19200" y="2408238"/>
            <a:ext cx="5834063" cy="3903662"/>
            <a:chOff x="768" y="1517"/>
            <a:chExt cx="3675" cy="2459"/>
          </a:xfrm>
        </p:grpSpPr>
        <p:graphicFrame>
          <p:nvGraphicFramePr>
            <p:cNvPr id="612356" name="Object 4"/>
            <p:cNvGraphicFramePr>
              <a:graphicFrameLocks noChangeAspect="1"/>
            </p:cNvGraphicFramePr>
            <p:nvPr/>
          </p:nvGraphicFramePr>
          <p:xfrm>
            <a:off x="1691" y="1517"/>
            <a:ext cx="2350" cy="2119"/>
          </p:xfrm>
          <a:graphic>
            <a:graphicData uri="http://schemas.openxmlformats.org/presentationml/2006/ole">
              <p:oleObj spid="_x0000_s435203" name="Clip" r:id="rId4" imgW="3849120" imgH="3468960" progId="">
                <p:embed/>
              </p:oleObj>
            </a:graphicData>
          </a:graphic>
        </p:graphicFrame>
        <p:sp>
          <p:nvSpPr>
            <p:cNvPr id="612357" name="Rectangle 5"/>
            <p:cNvSpPr>
              <a:spLocks noChangeArrowheads="1"/>
            </p:cNvSpPr>
            <p:nvPr/>
          </p:nvSpPr>
          <p:spPr bwMode="auto">
            <a:xfrm>
              <a:off x="3652" y="1586"/>
              <a:ext cx="791" cy="26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2200" b="1">
                  <a:latin typeface="Verdana" pitchFamily="-109" charset="0"/>
                </a:rPr>
                <a:t>Design</a:t>
              </a:r>
            </a:p>
          </p:txBody>
        </p:sp>
        <p:sp>
          <p:nvSpPr>
            <p:cNvPr id="612358" name="Rectangle 6"/>
            <p:cNvSpPr>
              <a:spLocks noChangeArrowheads="1"/>
            </p:cNvSpPr>
            <p:nvPr/>
          </p:nvSpPr>
          <p:spPr bwMode="auto">
            <a:xfrm>
              <a:off x="768" y="2269"/>
              <a:ext cx="1089" cy="26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2200" b="1">
                  <a:latin typeface="Verdana" pitchFamily="-109" charset="0"/>
                </a:rPr>
                <a:t>Prototype</a:t>
              </a:r>
            </a:p>
          </p:txBody>
        </p:sp>
        <p:sp>
          <p:nvSpPr>
            <p:cNvPr id="612359" name="Rectangle 7"/>
            <p:cNvSpPr>
              <a:spLocks noChangeArrowheads="1"/>
            </p:cNvSpPr>
            <p:nvPr/>
          </p:nvSpPr>
          <p:spPr bwMode="auto">
            <a:xfrm>
              <a:off x="2880" y="3707"/>
              <a:ext cx="968" cy="26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2200" b="1">
                  <a:latin typeface="Verdana" pitchFamily="-109" charset="0"/>
                </a:rPr>
                <a:t>Evaluate</a:t>
              </a:r>
            </a:p>
          </p:txBody>
        </p:sp>
      </p:grpSp>
      <p:graphicFrame>
        <p:nvGraphicFramePr>
          <p:cNvPr id="612361" name="Object 9"/>
          <p:cNvGraphicFramePr>
            <a:graphicFrameLocks noChangeAspect="1"/>
          </p:cNvGraphicFramePr>
          <p:nvPr/>
        </p:nvGraphicFramePr>
        <p:xfrm>
          <a:off x="6858000" y="4649788"/>
          <a:ext cx="2005013" cy="1751012"/>
        </p:xfrm>
        <a:graphic>
          <a:graphicData uri="http://schemas.openxmlformats.org/presentationml/2006/ole">
            <p:oleObj spid="_x0000_s435202" name="Clip" r:id="rId5" imgW="5235120" imgH="3926880" progId="">
              <p:embed/>
            </p:oleObj>
          </a:graphicData>
        </a:graphic>
      </p:graphicFrame>
      <p:sp>
        <p:nvSpPr>
          <p:cNvPr id="612362" name="WordArt 10"/>
          <p:cNvSpPr>
            <a:spLocks noChangeArrowheads="1" noChangeShapeType="1" noTextEdit="1"/>
          </p:cNvSpPr>
          <p:nvPr/>
        </p:nvSpPr>
        <p:spPr bwMode="auto">
          <a:xfrm>
            <a:off x="533400" y="495300"/>
            <a:ext cx="6096000" cy="647700"/>
          </a:xfrm>
          <a:prstGeom prst="rect">
            <a:avLst/>
          </a:prstGeom>
        </p:spPr>
        <p:txBody>
          <a:bodyPr wrap="none" fromWordArt="1">
            <a:prstTxWarp prst="textPlain">
              <a:avLst>
                <a:gd name="adj" fmla="val 50000"/>
              </a:avLst>
            </a:prstTxWarp>
          </a:bodyPr>
          <a:lstStyle/>
          <a:p>
            <a:pPr algn="ctr"/>
            <a:r>
              <a:rPr lang="en-US" sz="3600" kern="10">
                <a:ln w="25400">
                  <a:solidFill>
                    <a:srgbClr val="333333"/>
                  </a:solidFill>
                  <a:round/>
                  <a:headEnd/>
                  <a:tailEnd/>
                </a:ln>
                <a:solidFill>
                  <a:srgbClr val="C0C0C0"/>
                </a:solidFill>
                <a:latin typeface="Arial Black"/>
                <a:ea typeface="Arial Black"/>
                <a:cs typeface="Arial Black"/>
              </a:rPr>
              <a:t>Iterative design is crucial</a:t>
            </a:r>
          </a:p>
        </p:txBody>
      </p:sp>
      <p:sp>
        <p:nvSpPr>
          <p:cNvPr id="612364" name="Rectangle 12"/>
          <p:cNvSpPr>
            <a:spLocks noGrp="1" noChangeArrowheads="1"/>
          </p:cNvSpPr>
          <p:nvPr>
            <p:ph type="title"/>
          </p:nvPr>
        </p:nvSpPr>
        <p:spPr/>
        <p:txBody>
          <a:bodyPr/>
          <a:lstStyle/>
          <a:p>
            <a:endParaRPr lang="en-US"/>
          </a:p>
        </p:txBody>
      </p:sp>
    </p:spTree>
  </p:cSld>
  <p:clrMapOvr>
    <a:masterClrMapping/>
  </p:clrMapOvr>
  <p:transition>
    <p:strip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 2008 – Brad A. Myers</a:t>
            </a:r>
          </a:p>
        </p:txBody>
      </p:sp>
      <p:sp>
        <p:nvSpPr>
          <p:cNvPr id="384002" name="Rectangle 2"/>
          <p:cNvSpPr>
            <a:spLocks noGrp="1" noChangeArrowheads="1"/>
          </p:cNvSpPr>
          <p:nvPr>
            <p:ph type="title"/>
          </p:nvPr>
        </p:nvSpPr>
        <p:spPr/>
        <p:txBody>
          <a:bodyPr/>
          <a:lstStyle/>
          <a:p>
            <a:r>
              <a:rPr lang="en-US" sz="4000"/>
              <a:t>3) Analyzing the System</a:t>
            </a:r>
          </a:p>
        </p:txBody>
      </p:sp>
      <p:sp>
        <p:nvSpPr>
          <p:cNvPr id="384003" name="Rectangle 3"/>
          <p:cNvSpPr>
            <a:spLocks noGrp="1" noChangeArrowheads="1"/>
          </p:cNvSpPr>
          <p:nvPr>
            <p:ph type="body" idx="1"/>
          </p:nvPr>
        </p:nvSpPr>
        <p:spPr>
          <a:xfrm>
            <a:off x="381000" y="1335088"/>
            <a:ext cx="8274050" cy="4760912"/>
          </a:xfrm>
        </p:spPr>
        <p:txBody>
          <a:bodyPr/>
          <a:lstStyle/>
          <a:p>
            <a:r>
              <a:rPr lang="en-US"/>
              <a:t>Testing is crucial for whether software has bugs</a:t>
            </a:r>
          </a:p>
          <a:p>
            <a:pPr lvl="1"/>
            <a:r>
              <a:rPr lang="en-US"/>
              <a:t>You wouldn’t ship a product without testing it</a:t>
            </a:r>
          </a:p>
          <a:p>
            <a:endParaRPr lang="en-US"/>
          </a:p>
          <a:p>
            <a:r>
              <a:rPr lang="en-US"/>
              <a:t>Also crucial for whether software is usable by the target users</a:t>
            </a:r>
          </a:p>
        </p:txBody>
      </p:sp>
      <p:sp>
        <p:nvSpPr>
          <p:cNvPr id="384004" name="Rectangle 4"/>
          <p:cNvSpPr>
            <a:spLocks noChangeArrowheads="1"/>
          </p:cNvSpPr>
          <p:nvPr/>
        </p:nvSpPr>
        <p:spPr bwMode="auto">
          <a:xfrm>
            <a:off x="596900" y="4691063"/>
            <a:ext cx="7950200" cy="1403350"/>
          </a:xfrm>
          <a:prstGeom prst="rect">
            <a:avLst/>
          </a:prstGeom>
          <a:noFill/>
          <a:ln w="9525">
            <a:noFill/>
            <a:miter lim="800000"/>
            <a:headEnd/>
            <a:tailEnd/>
          </a:ln>
          <a:effectLst>
            <a:outerShdw blurRad="63500" dist="38099" dir="2700000" algn="ctr" rotWithShape="0">
              <a:schemeClr val="bg2">
                <a:alpha val="50000"/>
              </a:schemeClr>
            </a:outerShdw>
          </a:effectLst>
        </p:spPr>
        <p:txBody>
          <a:bodyPr>
            <a:prstTxWarp prst="textNoShape">
              <a:avLst/>
            </a:prstTxWarp>
          </a:bodyPr>
          <a:lstStyle/>
          <a:p>
            <a:pPr marL="342900" indent="-342900">
              <a:lnSpc>
                <a:spcPct val="85000"/>
              </a:lnSpc>
              <a:spcBef>
                <a:spcPct val="5000"/>
              </a:spcBef>
              <a:buClr>
                <a:schemeClr val="accent2"/>
              </a:buClr>
              <a:buSzPct val="60000"/>
              <a:buFont typeface="Wingdings" pitchFamily="-109" charset="2"/>
              <a:buNone/>
            </a:pPr>
            <a:r>
              <a:rPr lang="en-US" sz="4800">
                <a:solidFill>
                  <a:schemeClr val="accent2"/>
                </a:solidFill>
                <a:effectLst>
                  <a:outerShdw blurRad="38100" dist="38100" dir="2700000" algn="tl">
                    <a:srgbClr val="000000"/>
                  </a:outerShdw>
                </a:effectLst>
              </a:rPr>
              <a:t>If users can’t use it,</a:t>
            </a:r>
          </a:p>
          <a:p>
            <a:pPr marL="342900" indent="-342900">
              <a:lnSpc>
                <a:spcPct val="85000"/>
              </a:lnSpc>
              <a:spcBef>
                <a:spcPct val="5000"/>
              </a:spcBef>
              <a:buClr>
                <a:schemeClr val="accent2"/>
              </a:buClr>
              <a:buSzPct val="60000"/>
              <a:buFont typeface="Wingdings" pitchFamily="-109" charset="2"/>
              <a:buNone/>
            </a:pPr>
            <a:r>
              <a:rPr lang="en-US" sz="4800">
                <a:solidFill>
                  <a:schemeClr val="accent2"/>
                </a:solidFill>
                <a:effectLst>
                  <a:outerShdw blurRad="38100" dist="38100" dir="2700000" algn="tl">
                    <a:srgbClr val="000000"/>
                  </a:outerShdw>
                </a:effectLst>
              </a:rPr>
              <a:t>it doesn’t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84004"/>
                                        </p:tgtEl>
                                        <p:attrNameLst>
                                          <p:attrName>style.visibility</p:attrName>
                                        </p:attrNameLst>
                                      </p:cBhvr>
                                      <p:to>
                                        <p:strVal val="visible"/>
                                      </p:to>
                                    </p:set>
                                    <p:anim by="(-#ppt_w*2)" calcmode="lin" valueType="num">
                                      <p:cBhvr rctx="PPT">
                                        <p:cTn id="7" dur="250" autoRev="1" fill="hold">
                                          <p:stCondLst>
                                            <p:cond delay="0"/>
                                          </p:stCondLst>
                                        </p:cTn>
                                        <p:tgtEl>
                                          <p:spTgt spid="384004"/>
                                        </p:tgtEl>
                                        <p:attrNameLst>
                                          <p:attrName>ppt_w</p:attrName>
                                        </p:attrNameLst>
                                      </p:cBhvr>
                                    </p:anim>
                                    <p:anim by="(#ppt_w*0.50)" calcmode="lin" valueType="num">
                                      <p:cBhvr>
                                        <p:cTn id="8" dur="250" decel="50000" autoRev="1" fill="hold">
                                          <p:stCondLst>
                                            <p:cond delay="0"/>
                                          </p:stCondLst>
                                        </p:cTn>
                                        <p:tgtEl>
                                          <p:spTgt spid="384004"/>
                                        </p:tgtEl>
                                        <p:attrNameLst>
                                          <p:attrName>ppt_x</p:attrName>
                                        </p:attrNameLst>
                                      </p:cBhvr>
                                    </p:anim>
                                    <p:anim from="(-#ppt_h/2)" to="(#ppt_y)" calcmode="lin" valueType="num">
                                      <p:cBhvr>
                                        <p:cTn id="9" dur="500" fill="hold">
                                          <p:stCondLst>
                                            <p:cond delay="0"/>
                                          </p:stCondLst>
                                        </p:cTn>
                                        <p:tgtEl>
                                          <p:spTgt spid="384004"/>
                                        </p:tgtEl>
                                        <p:attrNameLst>
                                          <p:attrName>ppt_y</p:attrName>
                                        </p:attrNameLst>
                                      </p:cBhvr>
                                    </p:anim>
                                    <p:animRot by="21600000">
                                      <p:cBhvr>
                                        <p:cTn id="10" dur="500" fill="hold">
                                          <p:stCondLst>
                                            <p:cond delay="0"/>
                                          </p:stCondLst>
                                        </p:cTn>
                                        <p:tgtEl>
                                          <p:spTgt spid="3840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386050" name="Rectangle 2"/>
          <p:cNvSpPr>
            <a:spLocks noGrp="1" noChangeArrowheads="1"/>
          </p:cNvSpPr>
          <p:nvPr>
            <p:ph type="title"/>
          </p:nvPr>
        </p:nvSpPr>
        <p:spPr/>
        <p:txBody>
          <a:bodyPr/>
          <a:lstStyle/>
          <a:p>
            <a:r>
              <a:rPr lang="en-US" sz="4000"/>
              <a:t>Objective Measurements</a:t>
            </a:r>
          </a:p>
        </p:txBody>
      </p:sp>
      <p:sp>
        <p:nvSpPr>
          <p:cNvPr id="386051" name="Rectangle 3"/>
          <p:cNvSpPr>
            <a:spLocks noGrp="1" noChangeArrowheads="1"/>
          </p:cNvSpPr>
          <p:nvPr>
            <p:ph type="body" idx="1"/>
          </p:nvPr>
        </p:nvSpPr>
        <p:spPr>
          <a:xfrm>
            <a:off x="381000" y="1335088"/>
            <a:ext cx="8763000" cy="4760912"/>
          </a:xfrm>
        </p:spPr>
        <p:txBody>
          <a:bodyPr/>
          <a:lstStyle/>
          <a:p>
            <a:r>
              <a:rPr lang="en-US" sz="2800"/>
              <a:t>Usability Can Be Objectively Defined and Measured</a:t>
            </a:r>
          </a:p>
          <a:p>
            <a:r>
              <a:rPr lang="en-US" sz="2800"/>
              <a:t>Example: Usability Goal for a corporate travel system…</a:t>
            </a:r>
          </a:p>
          <a:p>
            <a:pPr lvl="1"/>
            <a:r>
              <a:rPr lang="en-US" sz="2400"/>
              <a:t>On their first try, within 12 minutes, 75% of travelers shall be able to correctly:</a:t>
            </a:r>
          </a:p>
          <a:p>
            <a:pPr lvl="2"/>
            <a:r>
              <a:rPr lang="en-US" sz="2000"/>
              <a:t>Create a travel advance request form</a:t>
            </a:r>
          </a:p>
          <a:p>
            <a:pPr lvl="2"/>
            <a:r>
              <a:rPr lang="en-US" sz="2000"/>
              <a:t>Select one departure flight and one return flight</a:t>
            </a:r>
          </a:p>
          <a:p>
            <a:pPr lvl="2"/>
            <a:r>
              <a:rPr lang="en-US" sz="2000"/>
              <a:t>Designate one hotel</a:t>
            </a:r>
          </a:p>
          <a:p>
            <a:pPr lvl="2"/>
            <a:r>
              <a:rPr lang="en-US" sz="2000"/>
              <a:t>Reserve one rental car</a:t>
            </a:r>
          </a:p>
          <a:p>
            <a:pPr lvl="2"/>
            <a:r>
              <a:rPr lang="en-US" sz="2000"/>
              <a:t>Forward the form for approval . .</a:t>
            </a:r>
          </a:p>
          <a:p>
            <a:pPr lvl="1"/>
            <a:r>
              <a:rPr lang="en-US" sz="2400"/>
              <a:t>By the second try, within 20 minutes, 90% of travelers shall be able to complete all 5 tasks correctly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196610" name="Rectangle 2"/>
          <p:cNvSpPr>
            <a:spLocks noGrp="1" noChangeArrowheads="1"/>
          </p:cNvSpPr>
          <p:nvPr>
            <p:ph type="title"/>
          </p:nvPr>
        </p:nvSpPr>
        <p:spPr/>
        <p:txBody>
          <a:bodyPr/>
          <a:lstStyle/>
          <a:p>
            <a:r>
              <a:rPr lang="en-US"/>
              <a:t>Who are “Users”?</a:t>
            </a:r>
          </a:p>
        </p:txBody>
      </p:sp>
      <p:sp>
        <p:nvSpPr>
          <p:cNvPr id="196611" name="Rectangle 3"/>
          <p:cNvSpPr>
            <a:spLocks noGrp="1" noChangeArrowheads="1"/>
          </p:cNvSpPr>
          <p:nvPr>
            <p:ph type="body" idx="1"/>
          </p:nvPr>
        </p:nvSpPr>
        <p:spPr/>
        <p:txBody>
          <a:bodyPr/>
          <a:lstStyle/>
          <a:p>
            <a:r>
              <a:rPr lang="en-US"/>
              <a:t>People who will use a computer system or web site.</a:t>
            </a:r>
          </a:p>
          <a:p>
            <a:r>
              <a:rPr lang="en-US"/>
              <a:t>As opposed to the “Designers”</a:t>
            </a:r>
          </a:p>
          <a:p>
            <a:pPr lvl="1"/>
            <a:r>
              <a:rPr lang="en-US"/>
              <a:t>People who </a:t>
            </a:r>
            <a:r>
              <a:rPr lang="en-US" i="1"/>
              <a:t>create</a:t>
            </a:r>
            <a:r>
              <a:rPr lang="en-US"/>
              <a:t> the system or web site</a:t>
            </a:r>
          </a:p>
          <a:p>
            <a:r>
              <a:rPr lang="en-US"/>
              <a:t>Designers </a:t>
            </a:r>
            <a:r>
              <a:rPr lang="en-US">
                <a:sym typeface="Symbol" pitchFamily="-109" charset="2"/>
              </a:rPr>
              <a:t></a:t>
            </a:r>
            <a:r>
              <a:rPr lang="en-US"/>
              <a:t> Users</a:t>
            </a:r>
          </a:p>
          <a:p>
            <a:r>
              <a:rPr lang="en-US"/>
              <a:t>Have to make an effort to </a:t>
            </a:r>
            <a:r>
              <a:rPr lang="en-US" b="1" i="1">
                <a:solidFill>
                  <a:schemeClr val="hlink"/>
                </a:solidFill>
              </a:rPr>
              <a:t>Know The User</a:t>
            </a:r>
            <a:endParaRPr lang="en-US"/>
          </a:p>
          <a:p>
            <a:endParaRPr lang="en-US"/>
          </a:p>
          <a:p>
            <a:pPr algn="ctr">
              <a:buFont typeface="Wingdings" pitchFamily="-109" charset="2"/>
              <a:buNone/>
            </a:pPr>
            <a:r>
              <a:rPr lang="en-US" sz="3600" b="1" i="1">
                <a:solidFill>
                  <a:schemeClr val="accent2"/>
                </a:solidFill>
              </a:rPr>
              <a:t>“The user is not like me!”</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noFill/>
          <a:ln/>
        </p:spPr>
        <p:txBody>
          <a:bodyPr lIns="92075" tIns="46038" rIns="92075" bIns="46038" anchor="ctr"/>
          <a:lstStyle/>
          <a:p>
            <a:r>
              <a:rPr lang="en-US"/>
              <a:t>Usability Goals</a:t>
            </a:r>
          </a:p>
        </p:txBody>
      </p:sp>
      <p:sp>
        <p:nvSpPr>
          <p:cNvPr id="620547" name="Rectangle 3"/>
          <p:cNvSpPr>
            <a:spLocks noGrp="1" noChangeArrowheads="1"/>
          </p:cNvSpPr>
          <p:nvPr>
            <p:ph type="body" sz="half" idx="1"/>
          </p:nvPr>
        </p:nvSpPr>
        <p:spPr>
          <a:xfrm>
            <a:off x="-298450" y="3165475"/>
            <a:ext cx="5632450" cy="2735263"/>
          </a:xfrm>
          <a:noFill/>
          <a:ln/>
        </p:spPr>
        <p:txBody>
          <a:bodyPr lIns="92075" tIns="46038" rIns="92075" bIns="46038"/>
          <a:lstStyle/>
          <a:p>
            <a:pPr lvl="1"/>
            <a:r>
              <a:rPr lang="en-US" sz="2000"/>
              <a:t>Learnable</a:t>
            </a:r>
          </a:p>
          <a:p>
            <a:pPr lvl="2"/>
            <a:r>
              <a:rPr lang="en-US"/>
              <a:t>faster the 2</a:t>
            </a:r>
            <a:r>
              <a:rPr lang="en-US" baseline="30000"/>
              <a:t>nd</a:t>
            </a:r>
            <a:r>
              <a:rPr lang="en-US"/>
              <a:t> time &amp; so on</a:t>
            </a:r>
          </a:p>
          <a:p>
            <a:pPr lvl="1"/>
            <a:r>
              <a:rPr lang="en-US" sz="2000"/>
              <a:t>Memorable</a:t>
            </a:r>
          </a:p>
          <a:p>
            <a:pPr lvl="2"/>
            <a:r>
              <a:rPr lang="en-US"/>
              <a:t>from session to session</a:t>
            </a:r>
          </a:p>
          <a:p>
            <a:pPr lvl="1"/>
            <a:r>
              <a:rPr lang="en-US" sz="2000"/>
              <a:t>Flexible		</a:t>
            </a:r>
          </a:p>
          <a:p>
            <a:pPr lvl="2"/>
            <a:r>
              <a:rPr lang="en-US"/>
              <a:t>multiple ways to accomplish tasks</a:t>
            </a:r>
          </a:p>
        </p:txBody>
      </p:sp>
      <p:sp>
        <p:nvSpPr>
          <p:cNvPr id="620548" name="Rectangle 4"/>
          <p:cNvSpPr>
            <a:spLocks noGrp="1" noChangeArrowheads="1"/>
          </p:cNvSpPr>
          <p:nvPr>
            <p:ph type="body" sz="half" idx="2"/>
          </p:nvPr>
        </p:nvSpPr>
        <p:spPr>
          <a:xfrm>
            <a:off x="4572000" y="3165475"/>
            <a:ext cx="4572000" cy="2155825"/>
          </a:xfrm>
        </p:spPr>
        <p:txBody>
          <a:bodyPr/>
          <a:lstStyle/>
          <a:p>
            <a:pPr lvl="1">
              <a:lnSpc>
                <a:spcPct val="90000"/>
              </a:lnSpc>
            </a:pPr>
            <a:r>
              <a:rPr lang="en-US" sz="2000"/>
              <a:t>Efficient</a:t>
            </a:r>
          </a:p>
          <a:p>
            <a:pPr lvl="2">
              <a:lnSpc>
                <a:spcPct val="90000"/>
              </a:lnSpc>
            </a:pPr>
            <a:r>
              <a:rPr lang="en-US"/>
              <a:t>perform tasks quickly </a:t>
            </a:r>
          </a:p>
          <a:p>
            <a:pPr lvl="1">
              <a:lnSpc>
                <a:spcPct val="90000"/>
              </a:lnSpc>
            </a:pPr>
            <a:r>
              <a:rPr lang="en-US" sz="2000"/>
              <a:t>Robust</a:t>
            </a:r>
          </a:p>
          <a:p>
            <a:pPr lvl="2">
              <a:lnSpc>
                <a:spcPct val="90000"/>
              </a:lnSpc>
            </a:pPr>
            <a:r>
              <a:rPr lang="en-US"/>
              <a:t>minimal error rates</a:t>
            </a:r>
          </a:p>
          <a:p>
            <a:pPr lvl="2">
              <a:lnSpc>
                <a:spcPct val="90000"/>
              </a:lnSpc>
            </a:pPr>
            <a:r>
              <a:rPr lang="en-US"/>
              <a:t>good feedback so user </a:t>
            </a:r>
            <a:br>
              <a:rPr lang="en-US"/>
            </a:br>
            <a:r>
              <a:rPr lang="en-US"/>
              <a:t>can recover</a:t>
            </a:r>
          </a:p>
          <a:p>
            <a:pPr lvl="1">
              <a:lnSpc>
                <a:spcPct val="90000"/>
              </a:lnSpc>
            </a:pPr>
            <a:r>
              <a:rPr lang="en-US" sz="2000"/>
              <a:t>Pleasing</a:t>
            </a:r>
          </a:p>
          <a:p>
            <a:pPr lvl="2">
              <a:lnSpc>
                <a:spcPct val="90000"/>
              </a:lnSpc>
            </a:pPr>
            <a:r>
              <a:rPr lang="en-US"/>
              <a:t>high user satisfaction</a:t>
            </a:r>
          </a:p>
          <a:p>
            <a:pPr lvl="1">
              <a:lnSpc>
                <a:spcPct val="90000"/>
              </a:lnSpc>
            </a:pPr>
            <a:r>
              <a:rPr lang="en-US" sz="2000"/>
              <a:t>Fun</a:t>
            </a:r>
          </a:p>
        </p:txBody>
      </p:sp>
      <p:sp>
        <p:nvSpPr>
          <p:cNvPr id="620549" name="Rectangle 5"/>
          <p:cNvSpPr>
            <a:spLocks noChangeArrowheads="1"/>
          </p:cNvSpPr>
          <p:nvPr/>
        </p:nvSpPr>
        <p:spPr bwMode="auto">
          <a:xfrm>
            <a:off x="390525" y="1219200"/>
            <a:ext cx="8634413" cy="1411288"/>
          </a:xfrm>
          <a:prstGeom prst="rect">
            <a:avLst/>
          </a:prstGeom>
          <a:noFill/>
          <a:ln w="9525">
            <a:noFill/>
            <a:miter lim="800000"/>
            <a:headEnd/>
            <a:tailEnd/>
          </a:ln>
          <a:effectLst/>
        </p:spPr>
        <p:txBody>
          <a:bodyPr lIns="92075" tIns="46038" rIns="92075" bIns="46038">
            <a:prstTxWarp prst="textNoShape">
              <a:avLst/>
            </a:prstTxWarp>
          </a:bodyPr>
          <a:lstStyle/>
          <a:p>
            <a:pPr marL="342900" indent="-342900">
              <a:spcBef>
                <a:spcPct val="20000"/>
              </a:spcBef>
              <a:buSzPct val="75000"/>
              <a:buFontTx/>
              <a:buChar char="•"/>
            </a:pPr>
            <a:r>
              <a:rPr lang="en-US" sz="2600">
                <a:solidFill>
                  <a:srgbClr val="445984"/>
                </a:solidFill>
              </a:rPr>
              <a:t>Set goals early and use them to measure progress</a:t>
            </a:r>
          </a:p>
          <a:p>
            <a:pPr marL="342900" indent="-342900">
              <a:spcBef>
                <a:spcPct val="20000"/>
              </a:spcBef>
              <a:buSzPct val="75000"/>
              <a:buFontTx/>
              <a:buChar char="•"/>
            </a:pPr>
            <a:r>
              <a:rPr lang="en-US" sz="2600">
                <a:solidFill>
                  <a:srgbClr val="445984"/>
                </a:solidFill>
              </a:rPr>
              <a:t>Goals often have tradeoffs, so prioritize</a:t>
            </a:r>
          </a:p>
          <a:p>
            <a:pPr marL="342900" indent="-342900">
              <a:spcBef>
                <a:spcPct val="20000"/>
              </a:spcBef>
              <a:buSzPct val="75000"/>
              <a:buFontTx/>
              <a:buChar char="•"/>
            </a:pPr>
            <a:r>
              <a:rPr lang="en-US" sz="2600">
                <a:solidFill>
                  <a:srgbClr val="445984"/>
                </a:solidFill>
              </a:rPr>
              <a:t>Example goals:</a:t>
            </a:r>
          </a:p>
        </p:txBody>
      </p:sp>
      <p:pic>
        <p:nvPicPr>
          <p:cNvPr id="620550" name="Picture 6" descr="j0257035[1]"/>
          <p:cNvPicPr>
            <a:picLocks noChangeAspect="1" noChangeArrowheads="1"/>
          </p:cNvPicPr>
          <p:nvPr/>
        </p:nvPicPr>
        <p:blipFill>
          <a:blip r:embed="rId3"/>
          <a:srcRect/>
          <a:stretch>
            <a:fillRect/>
          </a:stretch>
        </p:blipFill>
        <p:spPr bwMode="auto">
          <a:xfrm>
            <a:off x="498475" y="5842000"/>
            <a:ext cx="1522413" cy="812800"/>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0547">
                                            <p:txEl>
                                              <p:pRg st="0" end="0"/>
                                            </p:txEl>
                                          </p:spTgt>
                                        </p:tgtEl>
                                        <p:attrNameLst>
                                          <p:attrName>style.visibility</p:attrName>
                                        </p:attrNameLst>
                                      </p:cBhvr>
                                      <p:to>
                                        <p:strVal val="visible"/>
                                      </p:to>
                                    </p:set>
                                    <p:animEffect transition="in" filter="dissolve">
                                      <p:cBhvr>
                                        <p:cTn id="7" dur="500"/>
                                        <p:tgtEl>
                                          <p:spTgt spid="62054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20547">
                                            <p:txEl>
                                              <p:pRg st="1" end="1"/>
                                            </p:txEl>
                                          </p:spTgt>
                                        </p:tgtEl>
                                        <p:attrNameLst>
                                          <p:attrName>style.visibility</p:attrName>
                                        </p:attrNameLst>
                                      </p:cBhvr>
                                      <p:to>
                                        <p:strVal val="visible"/>
                                      </p:to>
                                    </p:set>
                                    <p:animEffect transition="in" filter="dissolve">
                                      <p:cBhvr>
                                        <p:cTn id="10" dur="500"/>
                                        <p:tgtEl>
                                          <p:spTgt spid="62054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20547">
                                            <p:txEl>
                                              <p:pRg st="2" end="2"/>
                                            </p:txEl>
                                          </p:spTgt>
                                        </p:tgtEl>
                                        <p:attrNameLst>
                                          <p:attrName>style.visibility</p:attrName>
                                        </p:attrNameLst>
                                      </p:cBhvr>
                                      <p:to>
                                        <p:strVal val="visible"/>
                                      </p:to>
                                    </p:set>
                                    <p:animEffect transition="in" filter="dissolve">
                                      <p:cBhvr>
                                        <p:cTn id="13" dur="500"/>
                                        <p:tgtEl>
                                          <p:spTgt spid="62054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20547">
                                            <p:txEl>
                                              <p:pRg st="3" end="3"/>
                                            </p:txEl>
                                          </p:spTgt>
                                        </p:tgtEl>
                                        <p:attrNameLst>
                                          <p:attrName>style.visibility</p:attrName>
                                        </p:attrNameLst>
                                      </p:cBhvr>
                                      <p:to>
                                        <p:strVal val="visible"/>
                                      </p:to>
                                    </p:set>
                                    <p:animEffect transition="in" filter="dissolve">
                                      <p:cBhvr>
                                        <p:cTn id="16" dur="500"/>
                                        <p:tgtEl>
                                          <p:spTgt spid="62054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20547">
                                            <p:txEl>
                                              <p:pRg st="4" end="4"/>
                                            </p:txEl>
                                          </p:spTgt>
                                        </p:tgtEl>
                                        <p:attrNameLst>
                                          <p:attrName>style.visibility</p:attrName>
                                        </p:attrNameLst>
                                      </p:cBhvr>
                                      <p:to>
                                        <p:strVal val="visible"/>
                                      </p:to>
                                    </p:set>
                                    <p:animEffect transition="in" filter="dissolve">
                                      <p:cBhvr>
                                        <p:cTn id="19" dur="500"/>
                                        <p:tgtEl>
                                          <p:spTgt spid="620547">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20547">
                                            <p:txEl>
                                              <p:pRg st="5" end="5"/>
                                            </p:txEl>
                                          </p:spTgt>
                                        </p:tgtEl>
                                        <p:attrNameLst>
                                          <p:attrName>style.visibility</p:attrName>
                                        </p:attrNameLst>
                                      </p:cBhvr>
                                      <p:to>
                                        <p:strVal val="visible"/>
                                      </p:to>
                                    </p:set>
                                    <p:animEffect transition="in" filter="dissolve">
                                      <p:cBhvr>
                                        <p:cTn id="22" dur="500"/>
                                        <p:tgtEl>
                                          <p:spTgt spid="62054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0548">
                                            <p:txEl>
                                              <p:pRg st="0" end="0"/>
                                            </p:txEl>
                                          </p:spTgt>
                                        </p:tgtEl>
                                        <p:attrNameLst>
                                          <p:attrName>style.visibility</p:attrName>
                                        </p:attrNameLst>
                                      </p:cBhvr>
                                      <p:to>
                                        <p:strVal val="visible"/>
                                      </p:to>
                                    </p:set>
                                    <p:animEffect transition="in" filter="dissolve">
                                      <p:cBhvr>
                                        <p:cTn id="27" dur="500"/>
                                        <p:tgtEl>
                                          <p:spTgt spid="620548">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20548">
                                            <p:txEl>
                                              <p:pRg st="1" end="1"/>
                                            </p:txEl>
                                          </p:spTgt>
                                        </p:tgtEl>
                                        <p:attrNameLst>
                                          <p:attrName>style.visibility</p:attrName>
                                        </p:attrNameLst>
                                      </p:cBhvr>
                                      <p:to>
                                        <p:strVal val="visible"/>
                                      </p:to>
                                    </p:set>
                                    <p:animEffect transition="in" filter="dissolve">
                                      <p:cBhvr>
                                        <p:cTn id="30" dur="500"/>
                                        <p:tgtEl>
                                          <p:spTgt spid="620548">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20548">
                                            <p:txEl>
                                              <p:pRg st="2" end="2"/>
                                            </p:txEl>
                                          </p:spTgt>
                                        </p:tgtEl>
                                        <p:attrNameLst>
                                          <p:attrName>style.visibility</p:attrName>
                                        </p:attrNameLst>
                                      </p:cBhvr>
                                      <p:to>
                                        <p:strVal val="visible"/>
                                      </p:to>
                                    </p:set>
                                    <p:animEffect transition="in" filter="dissolve">
                                      <p:cBhvr>
                                        <p:cTn id="33" dur="500"/>
                                        <p:tgtEl>
                                          <p:spTgt spid="620548">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20548">
                                            <p:txEl>
                                              <p:pRg st="3" end="3"/>
                                            </p:txEl>
                                          </p:spTgt>
                                        </p:tgtEl>
                                        <p:attrNameLst>
                                          <p:attrName>style.visibility</p:attrName>
                                        </p:attrNameLst>
                                      </p:cBhvr>
                                      <p:to>
                                        <p:strVal val="visible"/>
                                      </p:to>
                                    </p:set>
                                    <p:animEffect transition="in" filter="dissolve">
                                      <p:cBhvr>
                                        <p:cTn id="36" dur="500"/>
                                        <p:tgtEl>
                                          <p:spTgt spid="620548">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20548">
                                            <p:txEl>
                                              <p:pRg st="4" end="4"/>
                                            </p:txEl>
                                          </p:spTgt>
                                        </p:tgtEl>
                                        <p:attrNameLst>
                                          <p:attrName>style.visibility</p:attrName>
                                        </p:attrNameLst>
                                      </p:cBhvr>
                                      <p:to>
                                        <p:strVal val="visible"/>
                                      </p:to>
                                    </p:set>
                                    <p:animEffect transition="in" filter="dissolve">
                                      <p:cBhvr>
                                        <p:cTn id="39" dur="500"/>
                                        <p:tgtEl>
                                          <p:spTgt spid="620548">
                                            <p:txEl>
                                              <p:pRg st="4" end="4"/>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20548">
                                            <p:txEl>
                                              <p:pRg st="5" end="5"/>
                                            </p:txEl>
                                          </p:spTgt>
                                        </p:tgtEl>
                                        <p:attrNameLst>
                                          <p:attrName>style.visibility</p:attrName>
                                        </p:attrNameLst>
                                      </p:cBhvr>
                                      <p:to>
                                        <p:strVal val="visible"/>
                                      </p:to>
                                    </p:set>
                                    <p:animEffect transition="in" filter="dissolve">
                                      <p:cBhvr>
                                        <p:cTn id="42" dur="500"/>
                                        <p:tgtEl>
                                          <p:spTgt spid="620548">
                                            <p:txEl>
                                              <p:pRg st="5" end="5"/>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620548">
                                            <p:txEl>
                                              <p:pRg st="6" end="6"/>
                                            </p:txEl>
                                          </p:spTgt>
                                        </p:tgtEl>
                                        <p:attrNameLst>
                                          <p:attrName>style.visibility</p:attrName>
                                        </p:attrNameLst>
                                      </p:cBhvr>
                                      <p:to>
                                        <p:strVal val="visible"/>
                                      </p:to>
                                    </p:set>
                                    <p:animEffect transition="in" filter="dissolve">
                                      <p:cBhvr>
                                        <p:cTn id="45" dur="500"/>
                                        <p:tgtEl>
                                          <p:spTgt spid="620548">
                                            <p:txEl>
                                              <p:pRg st="6" end="6"/>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20548">
                                            <p:txEl>
                                              <p:pRg st="7" end="7"/>
                                            </p:txEl>
                                          </p:spTgt>
                                        </p:tgtEl>
                                        <p:attrNameLst>
                                          <p:attrName>style.visibility</p:attrName>
                                        </p:attrNameLst>
                                      </p:cBhvr>
                                      <p:to>
                                        <p:strVal val="visible"/>
                                      </p:to>
                                    </p:set>
                                    <p:animEffect transition="in" filter="dissolve">
                                      <p:cBhvr>
                                        <p:cTn id="48" dur="500"/>
                                        <p:tgtEl>
                                          <p:spTgt spid="6205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bldLvl="2"/>
      <p:bldP spid="620548" grpId="0" build="p" bldLvl="2"/>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r>
              <a:rPr lang="en-US"/>
              <a:t>Copyright © 2008 – Brad A. Myers</a:t>
            </a:r>
          </a:p>
        </p:txBody>
      </p:sp>
      <p:sp>
        <p:nvSpPr>
          <p:cNvPr id="388098" name="Rectangle 2"/>
          <p:cNvSpPr>
            <a:spLocks noGrp="1" noChangeArrowheads="1"/>
          </p:cNvSpPr>
          <p:nvPr>
            <p:ph type="title"/>
          </p:nvPr>
        </p:nvSpPr>
        <p:spPr/>
        <p:txBody>
          <a:bodyPr/>
          <a:lstStyle/>
          <a:p>
            <a:r>
              <a:rPr lang="en-US" sz="4000"/>
              <a:t>Goal Levels</a:t>
            </a:r>
          </a:p>
        </p:txBody>
      </p:sp>
      <p:sp>
        <p:nvSpPr>
          <p:cNvPr id="388099" name="Rectangle 3"/>
          <p:cNvSpPr>
            <a:spLocks noGrp="1" noChangeArrowheads="1"/>
          </p:cNvSpPr>
          <p:nvPr>
            <p:ph type="body" idx="1"/>
          </p:nvPr>
        </p:nvSpPr>
        <p:spPr/>
        <p:txBody>
          <a:bodyPr/>
          <a:lstStyle/>
          <a:p>
            <a:r>
              <a:rPr lang="en-US" sz="2800"/>
              <a:t>Pick Levels for your system:</a:t>
            </a:r>
          </a:p>
          <a:p>
            <a:pPr lvl="1"/>
            <a:r>
              <a:rPr lang="en-US" sz="2400"/>
              <a:t>Minimum acceptable level</a:t>
            </a:r>
          </a:p>
          <a:p>
            <a:pPr lvl="1"/>
            <a:r>
              <a:rPr lang="en-US" sz="2400"/>
              <a:t>Desired (planned) level</a:t>
            </a:r>
          </a:p>
          <a:p>
            <a:pPr lvl="1"/>
            <a:r>
              <a:rPr lang="en-US" sz="2400"/>
              <a:t>Theoretical best level</a:t>
            </a:r>
          </a:p>
          <a:p>
            <a:pPr lvl="1"/>
            <a:r>
              <a:rPr lang="en-US" sz="2400"/>
              <a:t>Current level or competitor's level</a:t>
            </a:r>
          </a:p>
        </p:txBody>
      </p:sp>
      <p:sp>
        <p:nvSpPr>
          <p:cNvPr id="388100" name="Line 4"/>
          <p:cNvSpPr>
            <a:spLocks noChangeShapeType="1"/>
          </p:cNvSpPr>
          <p:nvPr/>
        </p:nvSpPr>
        <p:spPr bwMode="auto">
          <a:xfrm>
            <a:off x="2286000" y="4876800"/>
            <a:ext cx="0" cy="609600"/>
          </a:xfrm>
          <a:prstGeom prst="line">
            <a:avLst/>
          </a:prstGeom>
          <a:noFill/>
          <a:ln w="9525">
            <a:solidFill>
              <a:schemeClr val="bg1"/>
            </a:solidFill>
            <a:miter lim="800000"/>
            <a:headEnd/>
            <a:tailEnd/>
          </a:ln>
          <a:effectLst/>
        </p:spPr>
        <p:txBody>
          <a:bodyPr wrap="none">
            <a:prstTxWarp prst="textNoShape">
              <a:avLst/>
            </a:prstTxWarp>
          </a:bodyPr>
          <a:lstStyle/>
          <a:p>
            <a:endParaRPr lang="en-US"/>
          </a:p>
        </p:txBody>
      </p:sp>
      <p:sp>
        <p:nvSpPr>
          <p:cNvPr id="388101" name="Line 5"/>
          <p:cNvSpPr>
            <a:spLocks noChangeShapeType="1"/>
          </p:cNvSpPr>
          <p:nvPr/>
        </p:nvSpPr>
        <p:spPr bwMode="auto">
          <a:xfrm>
            <a:off x="2286000" y="5181600"/>
            <a:ext cx="5181600" cy="0"/>
          </a:xfrm>
          <a:prstGeom prst="line">
            <a:avLst/>
          </a:prstGeom>
          <a:noFill/>
          <a:ln w="9525">
            <a:solidFill>
              <a:schemeClr val="bg1"/>
            </a:solidFill>
            <a:miter lim="800000"/>
            <a:headEnd/>
            <a:tailEnd type="triangle" w="lg" len="lg"/>
          </a:ln>
          <a:effectLst/>
        </p:spPr>
        <p:txBody>
          <a:bodyPr wrap="none">
            <a:prstTxWarp prst="textNoShape">
              <a:avLst/>
            </a:prstTxWarp>
          </a:bodyPr>
          <a:lstStyle/>
          <a:p>
            <a:endParaRPr lang="en-US"/>
          </a:p>
        </p:txBody>
      </p:sp>
      <p:sp>
        <p:nvSpPr>
          <p:cNvPr id="388102" name="Line 6"/>
          <p:cNvSpPr>
            <a:spLocks noChangeShapeType="1"/>
          </p:cNvSpPr>
          <p:nvPr/>
        </p:nvSpPr>
        <p:spPr bwMode="auto">
          <a:xfrm>
            <a:off x="3352800" y="4876800"/>
            <a:ext cx="0" cy="609600"/>
          </a:xfrm>
          <a:prstGeom prst="line">
            <a:avLst/>
          </a:prstGeom>
          <a:noFill/>
          <a:ln w="9525">
            <a:solidFill>
              <a:schemeClr val="bg1"/>
            </a:solidFill>
            <a:miter lim="800000"/>
            <a:headEnd/>
            <a:tailEnd/>
          </a:ln>
          <a:effectLst/>
        </p:spPr>
        <p:txBody>
          <a:bodyPr wrap="none">
            <a:prstTxWarp prst="textNoShape">
              <a:avLst/>
            </a:prstTxWarp>
          </a:bodyPr>
          <a:lstStyle/>
          <a:p>
            <a:endParaRPr lang="en-US"/>
          </a:p>
        </p:txBody>
      </p:sp>
      <p:sp>
        <p:nvSpPr>
          <p:cNvPr id="388103" name="Line 7"/>
          <p:cNvSpPr>
            <a:spLocks noChangeShapeType="1"/>
          </p:cNvSpPr>
          <p:nvPr/>
        </p:nvSpPr>
        <p:spPr bwMode="auto">
          <a:xfrm>
            <a:off x="4267200" y="4876800"/>
            <a:ext cx="0" cy="609600"/>
          </a:xfrm>
          <a:prstGeom prst="line">
            <a:avLst/>
          </a:prstGeom>
          <a:noFill/>
          <a:ln w="9525">
            <a:solidFill>
              <a:schemeClr val="bg1"/>
            </a:solidFill>
            <a:miter lim="800000"/>
            <a:headEnd/>
            <a:tailEnd/>
          </a:ln>
          <a:effectLst/>
        </p:spPr>
        <p:txBody>
          <a:bodyPr wrap="none">
            <a:prstTxWarp prst="textNoShape">
              <a:avLst/>
            </a:prstTxWarp>
          </a:bodyPr>
          <a:lstStyle/>
          <a:p>
            <a:endParaRPr lang="en-US"/>
          </a:p>
        </p:txBody>
      </p:sp>
      <p:sp>
        <p:nvSpPr>
          <p:cNvPr id="388104" name="Line 8"/>
          <p:cNvSpPr>
            <a:spLocks noChangeShapeType="1"/>
          </p:cNvSpPr>
          <p:nvPr/>
        </p:nvSpPr>
        <p:spPr bwMode="auto">
          <a:xfrm>
            <a:off x="6172200" y="4876800"/>
            <a:ext cx="0" cy="609600"/>
          </a:xfrm>
          <a:prstGeom prst="line">
            <a:avLst/>
          </a:prstGeom>
          <a:noFill/>
          <a:ln w="9525">
            <a:solidFill>
              <a:schemeClr val="bg1"/>
            </a:solidFill>
            <a:miter lim="800000"/>
            <a:headEnd/>
            <a:tailEnd/>
          </a:ln>
          <a:effectLst/>
        </p:spPr>
        <p:txBody>
          <a:bodyPr wrap="none">
            <a:prstTxWarp prst="textNoShape">
              <a:avLst/>
            </a:prstTxWarp>
          </a:bodyPr>
          <a:lstStyle/>
          <a:p>
            <a:endParaRPr lang="en-US"/>
          </a:p>
        </p:txBody>
      </p:sp>
      <p:sp>
        <p:nvSpPr>
          <p:cNvPr id="388105" name="Text Box 9"/>
          <p:cNvSpPr txBox="1">
            <a:spLocks noChangeArrowheads="1"/>
          </p:cNvSpPr>
          <p:nvPr/>
        </p:nvSpPr>
        <p:spPr bwMode="auto">
          <a:xfrm>
            <a:off x="4459288" y="5954713"/>
            <a:ext cx="785812" cy="366712"/>
          </a:xfrm>
          <a:prstGeom prst="rect">
            <a:avLst/>
          </a:prstGeom>
          <a:noFill/>
          <a:ln w="9525">
            <a:noFill/>
            <a:miter lim="800000"/>
            <a:headEnd/>
            <a:tailEnd/>
          </a:ln>
          <a:effectLst/>
        </p:spPr>
        <p:txBody>
          <a:bodyPr wrap="none">
            <a:prstTxWarp prst="textNoShape">
              <a:avLst/>
            </a:prstTxWarp>
            <a:spAutoFit/>
          </a:bodyPr>
          <a:lstStyle/>
          <a:p>
            <a:pPr algn="l"/>
            <a:r>
              <a:rPr lang="en-US" sz="1800">
                <a:solidFill>
                  <a:schemeClr val="bg1"/>
                </a:solidFill>
              </a:rPr>
              <a:t>Errors</a:t>
            </a:r>
          </a:p>
        </p:txBody>
      </p:sp>
      <p:sp>
        <p:nvSpPr>
          <p:cNvPr id="388106" name="Text Box 10"/>
          <p:cNvSpPr txBox="1">
            <a:spLocks noChangeArrowheads="1"/>
          </p:cNvSpPr>
          <p:nvPr/>
        </p:nvSpPr>
        <p:spPr bwMode="auto">
          <a:xfrm>
            <a:off x="2120900" y="5441950"/>
            <a:ext cx="309563" cy="366713"/>
          </a:xfrm>
          <a:prstGeom prst="rect">
            <a:avLst/>
          </a:prstGeom>
          <a:noFill/>
          <a:ln w="9525">
            <a:noFill/>
            <a:miter lim="800000"/>
            <a:headEnd/>
            <a:tailEnd/>
          </a:ln>
          <a:effectLst/>
        </p:spPr>
        <p:txBody>
          <a:bodyPr wrap="none">
            <a:prstTxWarp prst="textNoShape">
              <a:avLst/>
            </a:prstTxWarp>
            <a:spAutoFit/>
          </a:bodyPr>
          <a:lstStyle/>
          <a:p>
            <a:pPr algn="l"/>
            <a:r>
              <a:rPr lang="en-US" sz="1800">
                <a:solidFill>
                  <a:schemeClr val="bg1"/>
                </a:solidFill>
              </a:rPr>
              <a:t>0</a:t>
            </a:r>
          </a:p>
        </p:txBody>
      </p:sp>
      <p:sp>
        <p:nvSpPr>
          <p:cNvPr id="388107" name="Text Box 11"/>
          <p:cNvSpPr txBox="1">
            <a:spLocks noChangeArrowheads="1"/>
          </p:cNvSpPr>
          <p:nvPr/>
        </p:nvSpPr>
        <p:spPr bwMode="auto">
          <a:xfrm>
            <a:off x="3217863" y="5441950"/>
            <a:ext cx="309562" cy="366713"/>
          </a:xfrm>
          <a:prstGeom prst="rect">
            <a:avLst/>
          </a:prstGeom>
          <a:noFill/>
          <a:ln w="9525">
            <a:noFill/>
            <a:miter lim="800000"/>
            <a:headEnd/>
            <a:tailEnd/>
          </a:ln>
          <a:effectLst/>
        </p:spPr>
        <p:txBody>
          <a:bodyPr wrap="none">
            <a:prstTxWarp prst="textNoShape">
              <a:avLst/>
            </a:prstTxWarp>
            <a:spAutoFit/>
          </a:bodyPr>
          <a:lstStyle/>
          <a:p>
            <a:pPr algn="l"/>
            <a:r>
              <a:rPr lang="en-US" sz="1800">
                <a:solidFill>
                  <a:schemeClr val="bg1"/>
                </a:solidFill>
              </a:rPr>
              <a:t>1</a:t>
            </a:r>
          </a:p>
        </p:txBody>
      </p:sp>
      <p:sp>
        <p:nvSpPr>
          <p:cNvPr id="388108" name="Text Box 12"/>
          <p:cNvSpPr txBox="1">
            <a:spLocks noChangeArrowheads="1"/>
          </p:cNvSpPr>
          <p:nvPr/>
        </p:nvSpPr>
        <p:spPr bwMode="auto">
          <a:xfrm>
            <a:off x="4102100" y="5441950"/>
            <a:ext cx="309563" cy="366713"/>
          </a:xfrm>
          <a:prstGeom prst="rect">
            <a:avLst/>
          </a:prstGeom>
          <a:noFill/>
          <a:ln w="9525">
            <a:noFill/>
            <a:miter lim="800000"/>
            <a:headEnd/>
            <a:tailEnd/>
          </a:ln>
          <a:effectLst/>
        </p:spPr>
        <p:txBody>
          <a:bodyPr wrap="none">
            <a:prstTxWarp prst="textNoShape">
              <a:avLst/>
            </a:prstTxWarp>
            <a:spAutoFit/>
          </a:bodyPr>
          <a:lstStyle/>
          <a:p>
            <a:pPr algn="l"/>
            <a:r>
              <a:rPr lang="en-US" sz="1800">
                <a:solidFill>
                  <a:schemeClr val="bg1"/>
                </a:solidFill>
              </a:rPr>
              <a:t>2</a:t>
            </a:r>
          </a:p>
        </p:txBody>
      </p:sp>
      <p:sp>
        <p:nvSpPr>
          <p:cNvPr id="388109" name="Text Box 13"/>
          <p:cNvSpPr txBox="1">
            <a:spLocks noChangeArrowheads="1"/>
          </p:cNvSpPr>
          <p:nvPr/>
        </p:nvSpPr>
        <p:spPr bwMode="auto">
          <a:xfrm>
            <a:off x="6007100" y="5441950"/>
            <a:ext cx="309563" cy="366713"/>
          </a:xfrm>
          <a:prstGeom prst="rect">
            <a:avLst/>
          </a:prstGeom>
          <a:noFill/>
          <a:ln w="9525">
            <a:noFill/>
            <a:miter lim="800000"/>
            <a:headEnd/>
            <a:tailEnd/>
          </a:ln>
          <a:effectLst/>
        </p:spPr>
        <p:txBody>
          <a:bodyPr wrap="none">
            <a:prstTxWarp prst="textNoShape">
              <a:avLst/>
            </a:prstTxWarp>
            <a:spAutoFit/>
          </a:bodyPr>
          <a:lstStyle/>
          <a:p>
            <a:pPr algn="l"/>
            <a:r>
              <a:rPr lang="en-US" sz="1800">
                <a:solidFill>
                  <a:schemeClr val="bg1"/>
                </a:solidFill>
              </a:rPr>
              <a:t>5</a:t>
            </a:r>
          </a:p>
        </p:txBody>
      </p:sp>
      <p:sp>
        <p:nvSpPr>
          <p:cNvPr id="388110" name="Text Box 14"/>
          <p:cNvSpPr txBox="1">
            <a:spLocks noChangeArrowheads="1"/>
          </p:cNvSpPr>
          <p:nvPr/>
        </p:nvSpPr>
        <p:spPr bwMode="auto">
          <a:xfrm>
            <a:off x="1752600" y="4570413"/>
            <a:ext cx="688975" cy="366712"/>
          </a:xfrm>
          <a:prstGeom prst="rect">
            <a:avLst/>
          </a:prstGeom>
          <a:noFill/>
          <a:ln w="9525">
            <a:noFill/>
            <a:miter lim="800000"/>
            <a:headEnd/>
            <a:tailEnd/>
          </a:ln>
          <a:effectLst/>
        </p:spPr>
        <p:txBody>
          <a:bodyPr wrap="none">
            <a:prstTxWarp prst="textNoShape">
              <a:avLst/>
            </a:prstTxWarp>
            <a:spAutoFit/>
          </a:bodyPr>
          <a:lstStyle/>
          <a:p>
            <a:pPr algn="l"/>
            <a:r>
              <a:rPr lang="en-US" sz="1800">
                <a:solidFill>
                  <a:schemeClr val="bg1"/>
                </a:solidFill>
              </a:rPr>
              <a:t> Best</a:t>
            </a:r>
          </a:p>
        </p:txBody>
      </p:sp>
      <p:sp>
        <p:nvSpPr>
          <p:cNvPr id="388111" name="Text Box 15"/>
          <p:cNvSpPr txBox="1">
            <a:spLocks noChangeArrowheads="1"/>
          </p:cNvSpPr>
          <p:nvPr/>
        </p:nvSpPr>
        <p:spPr bwMode="auto">
          <a:xfrm>
            <a:off x="2667000" y="4570413"/>
            <a:ext cx="1016000" cy="366712"/>
          </a:xfrm>
          <a:prstGeom prst="rect">
            <a:avLst/>
          </a:prstGeom>
          <a:noFill/>
          <a:ln w="9525">
            <a:noFill/>
            <a:miter lim="800000"/>
            <a:headEnd/>
            <a:tailEnd/>
          </a:ln>
          <a:effectLst/>
        </p:spPr>
        <p:txBody>
          <a:bodyPr wrap="none">
            <a:prstTxWarp prst="textNoShape">
              <a:avLst/>
            </a:prstTxWarp>
            <a:spAutoFit/>
          </a:bodyPr>
          <a:lstStyle/>
          <a:p>
            <a:pPr algn="l"/>
            <a:r>
              <a:rPr lang="en-US" sz="1800">
                <a:solidFill>
                  <a:schemeClr val="bg1"/>
                </a:solidFill>
              </a:rPr>
              <a:t> Desired</a:t>
            </a:r>
          </a:p>
        </p:txBody>
      </p:sp>
      <p:sp>
        <p:nvSpPr>
          <p:cNvPr id="388112" name="Text Box 16"/>
          <p:cNvSpPr txBox="1">
            <a:spLocks noChangeArrowheads="1"/>
          </p:cNvSpPr>
          <p:nvPr/>
        </p:nvSpPr>
        <p:spPr bwMode="auto">
          <a:xfrm>
            <a:off x="4133850" y="4189413"/>
            <a:ext cx="1274763" cy="641350"/>
          </a:xfrm>
          <a:prstGeom prst="rect">
            <a:avLst/>
          </a:prstGeom>
          <a:noFill/>
          <a:ln w="9525">
            <a:noFill/>
            <a:miter lim="800000"/>
            <a:headEnd/>
            <a:tailEnd/>
          </a:ln>
          <a:effectLst/>
        </p:spPr>
        <p:txBody>
          <a:bodyPr wrap="none">
            <a:prstTxWarp prst="textNoShape">
              <a:avLst/>
            </a:prstTxWarp>
            <a:spAutoFit/>
          </a:bodyPr>
          <a:lstStyle/>
          <a:p>
            <a:pPr algn="l"/>
            <a:r>
              <a:rPr lang="en-US" sz="1800">
                <a:solidFill>
                  <a:schemeClr val="bg1"/>
                </a:solidFill>
              </a:rPr>
              <a:t> Minimum</a:t>
            </a:r>
            <a:br>
              <a:rPr lang="en-US" sz="1800">
                <a:solidFill>
                  <a:schemeClr val="bg1"/>
                </a:solidFill>
              </a:rPr>
            </a:br>
            <a:r>
              <a:rPr lang="en-US" sz="1800">
                <a:solidFill>
                  <a:schemeClr val="bg1"/>
                </a:solidFill>
              </a:rPr>
              <a:t>Acceptable</a:t>
            </a:r>
          </a:p>
        </p:txBody>
      </p:sp>
      <p:sp>
        <p:nvSpPr>
          <p:cNvPr id="388113" name="Text Box 17"/>
          <p:cNvSpPr txBox="1">
            <a:spLocks noChangeArrowheads="1"/>
          </p:cNvSpPr>
          <p:nvPr/>
        </p:nvSpPr>
        <p:spPr bwMode="auto">
          <a:xfrm>
            <a:off x="5943600" y="4418013"/>
            <a:ext cx="1008063" cy="366712"/>
          </a:xfrm>
          <a:prstGeom prst="rect">
            <a:avLst/>
          </a:prstGeom>
          <a:noFill/>
          <a:ln w="9525">
            <a:noFill/>
            <a:miter lim="800000"/>
            <a:headEnd/>
            <a:tailEnd/>
          </a:ln>
          <a:effectLst/>
        </p:spPr>
        <p:txBody>
          <a:bodyPr wrap="none">
            <a:prstTxWarp prst="textNoShape">
              <a:avLst/>
            </a:prstTxWarp>
            <a:spAutoFit/>
          </a:bodyPr>
          <a:lstStyle/>
          <a:p>
            <a:pPr algn="l"/>
            <a:r>
              <a:rPr lang="en-US" sz="1800">
                <a:solidFill>
                  <a:schemeClr val="bg1"/>
                </a:solidFill>
              </a:rPr>
              <a:t> Current</a:t>
            </a:r>
          </a:p>
        </p:txBody>
      </p:sp>
      <p:sp>
        <p:nvSpPr>
          <p:cNvPr id="388114" name="Rectangle 18"/>
          <p:cNvSpPr>
            <a:spLocks noChangeArrowheads="1"/>
          </p:cNvSpPr>
          <p:nvPr/>
        </p:nvSpPr>
        <p:spPr bwMode="auto">
          <a:xfrm>
            <a:off x="1524000" y="4114800"/>
            <a:ext cx="6096000" cy="2225675"/>
          </a:xfrm>
          <a:prstGeom prst="rect">
            <a:avLst/>
          </a:prstGeom>
          <a:noFill/>
          <a:ln w="9525">
            <a:solidFill>
              <a:schemeClr val="bg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a:t>Copyright © 2008 – Brad A. Myers</a:t>
            </a:r>
          </a:p>
        </p:txBody>
      </p:sp>
      <p:sp>
        <p:nvSpPr>
          <p:cNvPr id="308226" name="Rectangle 2"/>
          <p:cNvSpPr>
            <a:spLocks noGrp="1" noChangeArrowheads="1"/>
          </p:cNvSpPr>
          <p:nvPr>
            <p:ph type="title"/>
          </p:nvPr>
        </p:nvSpPr>
        <p:spPr/>
        <p:txBody>
          <a:bodyPr/>
          <a:lstStyle/>
          <a:p>
            <a:r>
              <a:rPr lang="en-US"/>
              <a:t>User Studies</a:t>
            </a:r>
          </a:p>
        </p:txBody>
      </p:sp>
      <p:sp>
        <p:nvSpPr>
          <p:cNvPr id="308227" name="Rectangle 3"/>
          <p:cNvSpPr>
            <a:spLocks noGrp="1" noChangeArrowheads="1"/>
          </p:cNvSpPr>
          <p:nvPr>
            <p:ph type="body" idx="1"/>
          </p:nvPr>
        </p:nvSpPr>
        <p:spPr>
          <a:xfrm>
            <a:off x="381000" y="1263650"/>
            <a:ext cx="8534400" cy="4760913"/>
          </a:xfrm>
        </p:spPr>
        <p:txBody>
          <a:bodyPr/>
          <a:lstStyle/>
          <a:p>
            <a:pPr>
              <a:lnSpc>
                <a:spcPct val="90000"/>
              </a:lnSpc>
            </a:pPr>
            <a:r>
              <a:rPr lang="en-US" sz="2800"/>
              <a:t>Use “think-aloud” protocols</a:t>
            </a:r>
          </a:p>
          <a:p>
            <a:pPr lvl="1">
              <a:lnSpc>
                <a:spcPct val="90000"/>
              </a:lnSpc>
            </a:pPr>
            <a:r>
              <a:rPr lang="en-US" sz="2400"/>
              <a:t>Get user to continuously verbalize their thoughts</a:t>
            </a:r>
          </a:p>
          <a:p>
            <a:pPr>
              <a:lnSpc>
                <a:spcPct val="90000"/>
              </a:lnSpc>
            </a:pPr>
            <a:r>
              <a:rPr lang="en-US" sz="2800">
                <a:solidFill>
                  <a:srgbClr val="FFFF66"/>
                </a:solidFill>
              </a:rPr>
              <a:t>“Single most valuable usability engineering method”</a:t>
            </a:r>
          </a:p>
          <a:p>
            <a:pPr>
              <a:lnSpc>
                <a:spcPct val="90000"/>
              </a:lnSpc>
            </a:pPr>
            <a:r>
              <a:rPr lang="en-US" sz="2800"/>
              <a:t>Find out </a:t>
            </a:r>
            <a:r>
              <a:rPr lang="en-US" sz="2800" i="1"/>
              <a:t>why</a:t>
            </a:r>
            <a:r>
              <a:rPr lang="en-US" sz="2800"/>
              <a:t> user does things</a:t>
            </a:r>
          </a:p>
          <a:p>
            <a:pPr lvl="1">
              <a:lnSpc>
                <a:spcPct val="90000"/>
              </a:lnSpc>
            </a:pPr>
            <a:r>
              <a:rPr lang="en-US" sz="2400"/>
              <a:t>What thought would happen, why stuck, frustrated, etc.</a:t>
            </a:r>
          </a:p>
          <a:p>
            <a:pPr>
              <a:lnSpc>
                <a:spcPct val="90000"/>
              </a:lnSpc>
            </a:pPr>
            <a:r>
              <a:rPr lang="en-US" sz="2800"/>
              <a:t>Encourage users to expand on whatever interesting</a:t>
            </a:r>
          </a:p>
          <a:p>
            <a:pPr lvl="1">
              <a:lnSpc>
                <a:spcPct val="90000"/>
              </a:lnSpc>
            </a:pPr>
            <a:r>
              <a:rPr lang="en-US" sz="2400"/>
              <a:t>Ask general questions:</a:t>
            </a:r>
          </a:p>
          <a:p>
            <a:pPr lvl="2">
              <a:lnSpc>
                <a:spcPct val="90000"/>
              </a:lnSpc>
            </a:pPr>
            <a:r>
              <a:rPr lang="en-US" sz="2000"/>
              <a:t>“What did you expect”</a:t>
            </a:r>
          </a:p>
          <a:p>
            <a:pPr lvl="2">
              <a:lnSpc>
                <a:spcPct val="90000"/>
              </a:lnSpc>
            </a:pPr>
            <a:r>
              <a:rPr lang="en-US" sz="2000"/>
              <a:t>“What are you thinking now”</a:t>
            </a:r>
          </a:p>
        </p:txBody>
      </p:sp>
      <p:sp>
        <p:nvSpPr>
          <p:cNvPr id="308228" name="Line 4"/>
          <p:cNvSpPr>
            <a:spLocks noChangeShapeType="1"/>
          </p:cNvSpPr>
          <p:nvPr/>
        </p:nvSpPr>
        <p:spPr bwMode="auto">
          <a:xfrm>
            <a:off x="6248400" y="4660900"/>
            <a:ext cx="0" cy="1587500"/>
          </a:xfrm>
          <a:prstGeom prst="line">
            <a:avLst/>
          </a:prstGeom>
          <a:noFill/>
          <a:ln w="9525">
            <a:solidFill>
              <a:schemeClr val="hlink"/>
            </a:solidFill>
            <a:miter lim="800000"/>
            <a:headEnd type="triangle" w="med" len="med"/>
            <a:tailEnd/>
          </a:ln>
          <a:effectLst/>
        </p:spPr>
        <p:txBody>
          <a:bodyPr wrap="none">
            <a:prstTxWarp prst="textNoShape">
              <a:avLst/>
            </a:prstTxWarp>
          </a:bodyPr>
          <a:lstStyle/>
          <a:p>
            <a:endParaRPr lang="en-US"/>
          </a:p>
        </p:txBody>
      </p:sp>
      <p:sp>
        <p:nvSpPr>
          <p:cNvPr id="308229" name="Line 5"/>
          <p:cNvSpPr>
            <a:spLocks noChangeShapeType="1"/>
          </p:cNvSpPr>
          <p:nvPr/>
        </p:nvSpPr>
        <p:spPr bwMode="auto">
          <a:xfrm>
            <a:off x="6248400" y="6248400"/>
            <a:ext cx="2133600" cy="0"/>
          </a:xfrm>
          <a:prstGeom prst="line">
            <a:avLst/>
          </a:prstGeom>
          <a:noFill/>
          <a:ln w="9525">
            <a:solidFill>
              <a:schemeClr val="hlink"/>
            </a:solidFill>
            <a:miter lim="800000"/>
            <a:headEnd/>
            <a:tailEnd/>
          </a:ln>
          <a:effectLst/>
        </p:spPr>
        <p:txBody>
          <a:bodyPr wrap="none">
            <a:prstTxWarp prst="textNoShape">
              <a:avLst/>
            </a:prstTxWarp>
          </a:bodyPr>
          <a:lstStyle/>
          <a:p>
            <a:endParaRPr lang="en-US"/>
          </a:p>
        </p:txBody>
      </p:sp>
      <p:sp>
        <p:nvSpPr>
          <p:cNvPr id="308230" name="Line 6"/>
          <p:cNvSpPr>
            <a:spLocks noChangeShapeType="1"/>
          </p:cNvSpPr>
          <p:nvPr/>
        </p:nvSpPr>
        <p:spPr bwMode="auto">
          <a:xfrm flipV="1">
            <a:off x="6477000" y="5486400"/>
            <a:ext cx="533400" cy="457200"/>
          </a:xfrm>
          <a:prstGeom prst="line">
            <a:avLst/>
          </a:prstGeom>
          <a:noFill/>
          <a:ln w="19050">
            <a:solidFill>
              <a:schemeClr val="hlink"/>
            </a:solidFill>
            <a:miter lim="800000"/>
            <a:headEnd/>
            <a:tailEnd/>
          </a:ln>
          <a:effectLst/>
        </p:spPr>
        <p:txBody>
          <a:bodyPr wrap="none">
            <a:prstTxWarp prst="textNoShape">
              <a:avLst/>
            </a:prstTxWarp>
          </a:bodyPr>
          <a:lstStyle/>
          <a:p>
            <a:endParaRPr lang="en-US"/>
          </a:p>
        </p:txBody>
      </p:sp>
      <p:sp>
        <p:nvSpPr>
          <p:cNvPr id="308231" name="Line 7"/>
          <p:cNvSpPr>
            <a:spLocks noChangeShapeType="1"/>
          </p:cNvSpPr>
          <p:nvPr/>
        </p:nvSpPr>
        <p:spPr bwMode="auto">
          <a:xfrm flipV="1">
            <a:off x="7391400" y="4800600"/>
            <a:ext cx="533400" cy="457200"/>
          </a:xfrm>
          <a:prstGeom prst="line">
            <a:avLst/>
          </a:prstGeom>
          <a:noFill/>
          <a:ln w="19050">
            <a:solidFill>
              <a:schemeClr val="hlink"/>
            </a:solidFill>
            <a:miter lim="800000"/>
            <a:headEnd/>
            <a:tailEnd/>
          </a:ln>
          <a:effectLst/>
        </p:spPr>
        <p:txBody>
          <a:bodyPr wrap="none">
            <a:prstTxWarp prst="textNoShape">
              <a:avLst/>
            </a:prstTxWarp>
          </a:bodyPr>
          <a:lstStyle/>
          <a:p>
            <a:endParaRPr lang="en-US"/>
          </a:p>
        </p:txBody>
      </p:sp>
      <p:sp>
        <p:nvSpPr>
          <p:cNvPr id="308232" name="Text Box 8"/>
          <p:cNvSpPr txBox="1">
            <a:spLocks noChangeArrowheads="1"/>
          </p:cNvSpPr>
          <p:nvPr/>
        </p:nvSpPr>
        <p:spPr bwMode="auto">
          <a:xfrm>
            <a:off x="6324600" y="6200775"/>
            <a:ext cx="1905000" cy="581025"/>
          </a:xfrm>
          <a:prstGeom prst="rect">
            <a:avLst/>
          </a:prstGeom>
          <a:noFill/>
          <a:ln w="9525">
            <a:noFill/>
            <a:miter lim="800000"/>
            <a:headEnd/>
            <a:tailEnd/>
          </a:ln>
          <a:effectLst/>
        </p:spPr>
        <p:txBody>
          <a:bodyPr wrap="none">
            <a:prstTxWarp prst="textNoShape">
              <a:avLst/>
            </a:prstTxWarp>
            <a:spAutoFit/>
          </a:bodyPr>
          <a:lstStyle/>
          <a:p>
            <a:pPr algn="l"/>
            <a:r>
              <a:rPr lang="en-US" sz="1600">
                <a:solidFill>
                  <a:srgbClr val="CCECFF"/>
                </a:solidFill>
              </a:rPr>
              <a:t>Quality, </a:t>
            </a:r>
            <a:r>
              <a:rPr lang="en-US" sz="1600">
                <a:solidFill>
                  <a:srgbClr val="CC99FF"/>
                </a:solidFill>
              </a:rPr>
              <a:t>before</a:t>
            </a:r>
            <a:r>
              <a:rPr lang="en-US" sz="1600">
                <a:solidFill>
                  <a:srgbClr val="CCECFF"/>
                </a:solidFill>
              </a:rPr>
              <a:t> and</a:t>
            </a:r>
            <a:br>
              <a:rPr lang="en-US" sz="1600">
                <a:solidFill>
                  <a:srgbClr val="CCECFF"/>
                </a:solidFill>
              </a:rPr>
            </a:br>
            <a:r>
              <a:rPr lang="en-US" sz="1600">
                <a:solidFill>
                  <a:schemeClr val="accent2"/>
                </a:solidFill>
              </a:rPr>
              <a:t>after</a:t>
            </a:r>
            <a:r>
              <a:rPr lang="en-US" sz="1600">
                <a:solidFill>
                  <a:srgbClr val="CCECFF"/>
                </a:solidFill>
              </a:rPr>
              <a:t> user tests</a:t>
            </a:r>
          </a:p>
        </p:txBody>
      </p:sp>
      <p:sp>
        <p:nvSpPr>
          <p:cNvPr id="308233" name="Text Box 9"/>
          <p:cNvSpPr txBox="1">
            <a:spLocks noChangeArrowheads="1"/>
          </p:cNvSpPr>
          <p:nvPr/>
        </p:nvSpPr>
        <p:spPr bwMode="auto">
          <a:xfrm>
            <a:off x="7804150" y="4905375"/>
            <a:ext cx="1035050" cy="581025"/>
          </a:xfrm>
          <a:prstGeom prst="rect">
            <a:avLst/>
          </a:prstGeom>
          <a:noFill/>
          <a:ln w="9525">
            <a:noFill/>
            <a:miter lim="800000"/>
            <a:headEnd/>
            <a:tailEnd/>
          </a:ln>
          <a:effectLst/>
        </p:spPr>
        <p:txBody>
          <a:bodyPr wrap="none">
            <a:prstTxWarp prst="textNoShape">
              <a:avLst/>
            </a:prstTxWarp>
            <a:spAutoFit/>
          </a:bodyPr>
          <a:lstStyle/>
          <a:p>
            <a:pPr algn="l"/>
            <a:r>
              <a:rPr lang="en-US" sz="1600">
                <a:solidFill>
                  <a:srgbClr val="CCECFF"/>
                </a:solidFill>
              </a:rPr>
              <a:t>Good</a:t>
            </a:r>
            <a:br>
              <a:rPr lang="en-US" sz="1600">
                <a:solidFill>
                  <a:srgbClr val="CCECFF"/>
                </a:solidFill>
              </a:rPr>
            </a:br>
            <a:r>
              <a:rPr lang="en-US" sz="1600">
                <a:solidFill>
                  <a:srgbClr val="CCECFF"/>
                </a:solidFill>
              </a:rPr>
              <a:t>designers</a:t>
            </a:r>
          </a:p>
        </p:txBody>
      </p:sp>
      <p:sp>
        <p:nvSpPr>
          <p:cNvPr id="308234" name="Text Box 10"/>
          <p:cNvSpPr txBox="1">
            <a:spLocks noChangeArrowheads="1"/>
          </p:cNvSpPr>
          <p:nvPr/>
        </p:nvSpPr>
        <p:spPr bwMode="auto">
          <a:xfrm>
            <a:off x="6781800" y="5562600"/>
            <a:ext cx="1035050" cy="581025"/>
          </a:xfrm>
          <a:prstGeom prst="rect">
            <a:avLst/>
          </a:prstGeom>
          <a:noFill/>
          <a:ln w="9525">
            <a:noFill/>
            <a:miter lim="800000"/>
            <a:headEnd/>
            <a:tailEnd/>
          </a:ln>
          <a:effectLst/>
        </p:spPr>
        <p:txBody>
          <a:bodyPr wrap="none">
            <a:prstTxWarp prst="textNoShape">
              <a:avLst/>
            </a:prstTxWarp>
            <a:spAutoFit/>
          </a:bodyPr>
          <a:lstStyle/>
          <a:p>
            <a:pPr algn="l"/>
            <a:r>
              <a:rPr lang="en-US" sz="1600">
                <a:solidFill>
                  <a:srgbClr val="CCECFF"/>
                </a:solidFill>
              </a:rPr>
              <a:t>Average</a:t>
            </a:r>
            <a:br>
              <a:rPr lang="en-US" sz="1600">
                <a:solidFill>
                  <a:srgbClr val="CCECFF"/>
                </a:solidFill>
              </a:rPr>
            </a:br>
            <a:r>
              <a:rPr lang="en-US" sz="1600">
                <a:solidFill>
                  <a:srgbClr val="CCECFF"/>
                </a:solidFill>
              </a:rPr>
              <a:t>designers</a:t>
            </a:r>
          </a:p>
        </p:txBody>
      </p:sp>
      <p:sp>
        <p:nvSpPr>
          <p:cNvPr id="308235" name="Rectangle 11"/>
          <p:cNvSpPr>
            <a:spLocks noChangeArrowheads="1"/>
          </p:cNvSpPr>
          <p:nvPr/>
        </p:nvSpPr>
        <p:spPr bwMode="auto">
          <a:xfrm>
            <a:off x="6400800" y="5943600"/>
            <a:ext cx="76200" cy="76200"/>
          </a:xfrm>
          <a:prstGeom prst="rect">
            <a:avLst/>
          </a:prstGeom>
          <a:solidFill>
            <a:srgbClr val="CC99FF"/>
          </a:solidFill>
          <a:ln w="9525">
            <a:solidFill>
              <a:srgbClr val="CC99FF"/>
            </a:solidFill>
            <a:miter lim="800000"/>
            <a:headEnd/>
            <a:tailEnd/>
          </a:ln>
          <a:effectLst/>
        </p:spPr>
        <p:txBody>
          <a:bodyPr wrap="none" anchor="ctr">
            <a:prstTxWarp prst="textNoShape">
              <a:avLst/>
            </a:prstTxWarp>
          </a:bodyPr>
          <a:lstStyle/>
          <a:p>
            <a:endParaRPr lang="en-US"/>
          </a:p>
        </p:txBody>
      </p:sp>
      <p:sp>
        <p:nvSpPr>
          <p:cNvPr id="308236" name="Rectangle 12"/>
          <p:cNvSpPr>
            <a:spLocks noChangeArrowheads="1"/>
          </p:cNvSpPr>
          <p:nvPr/>
        </p:nvSpPr>
        <p:spPr bwMode="auto">
          <a:xfrm>
            <a:off x="7315200" y="5257800"/>
            <a:ext cx="76200" cy="76200"/>
          </a:xfrm>
          <a:prstGeom prst="rect">
            <a:avLst/>
          </a:prstGeom>
          <a:solidFill>
            <a:srgbClr val="CC99FF"/>
          </a:solidFill>
          <a:ln w="9525">
            <a:solidFill>
              <a:srgbClr val="CC99FF"/>
            </a:solidFill>
            <a:miter lim="800000"/>
            <a:headEnd/>
            <a:tailEnd/>
          </a:ln>
          <a:effectLst/>
        </p:spPr>
        <p:txBody>
          <a:bodyPr wrap="none" anchor="ctr">
            <a:prstTxWarp prst="textNoShape">
              <a:avLst/>
            </a:prstTxWarp>
          </a:bodyPr>
          <a:lstStyle/>
          <a:p>
            <a:endParaRPr lang="en-US"/>
          </a:p>
        </p:txBody>
      </p:sp>
      <p:sp>
        <p:nvSpPr>
          <p:cNvPr id="308237" name="Rectangle 13"/>
          <p:cNvSpPr>
            <a:spLocks noChangeArrowheads="1"/>
          </p:cNvSpPr>
          <p:nvPr/>
        </p:nvSpPr>
        <p:spPr bwMode="auto">
          <a:xfrm>
            <a:off x="7010400" y="5410200"/>
            <a:ext cx="76200" cy="76200"/>
          </a:xfrm>
          <a:prstGeom prst="rect">
            <a:avLst/>
          </a:prstGeom>
          <a:solidFill>
            <a:schemeClr val="accent2"/>
          </a:solidFill>
          <a:ln w="9525">
            <a:solidFill>
              <a:schemeClr val="accent2"/>
            </a:solidFill>
            <a:miter lim="800000"/>
            <a:headEnd/>
            <a:tailEnd/>
          </a:ln>
          <a:effectLst/>
        </p:spPr>
        <p:txBody>
          <a:bodyPr wrap="none" anchor="ctr">
            <a:prstTxWarp prst="textNoShape">
              <a:avLst/>
            </a:prstTxWarp>
          </a:bodyPr>
          <a:lstStyle/>
          <a:p>
            <a:endParaRPr lang="en-US"/>
          </a:p>
        </p:txBody>
      </p:sp>
      <p:sp>
        <p:nvSpPr>
          <p:cNvPr id="308238" name="Rectangle 14"/>
          <p:cNvSpPr>
            <a:spLocks noChangeArrowheads="1"/>
          </p:cNvSpPr>
          <p:nvPr/>
        </p:nvSpPr>
        <p:spPr bwMode="auto">
          <a:xfrm>
            <a:off x="7924800" y="4724400"/>
            <a:ext cx="76200" cy="76200"/>
          </a:xfrm>
          <a:prstGeom prst="rect">
            <a:avLst/>
          </a:prstGeom>
          <a:solidFill>
            <a:schemeClr val="accent2"/>
          </a:solidFill>
          <a:ln w="9525">
            <a:solidFill>
              <a:schemeClr val="accent2"/>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 2008 – Brad A. Myers</a:t>
            </a:r>
          </a:p>
        </p:txBody>
      </p:sp>
      <p:sp>
        <p:nvSpPr>
          <p:cNvPr id="390146" name="Rectangle 2"/>
          <p:cNvSpPr>
            <a:spLocks noGrp="1" noChangeArrowheads="1"/>
          </p:cNvSpPr>
          <p:nvPr>
            <p:ph type="title"/>
          </p:nvPr>
        </p:nvSpPr>
        <p:spPr/>
        <p:txBody>
          <a:bodyPr/>
          <a:lstStyle/>
          <a:p>
            <a:r>
              <a:rPr lang="en-US"/>
              <a:t>What to Evaluate</a:t>
            </a:r>
          </a:p>
        </p:txBody>
      </p:sp>
      <p:sp>
        <p:nvSpPr>
          <p:cNvPr id="390147" name="Rectangle 3"/>
          <p:cNvSpPr>
            <a:spLocks noGrp="1" noChangeArrowheads="1"/>
          </p:cNvSpPr>
          <p:nvPr>
            <p:ph type="body" idx="1"/>
          </p:nvPr>
        </p:nvSpPr>
        <p:spPr>
          <a:xfrm>
            <a:off x="304800" y="1487488"/>
            <a:ext cx="8650288" cy="4532312"/>
          </a:xfrm>
        </p:spPr>
        <p:txBody>
          <a:bodyPr/>
          <a:lstStyle/>
          <a:p>
            <a:pPr>
              <a:lnSpc>
                <a:spcPct val="90000"/>
              </a:lnSpc>
            </a:pPr>
            <a:r>
              <a:rPr lang="en-US" sz="2800"/>
              <a:t>Paper prototypes</a:t>
            </a:r>
          </a:p>
          <a:p>
            <a:pPr lvl="1">
              <a:lnSpc>
                <a:spcPct val="90000"/>
              </a:lnSpc>
            </a:pPr>
            <a:r>
              <a:rPr lang="en-US" sz="2400"/>
              <a:t>“Low fidelity prototyping”</a:t>
            </a:r>
          </a:p>
          <a:p>
            <a:pPr lvl="1">
              <a:lnSpc>
                <a:spcPct val="90000"/>
              </a:lnSpc>
            </a:pPr>
            <a:r>
              <a:rPr lang="en-US" sz="2400"/>
              <a:t>Often surprisingly effective</a:t>
            </a:r>
          </a:p>
          <a:p>
            <a:pPr lvl="1">
              <a:lnSpc>
                <a:spcPct val="90000"/>
              </a:lnSpc>
            </a:pPr>
            <a:r>
              <a:rPr lang="en-US" sz="2400"/>
              <a:t>Experimenter plays the computer</a:t>
            </a:r>
          </a:p>
          <a:p>
            <a:pPr>
              <a:lnSpc>
                <a:spcPct val="90000"/>
              </a:lnSpc>
            </a:pPr>
            <a:r>
              <a:rPr lang="en-US" sz="2800"/>
              <a:t>“Wizard of Oz”</a:t>
            </a:r>
          </a:p>
          <a:p>
            <a:pPr lvl="1">
              <a:lnSpc>
                <a:spcPct val="90000"/>
              </a:lnSpc>
            </a:pPr>
            <a:r>
              <a:rPr lang="en-US" sz="2400"/>
              <a:t>“Pay no attention to the man</a:t>
            </a:r>
            <a:br>
              <a:rPr lang="en-US" sz="2400"/>
            </a:br>
            <a:r>
              <a:rPr lang="en-US" sz="2400"/>
              <a:t>behind the curtain”</a:t>
            </a:r>
          </a:p>
          <a:p>
            <a:pPr lvl="1">
              <a:lnSpc>
                <a:spcPct val="90000"/>
              </a:lnSpc>
            </a:pPr>
            <a:r>
              <a:rPr lang="en-US" sz="2400"/>
              <a:t>User’s computer is “slave” to experimenter’s computer</a:t>
            </a:r>
          </a:p>
          <a:p>
            <a:pPr lvl="2">
              <a:lnSpc>
                <a:spcPct val="90000"/>
              </a:lnSpc>
            </a:pPr>
            <a:r>
              <a:rPr lang="en-US" sz="2000"/>
              <a:t>Experimenter provides the computer’s output</a:t>
            </a:r>
          </a:p>
          <a:p>
            <a:pPr>
              <a:lnSpc>
                <a:spcPct val="90000"/>
              </a:lnSpc>
            </a:pPr>
            <a:r>
              <a:rPr lang="en-US" sz="2800"/>
              <a:t>Implemented Prototype</a:t>
            </a:r>
          </a:p>
          <a:p>
            <a:pPr lvl="1">
              <a:lnSpc>
                <a:spcPct val="90000"/>
              </a:lnSpc>
            </a:pPr>
            <a:r>
              <a:rPr lang="en-US" sz="2400"/>
              <a:t>Visual Basic, web browser, etc. (no database)</a:t>
            </a:r>
          </a:p>
          <a:p>
            <a:pPr>
              <a:lnSpc>
                <a:spcPct val="90000"/>
              </a:lnSpc>
            </a:pPr>
            <a:r>
              <a:rPr lang="en-US" sz="2800"/>
              <a:t>Real system</a:t>
            </a:r>
          </a:p>
        </p:txBody>
      </p:sp>
      <p:pic>
        <p:nvPicPr>
          <p:cNvPr id="390148" name="Picture 4" descr="WizardWizard1"/>
          <p:cNvPicPr>
            <a:picLocks noChangeAspect="1" noChangeArrowheads="1"/>
          </p:cNvPicPr>
          <p:nvPr/>
        </p:nvPicPr>
        <p:blipFill>
          <a:blip r:embed="rId3"/>
          <a:srcRect/>
          <a:stretch>
            <a:fillRect/>
          </a:stretch>
        </p:blipFill>
        <p:spPr bwMode="auto">
          <a:xfrm>
            <a:off x="5810250" y="1490663"/>
            <a:ext cx="3333750" cy="2738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0148"/>
                                        </p:tgtEl>
                                        <p:attrNameLst>
                                          <p:attrName>style.visibility</p:attrName>
                                        </p:attrNameLst>
                                      </p:cBhvr>
                                      <p:to>
                                        <p:strVal val="visible"/>
                                      </p:to>
                                    </p:set>
                                    <p:animEffect transition="in" filter="wipe(left)">
                                      <p:cBhvr>
                                        <p:cTn id="7" dur="500"/>
                                        <p:tgtEl>
                                          <p:spTgt spid="390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 2008 – Brad A. Myers</a:t>
            </a:r>
          </a:p>
        </p:txBody>
      </p:sp>
      <p:sp>
        <p:nvSpPr>
          <p:cNvPr id="309250" name="Rectangle 2"/>
          <p:cNvSpPr>
            <a:spLocks noGrp="1" noChangeArrowheads="1"/>
          </p:cNvSpPr>
          <p:nvPr>
            <p:ph type="title"/>
          </p:nvPr>
        </p:nvSpPr>
        <p:spPr/>
        <p:txBody>
          <a:bodyPr/>
          <a:lstStyle/>
          <a:p>
            <a:r>
              <a:rPr lang="en-US"/>
              <a:t>Number of test users</a:t>
            </a:r>
          </a:p>
        </p:txBody>
      </p:sp>
      <p:sp>
        <p:nvSpPr>
          <p:cNvPr id="309251" name="Rectangle 3"/>
          <p:cNvSpPr>
            <a:spLocks noGrp="1" noChangeArrowheads="1"/>
          </p:cNvSpPr>
          <p:nvPr>
            <p:ph type="body" idx="1"/>
          </p:nvPr>
        </p:nvSpPr>
        <p:spPr/>
        <p:txBody>
          <a:bodyPr/>
          <a:lstStyle/>
          <a:p>
            <a:r>
              <a:rPr lang="en-US" sz="2800"/>
              <a:t>As few as 5</a:t>
            </a:r>
          </a:p>
          <a:p>
            <a:pPr lvl="1"/>
            <a:r>
              <a:rPr lang="en-US" sz="2400"/>
              <a:t>Can update after each user to correct problems</a:t>
            </a:r>
          </a:p>
          <a:p>
            <a:pPr lvl="2"/>
            <a:r>
              <a:rPr lang="en-US" sz="2000"/>
              <a:t>But can be misled by “spurious behavior” of a single person</a:t>
            </a:r>
          </a:p>
          <a:p>
            <a:pPr lvl="3"/>
            <a:r>
              <a:rPr lang="en-US" sz="1800"/>
              <a:t>Accidents or just not representative</a:t>
            </a:r>
          </a:p>
          <a:p>
            <a:pPr lvl="1"/>
            <a:r>
              <a:rPr lang="en-US" sz="2400"/>
              <a:t>Five users cannot</a:t>
            </a:r>
            <a:br>
              <a:rPr lang="en-US" sz="2400"/>
            </a:br>
            <a:r>
              <a:rPr lang="en-US" sz="2400"/>
              <a:t>test </a:t>
            </a:r>
            <a:r>
              <a:rPr lang="en-US" sz="2400" i="1"/>
              <a:t>all </a:t>
            </a:r>
            <a:r>
              <a:rPr lang="en-US" sz="2400"/>
              <a:t>of a system</a:t>
            </a:r>
          </a:p>
        </p:txBody>
      </p:sp>
      <p:pic>
        <p:nvPicPr>
          <p:cNvPr id="309252" name="Picture 4" descr="20000319_problemfindingcurve"/>
          <p:cNvPicPr>
            <a:picLocks noChangeAspect="1" noChangeArrowheads="1"/>
          </p:cNvPicPr>
          <p:nvPr/>
        </p:nvPicPr>
        <p:blipFill>
          <a:blip r:embed="rId3"/>
          <a:srcRect/>
          <a:stretch>
            <a:fillRect/>
          </a:stretch>
        </p:blipFill>
        <p:spPr bwMode="auto">
          <a:xfrm>
            <a:off x="4157663" y="3184525"/>
            <a:ext cx="4775200" cy="2852738"/>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303106" name="Rectangle 2"/>
          <p:cNvSpPr>
            <a:spLocks noGrp="1" noChangeArrowheads="1"/>
          </p:cNvSpPr>
          <p:nvPr>
            <p:ph type="title"/>
          </p:nvPr>
        </p:nvSpPr>
        <p:spPr/>
        <p:txBody>
          <a:bodyPr/>
          <a:lstStyle/>
          <a:p>
            <a:r>
              <a:rPr lang="en-US"/>
              <a:t>Heuristic Evaluation Method</a:t>
            </a:r>
          </a:p>
        </p:txBody>
      </p:sp>
      <p:sp>
        <p:nvSpPr>
          <p:cNvPr id="303107" name="Rectangle 3"/>
          <p:cNvSpPr>
            <a:spLocks noGrp="1" noChangeArrowheads="1"/>
          </p:cNvSpPr>
          <p:nvPr>
            <p:ph type="body" idx="1"/>
          </p:nvPr>
        </p:nvSpPr>
        <p:spPr/>
        <p:txBody>
          <a:bodyPr/>
          <a:lstStyle/>
          <a:p>
            <a:pPr marL="284163" indent="-284163"/>
            <a:r>
              <a:rPr lang="en-US"/>
              <a:t>Expert evaluates the user interface using guidelines</a:t>
            </a:r>
          </a:p>
          <a:p>
            <a:pPr marL="284163" indent="-284163"/>
            <a:r>
              <a:rPr lang="en-US"/>
              <a:t>“Discount” usability engineering method</a:t>
            </a:r>
          </a:p>
          <a:p>
            <a:pPr marL="627063" lvl="1" indent="-228600"/>
            <a:r>
              <a:rPr lang="en-US"/>
              <a:t>One case study found factor of 48 in cost/benefit:</a:t>
            </a:r>
          </a:p>
          <a:p>
            <a:pPr marL="1092200" lvl="2"/>
            <a:r>
              <a:rPr lang="en-US"/>
              <a:t>Cost of inspection: $10,500. Benefit: $500,000 (Nielsen, 1994)</a:t>
            </a:r>
          </a:p>
          <a:p>
            <a:pPr marL="284163" indent="-284163"/>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457200" y="333375"/>
            <a:ext cx="8382000" cy="711200"/>
          </a:xfrm>
        </p:spPr>
        <p:txBody>
          <a:bodyPr/>
          <a:lstStyle/>
          <a:p>
            <a:r>
              <a:rPr lang="en-US"/>
              <a:t>Discount Usability Engineering</a:t>
            </a:r>
          </a:p>
        </p:txBody>
      </p:sp>
      <p:sp>
        <p:nvSpPr>
          <p:cNvPr id="1201155" name="Rectangle 3"/>
          <p:cNvSpPr>
            <a:spLocks noGrp="1" noChangeArrowheads="1"/>
          </p:cNvSpPr>
          <p:nvPr>
            <p:ph type="body" idx="1"/>
          </p:nvPr>
        </p:nvSpPr>
        <p:spPr/>
        <p:txBody>
          <a:bodyPr/>
          <a:lstStyle/>
          <a:p>
            <a:r>
              <a:rPr lang="en-US"/>
              <a:t>Reaction to excuses for not doing user testing</a:t>
            </a:r>
          </a:p>
          <a:p>
            <a:pPr lvl="1"/>
            <a:r>
              <a:rPr lang="en-US"/>
              <a:t>“too expensive”, “takes too long”, …</a:t>
            </a:r>
          </a:p>
          <a:p>
            <a:r>
              <a:rPr lang="en-US"/>
              <a:t>Cheap</a:t>
            </a:r>
          </a:p>
          <a:p>
            <a:pPr lvl="1"/>
            <a:r>
              <a:rPr lang="en-US"/>
              <a:t>no special labs or equipment needed</a:t>
            </a:r>
          </a:p>
          <a:p>
            <a:pPr lvl="1"/>
            <a:r>
              <a:rPr lang="en-US"/>
              <a:t>the more careful you are, the better it gets</a:t>
            </a:r>
          </a:p>
          <a:p>
            <a:r>
              <a:rPr lang="en-US"/>
              <a:t>Fast</a:t>
            </a:r>
          </a:p>
          <a:p>
            <a:pPr lvl="1"/>
            <a:r>
              <a:rPr lang="en-US"/>
              <a:t>on order of 1 day to apply</a:t>
            </a:r>
          </a:p>
          <a:p>
            <a:pPr lvl="1"/>
            <a:r>
              <a:rPr lang="en-US"/>
              <a:t>standard usability testing may take a week or more</a:t>
            </a:r>
          </a:p>
          <a:p>
            <a:r>
              <a:rPr lang="en-US"/>
              <a:t>Easy to use</a:t>
            </a:r>
          </a:p>
          <a:p>
            <a:pPr lvl="1"/>
            <a:r>
              <a:rPr lang="en-US"/>
              <a:t>some techniques can be taught in 2-4 hours</a:t>
            </a:r>
            <a:endParaRPr lang="en-US" sz="2000"/>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304130" name="Rectangle 2"/>
          <p:cNvSpPr>
            <a:spLocks noGrp="1" noChangeArrowheads="1"/>
          </p:cNvSpPr>
          <p:nvPr>
            <p:ph type="title"/>
          </p:nvPr>
        </p:nvSpPr>
        <p:spPr/>
        <p:txBody>
          <a:bodyPr/>
          <a:lstStyle/>
          <a:p>
            <a:r>
              <a:rPr lang="en-US"/>
              <a:t>10 Basic Principles</a:t>
            </a:r>
          </a:p>
        </p:txBody>
      </p:sp>
      <p:sp>
        <p:nvSpPr>
          <p:cNvPr id="304131" name="Rectangle 3"/>
          <p:cNvSpPr>
            <a:spLocks noGrp="1" noChangeArrowheads="1"/>
          </p:cNvSpPr>
          <p:nvPr>
            <p:ph type="body" idx="1"/>
          </p:nvPr>
        </p:nvSpPr>
        <p:spPr>
          <a:xfrm>
            <a:off x="304800" y="1308100"/>
            <a:ext cx="8839200" cy="4760913"/>
          </a:xfrm>
        </p:spPr>
        <p:txBody>
          <a:bodyPr/>
          <a:lstStyle/>
          <a:p>
            <a:pPr marL="609600" indent="-609600">
              <a:lnSpc>
                <a:spcPct val="90000"/>
              </a:lnSpc>
              <a:buSzPct val="110000"/>
              <a:buFont typeface="Wingdings" pitchFamily="-109" charset="2"/>
              <a:buNone/>
            </a:pPr>
            <a:r>
              <a:rPr lang="en-US" sz="2600" i="1"/>
              <a:t>From Nielsen’s web page: </a:t>
            </a:r>
            <a:r>
              <a:rPr lang="en-US" sz="1800" i="1"/>
              <a:t>http://www.useit.com/papers/heuristic/heuristic_list.html</a:t>
            </a:r>
            <a:endParaRPr lang="en-US" sz="1600" i="1"/>
          </a:p>
          <a:p>
            <a:pPr marL="609600" indent="-609600">
              <a:lnSpc>
                <a:spcPct val="90000"/>
              </a:lnSpc>
              <a:buSzPct val="110000"/>
              <a:buFont typeface="Wingdings" pitchFamily="-109" charset="2"/>
              <a:buAutoNum type="arabicPeriod"/>
            </a:pPr>
            <a:r>
              <a:rPr lang="en-US" sz="2400"/>
              <a:t>Visibility of system status</a:t>
            </a:r>
          </a:p>
          <a:p>
            <a:pPr marL="609600" indent="-609600">
              <a:lnSpc>
                <a:spcPct val="90000"/>
              </a:lnSpc>
              <a:buSzPct val="110000"/>
              <a:buFont typeface="Wingdings" pitchFamily="-109" charset="2"/>
              <a:buAutoNum type="arabicPeriod"/>
            </a:pPr>
            <a:r>
              <a:rPr lang="en-US" sz="2400"/>
              <a:t>Match between system and the real world</a:t>
            </a:r>
          </a:p>
          <a:p>
            <a:pPr marL="609600" indent="-609600">
              <a:lnSpc>
                <a:spcPct val="90000"/>
              </a:lnSpc>
              <a:buSzPct val="110000"/>
              <a:buFont typeface="Wingdings" pitchFamily="-109" charset="2"/>
              <a:buAutoNum type="arabicPeriod"/>
            </a:pPr>
            <a:r>
              <a:rPr lang="en-US" sz="2400"/>
              <a:t>User control and freedom</a:t>
            </a:r>
          </a:p>
          <a:p>
            <a:pPr marL="609600" indent="-609600">
              <a:lnSpc>
                <a:spcPct val="90000"/>
              </a:lnSpc>
              <a:buSzPct val="110000"/>
              <a:buFont typeface="Wingdings" pitchFamily="-109" charset="2"/>
              <a:buAutoNum type="arabicPeriod"/>
            </a:pPr>
            <a:r>
              <a:rPr lang="en-US" sz="2400"/>
              <a:t>Consistency and standards</a:t>
            </a:r>
          </a:p>
          <a:p>
            <a:pPr marL="609600" indent="-609600">
              <a:lnSpc>
                <a:spcPct val="90000"/>
              </a:lnSpc>
              <a:buSzPct val="110000"/>
              <a:buFont typeface="Wingdings" pitchFamily="-109" charset="2"/>
              <a:buAutoNum type="arabicPeriod"/>
            </a:pPr>
            <a:r>
              <a:rPr lang="en-US" sz="2400"/>
              <a:t>Error prevention</a:t>
            </a:r>
          </a:p>
          <a:p>
            <a:pPr marL="609600" indent="-609600">
              <a:lnSpc>
                <a:spcPct val="90000"/>
              </a:lnSpc>
              <a:buSzPct val="110000"/>
              <a:buFont typeface="Wingdings" pitchFamily="-109" charset="2"/>
              <a:buAutoNum type="arabicPeriod"/>
            </a:pPr>
            <a:r>
              <a:rPr lang="en-US" sz="2400"/>
              <a:t>Recognition rather than recall</a:t>
            </a:r>
          </a:p>
          <a:p>
            <a:pPr marL="609600" indent="-609600">
              <a:lnSpc>
                <a:spcPct val="90000"/>
              </a:lnSpc>
              <a:buSzPct val="110000"/>
              <a:buFont typeface="Wingdings" pitchFamily="-109" charset="2"/>
              <a:buAutoNum type="arabicPeriod"/>
            </a:pPr>
            <a:r>
              <a:rPr lang="en-US" sz="2400"/>
              <a:t>Flexibility and efficiency of use</a:t>
            </a:r>
          </a:p>
          <a:p>
            <a:pPr marL="609600" indent="-609600">
              <a:lnSpc>
                <a:spcPct val="90000"/>
              </a:lnSpc>
              <a:buSzPct val="110000"/>
              <a:buFont typeface="Wingdings" pitchFamily="-109" charset="2"/>
              <a:buAutoNum type="arabicPeriod"/>
            </a:pPr>
            <a:r>
              <a:rPr lang="en-US" sz="2400"/>
              <a:t>Aesthetic and minimalist design</a:t>
            </a:r>
          </a:p>
          <a:p>
            <a:pPr marL="609600" indent="-609600">
              <a:lnSpc>
                <a:spcPct val="90000"/>
              </a:lnSpc>
              <a:buSzPct val="110000"/>
              <a:buFont typeface="Wingdings" pitchFamily="-109" charset="2"/>
              <a:buAutoNum type="arabicPeriod"/>
            </a:pPr>
            <a:r>
              <a:rPr lang="en-US" sz="2400"/>
              <a:t>Help users recognize, diagnose, and recover from errors</a:t>
            </a:r>
          </a:p>
          <a:p>
            <a:pPr marL="609600" indent="-609600">
              <a:lnSpc>
                <a:spcPct val="90000"/>
              </a:lnSpc>
              <a:buSzPct val="110000"/>
              <a:buFont typeface="Wingdings" pitchFamily="-109" charset="2"/>
              <a:buAutoNum type="arabicPeriod"/>
            </a:pPr>
            <a:r>
              <a:rPr lang="en-US" sz="2400"/>
              <a:t>Help and Documentation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a:t>Copyright © 2008 – Brad A. Myers</a:t>
            </a:r>
          </a:p>
        </p:txBody>
      </p:sp>
      <p:sp>
        <p:nvSpPr>
          <p:cNvPr id="305154" name="Rectangle 2"/>
          <p:cNvSpPr>
            <a:spLocks noGrp="1" noChangeArrowheads="1"/>
          </p:cNvSpPr>
          <p:nvPr>
            <p:ph type="title"/>
          </p:nvPr>
        </p:nvSpPr>
        <p:spPr/>
        <p:txBody>
          <a:bodyPr/>
          <a:lstStyle/>
          <a:p>
            <a:r>
              <a:rPr lang="en-US"/>
              <a:t>How to do Heuristic Evaluation</a:t>
            </a:r>
          </a:p>
        </p:txBody>
      </p:sp>
      <p:sp>
        <p:nvSpPr>
          <p:cNvPr id="305155" name="Rectangle 3"/>
          <p:cNvSpPr>
            <a:spLocks noGrp="1" noChangeArrowheads="1"/>
          </p:cNvSpPr>
          <p:nvPr>
            <p:ph type="body" idx="1"/>
          </p:nvPr>
        </p:nvSpPr>
        <p:spPr>
          <a:xfrm>
            <a:off x="304800" y="1447800"/>
            <a:ext cx="8839200" cy="5410200"/>
          </a:xfrm>
        </p:spPr>
        <p:txBody>
          <a:bodyPr/>
          <a:lstStyle/>
          <a:p>
            <a:pPr>
              <a:lnSpc>
                <a:spcPct val="90000"/>
              </a:lnSpc>
            </a:pPr>
            <a:r>
              <a:rPr lang="en-US"/>
              <a:t>Systematic inspection of system</a:t>
            </a:r>
            <a:endParaRPr lang="en-US" sz="2000"/>
          </a:p>
          <a:p>
            <a:pPr>
              <a:lnSpc>
                <a:spcPct val="90000"/>
              </a:lnSpc>
            </a:pPr>
            <a:r>
              <a:rPr lang="en-US"/>
              <a:t>Multiple evaluators are better</a:t>
            </a:r>
          </a:p>
          <a:p>
            <a:pPr>
              <a:lnSpc>
                <a:spcPct val="90000"/>
              </a:lnSpc>
            </a:pPr>
            <a:r>
              <a:rPr lang="en-US"/>
              <a:t>Trained evaluators are better</a:t>
            </a:r>
          </a:p>
          <a:p>
            <a:pPr lvl="1">
              <a:lnSpc>
                <a:spcPct val="90000"/>
              </a:lnSpc>
            </a:pPr>
            <a:r>
              <a:rPr lang="en-US"/>
              <a:t>22% vs. 41% vs. 60% of errors found</a:t>
            </a:r>
          </a:p>
          <a:p>
            <a:pPr>
              <a:lnSpc>
                <a:spcPct val="90000"/>
              </a:lnSpc>
            </a:pPr>
            <a:r>
              <a:rPr lang="en-US"/>
              <a:t>Go through whole interface</a:t>
            </a:r>
          </a:p>
          <a:p>
            <a:pPr>
              <a:lnSpc>
                <a:spcPct val="90000"/>
              </a:lnSpc>
            </a:pPr>
            <a:r>
              <a:rPr lang="en-US"/>
              <a:t>Result: list of problems, guidelines violated, and proposed fixes</a:t>
            </a:r>
          </a:p>
          <a:p>
            <a:pPr>
              <a:lnSpc>
                <a:spcPct val="90000"/>
              </a:lnSpc>
            </a:pPr>
            <a:r>
              <a:rPr lang="en-US"/>
              <a:t>Seems “obvious”, “common sense”</a:t>
            </a:r>
          </a:p>
          <a:p>
            <a:pPr lvl="1">
              <a:lnSpc>
                <a:spcPct val="90000"/>
              </a:lnSpc>
            </a:pPr>
            <a:r>
              <a:rPr lang="en-US"/>
              <a:t>But heuristics conflict</a:t>
            </a:r>
          </a:p>
          <a:p>
            <a:pPr lvl="1">
              <a:lnSpc>
                <a:spcPct val="90000"/>
              </a:lnSpc>
            </a:pPr>
            <a:r>
              <a:rPr lang="en-US"/>
              <a:t>People have different opinions</a:t>
            </a:r>
          </a:p>
        </p:txBody>
      </p:sp>
      <p:sp>
        <p:nvSpPr>
          <p:cNvPr id="305156" name="Rectangle 4"/>
          <p:cNvSpPr>
            <a:spLocks noChangeArrowheads="1"/>
          </p:cNvSpPr>
          <p:nvPr/>
        </p:nvSpPr>
        <p:spPr bwMode="auto">
          <a:xfrm>
            <a:off x="238125" y="2079625"/>
            <a:ext cx="9144000" cy="0"/>
          </a:xfrm>
          <a:prstGeom prst="rect">
            <a:avLst/>
          </a:prstGeom>
          <a:noFill/>
          <a:ln w="9525">
            <a:noFill/>
            <a:miter lim="800000"/>
            <a:headEnd/>
            <a:tailEnd/>
          </a:ln>
          <a:effectLst/>
        </p:spPr>
        <p:txBody>
          <a:bodyP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p:txBody>
          <a:bodyPr/>
          <a:lstStyle/>
          <a:p>
            <a:r>
              <a:rPr lang="en-US"/>
              <a:t>Example Heuristic</a:t>
            </a:r>
          </a:p>
        </p:txBody>
      </p:sp>
      <p:sp>
        <p:nvSpPr>
          <p:cNvPr id="1207299" name="Rectangle 3"/>
          <p:cNvSpPr>
            <a:spLocks noGrp="1" noChangeArrowheads="1"/>
          </p:cNvSpPr>
          <p:nvPr>
            <p:ph type="body" idx="1"/>
          </p:nvPr>
        </p:nvSpPr>
        <p:spPr>
          <a:xfrm>
            <a:off x="685800" y="3943350"/>
            <a:ext cx="7772400" cy="2514600"/>
          </a:xfrm>
        </p:spPr>
        <p:txBody>
          <a:bodyPr/>
          <a:lstStyle/>
          <a:p>
            <a:pPr>
              <a:lnSpc>
                <a:spcPct val="90000"/>
              </a:lnSpc>
            </a:pPr>
            <a:r>
              <a:rPr lang="en-US"/>
              <a:t>H2-9: Help users recognize, diagnose, and recover from errors</a:t>
            </a:r>
          </a:p>
          <a:p>
            <a:pPr lvl="1">
              <a:lnSpc>
                <a:spcPct val="90000"/>
              </a:lnSpc>
            </a:pPr>
            <a:r>
              <a:rPr lang="en-US"/>
              <a:t>error messages in plain language</a:t>
            </a:r>
          </a:p>
          <a:p>
            <a:pPr lvl="1">
              <a:lnSpc>
                <a:spcPct val="90000"/>
              </a:lnSpc>
            </a:pPr>
            <a:r>
              <a:rPr lang="en-US"/>
              <a:t>precisely indicate the problem</a:t>
            </a:r>
          </a:p>
          <a:p>
            <a:pPr lvl="1">
              <a:lnSpc>
                <a:spcPct val="90000"/>
              </a:lnSpc>
            </a:pPr>
            <a:r>
              <a:rPr lang="en-US"/>
              <a:t>constructively suggest a solution</a:t>
            </a:r>
          </a:p>
          <a:p>
            <a:pPr>
              <a:lnSpc>
                <a:spcPct val="90000"/>
              </a:lnSpc>
            </a:pPr>
            <a:endParaRPr lang="en-US"/>
          </a:p>
        </p:txBody>
      </p:sp>
      <p:pic>
        <p:nvPicPr>
          <p:cNvPr id="1207300" name="Picture 4" descr="error message (bad)"/>
          <p:cNvPicPr>
            <a:picLocks noChangeAspect="1" noChangeArrowheads="1"/>
          </p:cNvPicPr>
          <p:nvPr/>
        </p:nvPicPr>
        <p:blipFill>
          <a:blip r:embed="rId3"/>
          <a:srcRect/>
          <a:stretch>
            <a:fillRect/>
          </a:stretch>
        </p:blipFill>
        <p:spPr bwMode="auto">
          <a:xfrm>
            <a:off x="2057400" y="1970088"/>
            <a:ext cx="5486400" cy="18732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7299">
                                            <p:txEl>
                                              <p:pRg st="0" end="0"/>
                                            </p:txEl>
                                          </p:spTgt>
                                        </p:tgtEl>
                                        <p:attrNameLst>
                                          <p:attrName>style.visibility</p:attrName>
                                        </p:attrNameLst>
                                      </p:cBhvr>
                                      <p:to>
                                        <p:strVal val="visible"/>
                                      </p:to>
                                    </p:set>
                                    <p:animEffect transition="in" filter="dissolve">
                                      <p:cBhvr>
                                        <p:cTn id="7" dur="500"/>
                                        <p:tgtEl>
                                          <p:spTgt spid="12072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07299">
                                            <p:txEl>
                                              <p:pRg st="1" end="1"/>
                                            </p:txEl>
                                          </p:spTgt>
                                        </p:tgtEl>
                                        <p:attrNameLst>
                                          <p:attrName>style.visibility</p:attrName>
                                        </p:attrNameLst>
                                      </p:cBhvr>
                                      <p:to>
                                        <p:strVal val="visible"/>
                                      </p:to>
                                    </p:set>
                                    <p:animEffect transition="in" filter="dissolve">
                                      <p:cBhvr>
                                        <p:cTn id="10" dur="500"/>
                                        <p:tgtEl>
                                          <p:spTgt spid="12072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07299">
                                            <p:txEl>
                                              <p:pRg st="2" end="2"/>
                                            </p:txEl>
                                          </p:spTgt>
                                        </p:tgtEl>
                                        <p:attrNameLst>
                                          <p:attrName>style.visibility</p:attrName>
                                        </p:attrNameLst>
                                      </p:cBhvr>
                                      <p:to>
                                        <p:strVal val="visible"/>
                                      </p:to>
                                    </p:set>
                                    <p:animEffect transition="in" filter="dissolve">
                                      <p:cBhvr>
                                        <p:cTn id="13" dur="500"/>
                                        <p:tgtEl>
                                          <p:spTgt spid="120729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07299">
                                            <p:txEl>
                                              <p:pRg st="3" end="3"/>
                                            </p:txEl>
                                          </p:spTgt>
                                        </p:tgtEl>
                                        <p:attrNameLst>
                                          <p:attrName>style.visibility</p:attrName>
                                        </p:attrNameLst>
                                      </p:cBhvr>
                                      <p:to>
                                        <p:strVal val="visible"/>
                                      </p:to>
                                    </p:set>
                                    <p:animEffect transition="in" filter="dissolve">
                                      <p:cBhvr>
                                        <p:cTn id="16" dur="500"/>
                                        <p:tgtEl>
                                          <p:spTgt spid="1207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299"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39362" name="Rectangle 2"/>
          <p:cNvSpPr>
            <a:spLocks noGrp="1" noChangeArrowheads="1"/>
          </p:cNvSpPr>
          <p:nvPr>
            <p:ph type="title"/>
          </p:nvPr>
        </p:nvSpPr>
        <p:spPr>
          <a:ln/>
        </p:spPr>
        <p:txBody>
          <a:bodyPr lIns="92075" tIns="46038" rIns="92075" bIns="46038" anchor="ctr"/>
          <a:lstStyle/>
          <a:p>
            <a:endParaRPr lang="en-US"/>
          </a:p>
        </p:txBody>
      </p:sp>
      <p:sp>
        <p:nvSpPr>
          <p:cNvPr id="1039363" name="Rectangle 3"/>
          <p:cNvSpPr>
            <a:spLocks noGrp="1" noChangeArrowheads="1"/>
          </p:cNvSpPr>
          <p:nvPr>
            <p:ph type="body" idx="1"/>
          </p:nvPr>
        </p:nvSpPr>
        <p:spPr>
          <a:xfrm>
            <a:off x="685800" y="1333500"/>
            <a:ext cx="7772400" cy="5194300"/>
          </a:xfrm>
          <a:noFill/>
          <a:ln/>
        </p:spPr>
        <p:txBody>
          <a:bodyPr lIns="92075" tIns="46038" rIns="92075" bIns="46038"/>
          <a:lstStyle/>
          <a:p>
            <a:r>
              <a:rPr lang="en-US"/>
              <a:t>You already know too much</a:t>
            </a:r>
          </a:p>
          <a:p>
            <a:endParaRPr lang="en-US"/>
          </a:p>
        </p:txBody>
      </p:sp>
      <p:sp>
        <p:nvSpPr>
          <p:cNvPr id="1039364" name="WordArt 4"/>
          <p:cNvSpPr>
            <a:spLocks noChangeArrowheads="1" noChangeShapeType="1" noTextEdit="1"/>
          </p:cNvSpPr>
          <p:nvPr/>
        </p:nvSpPr>
        <p:spPr bwMode="auto">
          <a:xfrm>
            <a:off x="457200" y="381000"/>
            <a:ext cx="5791200" cy="647700"/>
          </a:xfrm>
          <a:prstGeom prst="rect">
            <a:avLst/>
          </a:prstGeom>
        </p:spPr>
        <p:txBody>
          <a:bodyPr wrap="none" fromWordArt="1">
            <a:prstTxWarp prst="textPlain">
              <a:avLst>
                <a:gd name="adj" fmla="val 50000"/>
              </a:avLst>
            </a:prstTxWarp>
          </a:bodyPr>
          <a:lstStyle/>
          <a:p>
            <a:pPr algn="ctr"/>
            <a:r>
              <a:rPr lang="en-US" sz="3600" kern="10">
                <a:ln w="25400">
                  <a:solidFill>
                    <a:srgbClr val="333333"/>
                  </a:solidFill>
                  <a:round/>
                  <a:headEnd/>
                  <a:tailEnd/>
                </a:ln>
                <a:solidFill>
                  <a:srgbClr val="C0C0C0"/>
                </a:solidFill>
                <a:latin typeface="Arial Black"/>
                <a:ea typeface="Arial Black"/>
                <a:cs typeface="Arial Black"/>
              </a:rPr>
              <a:t>You Are Not the User</a:t>
            </a:r>
          </a:p>
        </p:txBody>
      </p:sp>
      <p:pic>
        <p:nvPicPr>
          <p:cNvPr id="1039380" name="Picture 20" descr="The image “http://www.bbc.co.uk/radio4/reith2003/images/lecture3_dog1.gif” cannot be displayed, because it contains errors."/>
          <p:cNvPicPr>
            <a:picLocks noChangeAspect="1" noChangeArrowheads="1"/>
          </p:cNvPicPr>
          <p:nvPr/>
        </p:nvPicPr>
        <p:blipFill>
          <a:blip r:embed="rId3"/>
          <a:srcRect/>
          <a:stretch>
            <a:fillRect/>
          </a:stretch>
        </p:blipFill>
        <p:spPr bwMode="auto">
          <a:xfrm>
            <a:off x="2057400" y="1839913"/>
            <a:ext cx="4953000" cy="4895850"/>
          </a:xfrm>
          <a:prstGeom prst="rect">
            <a:avLst/>
          </a:prstGeom>
          <a:noFill/>
        </p:spPr>
      </p:pic>
    </p:spTree>
  </p:cSld>
  <p:clrMapOvr>
    <a:masterClrMapping/>
  </p:clrMapOvr>
  <p:transition>
    <p:strip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xfrm>
            <a:off x="457200" y="333375"/>
            <a:ext cx="8686800" cy="711200"/>
          </a:xfrm>
        </p:spPr>
        <p:txBody>
          <a:bodyPr/>
          <a:lstStyle/>
          <a:p>
            <a:r>
              <a:rPr lang="en-US"/>
              <a:t>User Interface Hall of Fame or Shame?</a:t>
            </a:r>
          </a:p>
        </p:txBody>
      </p:sp>
      <p:pic>
        <p:nvPicPr>
          <p:cNvPr id="652291" name="Picture 3" descr="IE-PageSetup"/>
          <p:cNvPicPr>
            <a:picLocks noChangeAspect="1" noChangeArrowheads="1"/>
          </p:cNvPicPr>
          <p:nvPr/>
        </p:nvPicPr>
        <p:blipFill>
          <a:blip r:embed="rId3"/>
          <a:srcRect/>
          <a:stretch>
            <a:fillRect/>
          </a:stretch>
        </p:blipFill>
        <p:spPr bwMode="auto">
          <a:xfrm>
            <a:off x="76200" y="1563688"/>
            <a:ext cx="4403725" cy="4684712"/>
          </a:xfrm>
          <a:prstGeom prst="rect">
            <a:avLst/>
          </a:prstGeom>
          <a:noFill/>
        </p:spPr>
      </p:pic>
      <p:sp>
        <p:nvSpPr>
          <p:cNvPr id="652292" name="Rectangle 4"/>
          <p:cNvSpPr>
            <a:spLocks noGrp="1" noChangeArrowheads="1"/>
          </p:cNvSpPr>
          <p:nvPr>
            <p:ph type="body" sz="half" idx="2"/>
          </p:nvPr>
        </p:nvSpPr>
        <p:spPr>
          <a:xfrm>
            <a:off x="4572000" y="1600200"/>
            <a:ext cx="4648200" cy="4171950"/>
          </a:xfrm>
          <a:noFill/>
          <a:ln/>
        </p:spPr>
        <p:txBody>
          <a:bodyPr/>
          <a:lstStyle/>
          <a:p>
            <a:r>
              <a:rPr lang="en-US"/>
              <a:t>IE5 page setup for printing</a:t>
            </a:r>
          </a:p>
          <a:p>
            <a:r>
              <a:rPr lang="en-US"/>
              <a:t>Problems</a:t>
            </a:r>
          </a:p>
          <a:p>
            <a:pPr lvl="1"/>
            <a:r>
              <a:rPr lang="en-US" sz="2400"/>
              <a:t>codes for header &amp; footer information</a:t>
            </a:r>
          </a:p>
          <a:p>
            <a:pPr lvl="2"/>
            <a:r>
              <a:rPr lang="en-US" sz="2400"/>
              <a:t>requires recall!</a:t>
            </a:r>
          </a:p>
          <a:p>
            <a:pPr lvl="2"/>
            <a:r>
              <a:rPr lang="en-US" sz="2400" i="1"/>
              <a:t>recognition over recall</a:t>
            </a:r>
          </a:p>
          <a:p>
            <a:pPr lvl="2"/>
            <a:r>
              <a:rPr lang="en-US" sz="2400"/>
              <a:t>no equivalent GUI</a:t>
            </a:r>
          </a:p>
          <a:p>
            <a:pPr lvl="1"/>
            <a:r>
              <a:rPr lang="en-US" sz="2400"/>
              <a:t>help is the way to find out, but not obvious</a:t>
            </a:r>
          </a:p>
          <a:p>
            <a:endParaRPr lang="en-US" sz="3000"/>
          </a:p>
        </p:txBody>
      </p:sp>
      <p:sp useBgFill="1">
        <p:nvSpPr>
          <p:cNvPr id="652293" name="Rectangle 5"/>
          <p:cNvSpPr>
            <a:spLocks noChangeArrowheads="1"/>
          </p:cNvSpPr>
          <p:nvPr/>
        </p:nvSpPr>
        <p:spPr bwMode="auto">
          <a:xfrm>
            <a:off x="4572000" y="2133600"/>
            <a:ext cx="4419600" cy="3581400"/>
          </a:xfrm>
          <a:prstGeom prst="rect">
            <a:avLst/>
          </a:prstGeom>
          <a:ln w="9525">
            <a:noFill/>
            <a:miter lim="800000"/>
            <a:headEnd/>
            <a:tailEnd/>
          </a:ln>
          <a:effectLst/>
        </p:spPr>
        <p:txBody>
          <a:bodyPr wrap="none" anchor="ctr">
            <a:prstTxWarp prst="textNoShape">
              <a:avLst/>
            </a:prstTxWarp>
          </a:bodyPr>
          <a:lstStyle/>
          <a:p>
            <a:endParaRPr lang="en-US"/>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52293"/>
                                        </p:tgtEl>
                                      </p:cBhvr>
                                    </p:animEffect>
                                    <p:set>
                                      <p:cBhvr>
                                        <p:cTn id="7" dur="1" fill="hold">
                                          <p:stCondLst>
                                            <p:cond delay="499"/>
                                          </p:stCondLst>
                                        </p:cTn>
                                        <p:tgtEl>
                                          <p:spTgt spid="6522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3"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280578" name="Rectangle 2"/>
          <p:cNvSpPr>
            <a:spLocks noGrp="1" noChangeArrowheads="1"/>
          </p:cNvSpPr>
          <p:nvPr>
            <p:ph type="title"/>
          </p:nvPr>
        </p:nvSpPr>
        <p:spPr/>
        <p:txBody>
          <a:bodyPr/>
          <a:lstStyle/>
          <a:p>
            <a:r>
              <a:rPr lang="en-US" sz="4000"/>
              <a:t>Resources for Further Study</a:t>
            </a:r>
          </a:p>
        </p:txBody>
      </p:sp>
      <p:sp>
        <p:nvSpPr>
          <p:cNvPr id="280579" name="Rectangle 3"/>
          <p:cNvSpPr>
            <a:spLocks noGrp="1" noChangeArrowheads="1"/>
          </p:cNvSpPr>
          <p:nvPr>
            <p:ph type="body" idx="1"/>
          </p:nvPr>
        </p:nvSpPr>
        <p:spPr>
          <a:xfrm>
            <a:off x="381000" y="1335088"/>
            <a:ext cx="8534400" cy="5202237"/>
          </a:xfrm>
        </p:spPr>
        <p:txBody>
          <a:bodyPr/>
          <a:lstStyle/>
          <a:p>
            <a:pPr>
              <a:lnSpc>
                <a:spcPct val="90000"/>
              </a:lnSpc>
              <a:spcBef>
                <a:spcPct val="40000"/>
              </a:spcBef>
            </a:pPr>
            <a:r>
              <a:rPr lang="en-US" sz="2400"/>
              <a:t>Brad A. Myers.  "Challenges of HCI Design and Implementation,“ </a:t>
            </a:r>
            <a:r>
              <a:rPr lang="en-US" sz="2400" i="1"/>
              <a:t>ACM Interactions</a:t>
            </a:r>
            <a:r>
              <a:rPr lang="en-US" sz="2400"/>
              <a:t>.  vol. 1, no. 1.  January, 1994.  pp. 73-83.</a:t>
            </a:r>
            <a:endParaRPr lang="en-US" sz="2000" i="1"/>
          </a:p>
          <a:p>
            <a:pPr>
              <a:lnSpc>
                <a:spcPct val="90000"/>
              </a:lnSpc>
              <a:spcBef>
                <a:spcPct val="40000"/>
              </a:spcBef>
            </a:pPr>
            <a:r>
              <a:rPr lang="en-US" sz="2400"/>
              <a:t>H. Beyer and K. Holtzblatt. 1998. </a:t>
            </a:r>
            <a:r>
              <a:rPr lang="en-US" sz="2400" i="1"/>
              <a:t>Contextual Design: Defining Customer-Centered Systems</a:t>
            </a:r>
            <a:r>
              <a:rPr lang="en-US" sz="2400"/>
              <a:t>. San Francisco, CA:Morgan Kaufmann Publishers, Inc.</a:t>
            </a:r>
          </a:p>
          <a:p>
            <a:pPr>
              <a:lnSpc>
                <a:spcPct val="90000"/>
              </a:lnSpc>
              <a:spcBef>
                <a:spcPct val="40000"/>
              </a:spcBef>
            </a:pPr>
            <a:r>
              <a:rPr lang="en-US" sz="2400"/>
              <a:t>Jakob Nielsen. "Usability Engineering". Boston:</a:t>
            </a:r>
            <a:br>
              <a:rPr lang="en-US" sz="2400"/>
            </a:br>
            <a:r>
              <a:rPr lang="en-US" sz="2400"/>
              <a:t>Academic Press, Inc. 1993. ISBN 0-12-518406-9</a:t>
            </a:r>
            <a:br>
              <a:rPr lang="en-US" sz="2400"/>
            </a:br>
            <a:r>
              <a:rPr lang="en-US" sz="2400"/>
              <a:t>(paperback) or ISBN 0-12-518405-0 (hardcover).</a:t>
            </a:r>
          </a:p>
          <a:p>
            <a:pPr>
              <a:lnSpc>
                <a:spcPct val="90000"/>
              </a:lnSpc>
              <a:spcBef>
                <a:spcPct val="40000"/>
              </a:spcBef>
            </a:pPr>
            <a:r>
              <a:rPr lang="en-US" sz="2400"/>
              <a:t>Jakob Nielsen’s web site and free material:</a:t>
            </a:r>
          </a:p>
          <a:p>
            <a:pPr lvl="1">
              <a:lnSpc>
                <a:spcPct val="90000"/>
              </a:lnSpc>
              <a:spcBef>
                <a:spcPct val="40000"/>
              </a:spcBef>
            </a:pPr>
            <a:r>
              <a:rPr lang="en-US" sz="2000"/>
              <a:t>www.useit.com</a:t>
            </a:r>
          </a:p>
          <a:p>
            <a:pPr lvl="1">
              <a:lnSpc>
                <a:spcPct val="90000"/>
              </a:lnSpc>
              <a:spcBef>
                <a:spcPct val="40000"/>
              </a:spcBef>
            </a:pPr>
            <a:r>
              <a:rPr lang="en-US" sz="2000" i="1"/>
              <a:t>The Alertbox: Current Issues in Web Usability</a:t>
            </a:r>
            <a:r>
              <a:rPr lang="en-US" sz="2000"/>
              <a:t>. A</a:t>
            </a:r>
            <a:br>
              <a:rPr lang="en-US" sz="2000"/>
            </a:br>
            <a:r>
              <a:rPr lang="en-US" sz="2000"/>
              <a:t>Bi-weekly column. Subscribe at: http://www.useit.com/alertbox/ </a:t>
            </a:r>
          </a:p>
          <a:p>
            <a:pPr>
              <a:lnSpc>
                <a:spcPct val="90000"/>
              </a:lnSpc>
              <a:spcBef>
                <a:spcPct val="40000"/>
              </a:spcBef>
            </a:pPr>
            <a:endParaRPr lang="en-US" sz="20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p:txBody>
          <a:bodyPr/>
          <a:lstStyle/>
          <a:p>
            <a:r>
              <a:rPr lang="en-US" i="1"/>
              <a:t>Design of Everyday Things</a:t>
            </a:r>
          </a:p>
        </p:txBody>
      </p:sp>
      <p:pic>
        <p:nvPicPr>
          <p:cNvPr id="862211" name="Picture 3" descr="doet"/>
          <p:cNvPicPr>
            <a:picLocks noGrp="1" noChangeAspect="1" noChangeArrowheads="1"/>
          </p:cNvPicPr>
          <p:nvPr>
            <p:ph sz="half" idx="2"/>
          </p:nvPr>
        </p:nvPicPr>
        <p:blipFill>
          <a:blip r:embed="rId3"/>
          <a:srcRect/>
          <a:stretch>
            <a:fillRect/>
          </a:stretch>
        </p:blipFill>
        <p:spPr>
          <a:xfrm>
            <a:off x="6705600" y="3276600"/>
            <a:ext cx="2282825" cy="3494088"/>
          </a:xfrm>
          <a:noFill/>
          <a:ln w="6350">
            <a:solidFill>
              <a:srgbClr val="000000"/>
            </a:solidFill>
          </a:ln>
        </p:spPr>
      </p:pic>
      <p:sp>
        <p:nvSpPr>
          <p:cNvPr id="862212" name="Rectangle 4"/>
          <p:cNvSpPr>
            <a:spLocks noGrp="1" noChangeArrowheads="1"/>
          </p:cNvSpPr>
          <p:nvPr>
            <p:ph type="body" sz="half" idx="1"/>
          </p:nvPr>
        </p:nvSpPr>
        <p:spPr>
          <a:xfrm>
            <a:off x="457200" y="1557338"/>
            <a:ext cx="8229600" cy="4535487"/>
          </a:xfrm>
        </p:spPr>
        <p:txBody>
          <a:bodyPr/>
          <a:lstStyle/>
          <a:p>
            <a:r>
              <a:rPr lang="en-US"/>
              <a:t>By Don Norman (UCSD, Apple, HP, NN Group)</a:t>
            </a:r>
          </a:p>
          <a:p>
            <a:r>
              <a:rPr lang="en-US"/>
              <a:t>Design of everyday objects illustrates problems faced by designers of systems</a:t>
            </a:r>
          </a:p>
          <a:p>
            <a:pPr lvl="1"/>
            <a:endParaRPr lang="en-US" sz="2400"/>
          </a:p>
          <a:p>
            <a:r>
              <a:rPr lang="en-US"/>
              <a:t>Explains conceptual models</a:t>
            </a:r>
          </a:p>
          <a:p>
            <a:pPr lvl="1"/>
            <a:r>
              <a:rPr lang="en-US" sz="2400"/>
              <a:t>doors, washing machines,                                    digital watches, telephones, ...</a:t>
            </a:r>
          </a:p>
          <a:p>
            <a:r>
              <a:rPr lang="en-US"/>
              <a:t>Resulting design guides</a:t>
            </a:r>
          </a:p>
          <a:p>
            <a:pPr lvl="1"/>
            <a:endParaRPr lang="en-US" sz="2400"/>
          </a:p>
          <a:p>
            <a:pPr>
              <a:buFontTx/>
              <a:buNone/>
            </a:pPr>
            <a:r>
              <a:rPr lang="en-US" sz="2400">
                <a:latin typeface="Symbol" pitchFamily="-109" charset="2"/>
              </a:rPr>
              <a:t>-&gt;</a:t>
            </a:r>
            <a:r>
              <a:rPr lang="en-US"/>
              <a:t> Highly recommend this book</a:t>
            </a:r>
          </a:p>
          <a:p>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a:ln/>
        </p:spPr>
        <p:txBody>
          <a:bodyPr lIns="92075" tIns="46038" rIns="92075" bIns="46038" anchor="ctr"/>
          <a:lstStyle/>
          <a:p>
            <a:endParaRPr lang="en-US"/>
          </a:p>
        </p:txBody>
      </p:sp>
      <p:sp>
        <p:nvSpPr>
          <p:cNvPr id="1041411" name="Rectangle 3"/>
          <p:cNvSpPr>
            <a:spLocks noGrp="1" noChangeArrowheads="1"/>
          </p:cNvSpPr>
          <p:nvPr>
            <p:ph type="body" idx="1"/>
          </p:nvPr>
        </p:nvSpPr>
        <p:spPr>
          <a:xfrm>
            <a:off x="685800" y="1333500"/>
            <a:ext cx="7772400" cy="5372100"/>
          </a:xfrm>
          <a:noFill/>
          <a:ln/>
        </p:spPr>
        <p:txBody>
          <a:bodyPr lIns="92075" tIns="46038" rIns="92075" bIns="46038"/>
          <a:lstStyle/>
          <a:p>
            <a:r>
              <a:rPr lang="en-US"/>
              <a:t>You already know too much</a:t>
            </a:r>
          </a:p>
          <a:p>
            <a:pPr lvl="1"/>
            <a:r>
              <a:rPr lang="en-US"/>
              <a:t>easy to think of self as typical user</a:t>
            </a:r>
          </a:p>
          <a:p>
            <a:pPr lvl="1"/>
            <a:r>
              <a:rPr lang="en-US"/>
              <a:t>easy to make mistaken assumptions</a:t>
            </a:r>
          </a:p>
          <a:p>
            <a:pPr lvl="1"/>
            <a:endParaRPr lang="en-US" sz="900"/>
          </a:p>
          <a:p>
            <a:r>
              <a:rPr lang="en-US"/>
              <a:t>Keep users involved throughout the design</a:t>
            </a:r>
          </a:p>
          <a:p>
            <a:pPr lvl="1"/>
            <a:r>
              <a:rPr lang="en-US"/>
              <a:t>understanding work process</a:t>
            </a:r>
          </a:p>
          <a:p>
            <a:pPr lvl="1"/>
            <a:r>
              <a:rPr lang="en-US"/>
              <a:t>getting constant feedback</a:t>
            </a:r>
          </a:p>
          <a:p>
            <a:pPr lvl="1"/>
            <a:endParaRPr lang="en-US" sz="900"/>
          </a:p>
          <a:p>
            <a:r>
              <a:rPr lang="en-US" sz="2800"/>
              <a:t>User-centered design mind-set</a:t>
            </a:r>
          </a:p>
          <a:p>
            <a:pPr lvl="1"/>
            <a:r>
              <a:rPr lang="en-US"/>
              <a:t>thinking of the world in users’ terms (empathy)</a:t>
            </a:r>
          </a:p>
          <a:p>
            <a:pPr lvl="1"/>
            <a:r>
              <a:rPr lang="en-US"/>
              <a:t>not technology-centered / feature driven,                 think of benefit to users</a:t>
            </a:r>
          </a:p>
        </p:txBody>
      </p:sp>
      <p:sp>
        <p:nvSpPr>
          <p:cNvPr id="1041414" name="WordArt 6"/>
          <p:cNvSpPr>
            <a:spLocks noChangeArrowheads="1" noChangeShapeType="1" noTextEdit="1"/>
          </p:cNvSpPr>
          <p:nvPr/>
        </p:nvSpPr>
        <p:spPr bwMode="auto">
          <a:xfrm>
            <a:off x="457200" y="381000"/>
            <a:ext cx="5791200" cy="647700"/>
          </a:xfrm>
          <a:prstGeom prst="rect">
            <a:avLst/>
          </a:prstGeom>
        </p:spPr>
        <p:txBody>
          <a:bodyPr wrap="none" fromWordArt="1">
            <a:prstTxWarp prst="textPlain">
              <a:avLst>
                <a:gd name="adj" fmla="val 50000"/>
              </a:avLst>
            </a:prstTxWarp>
          </a:bodyPr>
          <a:lstStyle/>
          <a:p>
            <a:pPr algn="ctr"/>
            <a:r>
              <a:rPr lang="en-US" sz="3600" kern="10">
                <a:ln w="25400">
                  <a:solidFill>
                    <a:srgbClr val="333333"/>
                  </a:solidFill>
                  <a:round/>
                  <a:headEnd/>
                  <a:tailEnd/>
                </a:ln>
                <a:solidFill>
                  <a:srgbClr val="C0C0C0"/>
                </a:solidFill>
                <a:latin typeface="Arial Black"/>
                <a:ea typeface="Arial Black"/>
                <a:cs typeface="Arial Black"/>
              </a:rPr>
              <a:t>You Are Not the User</a:t>
            </a:r>
          </a:p>
        </p:txBody>
      </p:sp>
      <p:graphicFrame>
        <p:nvGraphicFramePr>
          <p:cNvPr id="1041416" name="Object 8"/>
          <p:cNvGraphicFramePr>
            <a:graphicFrameLocks noChangeAspect="1"/>
          </p:cNvGraphicFramePr>
          <p:nvPr/>
        </p:nvGraphicFramePr>
        <p:xfrm>
          <a:off x="7408863" y="3081338"/>
          <a:ext cx="1658937" cy="1490662"/>
        </p:xfrm>
        <a:graphic>
          <a:graphicData uri="http://schemas.openxmlformats.org/presentationml/2006/ole">
            <p:oleObj spid="_x0000_s449538" name="Clip" r:id="rId4" imgW="3849120" imgH="3468960" progId="">
              <p:embed/>
            </p:oleObj>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1411">
                                            <p:txEl>
                                              <p:pRg st="8" end="8"/>
                                            </p:txEl>
                                          </p:spTgt>
                                        </p:tgtEl>
                                        <p:attrNameLst>
                                          <p:attrName>style.visibility</p:attrName>
                                        </p:attrNameLst>
                                      </p:cBhvr>
                                      <p:to>
                                        <p:strVal val="visible"/>
                                      </p:to>
                                    </p:set>
                                    <p:animEffect transition="in" filter="dissolve">
                                      <p:cBhvr>
                                        <p:cTn id="7" dur="500"/>
                                        <p:tgtEl>
                                          <p:spTgt spid="1041411">
                                            <p:txEl>
                                              <p:pRg st="8" end="8"/>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41411">
                                            <p:txEl>
                                              <p:pRg st="9" end="9"/>
                                            </p:txEl>
                                          </p:spTgt>
                                        </p:tgtEl>
                                        <p:attrNameLst>
                                          <p:attrName>style.visibility</p:attrName>
                                        </p:attrNameLst>
                                      </p:cBhvr>
                                      <p:to>
                                        <p:strVal val="visible"/>
                                      </p:to>
                                    </p:set>
                                    <p:animEffect transition="in" filter="dissolve">
                                      <p:cBhvr>
                                        <p:cTn id="10" dur="500"/>
                                        <p:tgtEl>
                                          <p:spTgt spid="1041411">
                                            <p:txEl>
                                              <p:pRg st="9" end="9"/>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41411">
                                            <p:txEl>
                                              <p:pRg st="10" end="10"/>
                                            </p:txEl>
                                          </p:spTgt>
                                        </p:tgtEl>
                                        <p:attrNameLst>
                                          <p:attrName>style.visibility</p:attrName>
                                        </p:attrNameLst>
                                      </p:cBhvr>
                                      <p:to>
                                        <p:strVal val="visible"/>
                                      </p:to>
                                    </p:set>
                                    <p:animEffect transition="in" filter="dissolve">
                                      <p:cBhvr>
                                        <p:cTn id="13" dur="500"/>
                                        <p:tgtEl>
                                          <p:spTgt spid="10414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11" grpId="0" build="p"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197634" name="Rectangle 2"/>
          <p:cNvSpPr>
            <a:spLocks noGrp="1" noChangeArrowheads="1"/>
          </p:cNvSpPr>
          <p:nvPr>
            <p:ph type="title"/>
          </p:nvPr>
        </p:nvSpPr>
        <p:spPr/>
        <p:txBody>
          <a:bodyPr/>
          <a:lstStyle/>
          <a:p>
            <a:r>
              <a:rPr lang="en-US"/>
              <a:t>What is the “User Interface”?</a:t>
            </a:r>
          </a:p>
        </p:txBody>
      </p:sp>
      <p:sp>
        <p:nvSpPr>
          <p:cNvPr id="197635" name="Rectangle 3"/>
          <p:cNvSpPr>
            <a:spLocks noGrp="1" noChangeArrowheads="1"/>
          </p:cNvSpPr>
          <p:nvPr>
            <p:ph type="body" idx="1"/>
          </p:nvPr>
        </p:nvSpPr>
        <p:spPr/>
        <p:txBody>
          <a:bodyPr/>
          <a:lstStyle/>
          <a:p>
            <a:r>
              <a:rPr lang="en-US"/>
              <a:t>Everything the user encounters</a:t>
            </a:r>
          </a:p>
          <a:p>
            <a:pPr lvl="1"/>
            <a:r>
              <a:rPr lang="en-US"/>
              <a:t>Functionality</a:t>
            </a:r>
          </a:p>
          <a:p>
            <a:pPr lvl="1"/>
            <a:r>
              <a:rPr lang="en-US"/>
              <a:t>Content</a:t>
            </a:r>
          </a:p>
          <a:p>
            <a:pPr lvl="1"/>
            <a:r>
              <a:rPr lang="en-US"/>
              <a:t>Labels</a:t>
            </a:r>
          </a:p>
          <a:p>
            <a:pPr lvl="1"/>
            <a:r>
              <a:rPr lang="en-US"/>
              <a:t>Presentation</a:t>
            </a:r>
          </a:p>
          <a:p>
            <a:pPr lvl="1"/>
            <a:r>
              <a:rPr lang="en-US"/>
              <a:t>Layout</a:t>
            </a:r>
          </a:p>
          <a:p>
            <a:pPr lvl="1"/>
            <a:r>
              <a:rPr lang="en-US"/>
              <a:t>Navigation</a:t>
            </a:r>
          </a:p>
          <a:p>
            <a:pPr lvl="1"/>
            <a:r>
              <a:rPr lang="en-US"/>
              <a:t>Speed of response</a:t>
            </a:r>
          </a:p>
          <a:p>
            <a:pPr lvl="1"/>
            <a:r>
              <a:rPr lang="en-US"/>
              <a:t>Documentation &amp; Help</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2008 – Brad A. Myers</a:t>
            </a:r>
          </a:p>
        </p:txBody>
      </p:sp>
      <p:sp>
        <p:nvSpPr>
          <p:cNvPr id="355330" name="Rectangle 2"/>
          <p:cNvSpPr>
            <a:spLocks noGrp="1" noChangeArrowheads="1"/>
          </p:cNvSpPr>
          <p:nvPr>
            <p:ph type="title"/>
          </p:nvPr>
        </p:nvSpPr>
        <p:spPr/>
        <p:txBody>
          <a:bodyPr/>
          <a:lstStyle/>
          <a:p>
            <a:r>
              <a:rPr lang="en-US"/>
              <a:t>What is “Usability”?</a:t>
            </a:r>
          </a:p>
        </p:txBody>
      </p:sp>
      <p:sp>
        <p:nvSpPr>
          <p:cNvPr id="355331" name="Rectangle 3"/>
          <p:cNvSpPr>
            <a:spLocks noGrp="1" noChangeArrowheads="1"/>
          </p:cNvSpPr>
          <p:nvPr>
            <p:ph type="body" idx="1"/>
          </p:nvPr>
        </p:nvSpPr>
        <p:spPr>
          <a:xfrm>
            <a:off x="381000" y="1335088"/>
            <a:ext cx="8534400" cy="4891087"/>
          </a:xfrm>
        </p:spPr>
        <p:txBody>
          <a:bodyPr/>
          <a:lstStyle/>
          <a:p>
            <a:pPr>
              <a:lnSpc>
                <a:spcPct val="90000"/>
              </a:lnSpc>
            </a:pPr>
            <a:r>
              <a:rPr lang="en-US" sz="2800"/>
              <a:t>Learnability</a:t>
            </a:r>
          </a:p>
          <a:p>
            <a:pPr>
              <a:lnSpc>
                <a:spcPct val="90000"/>
              </a:lnSpc>
            </a:pPr>
            <a:r>
              <a:rPr lang="en-US" sz="2800"/>
              <a:t>Efficiency</a:t>
            </a:r>
          </a:p>
          <a:p>
            <a:pPr lvl="1">
              <a:lnSpc>
                <a:spcPct val="90000"/>
              </a:lnSpc>
            </a:pPr>
            <a:r>
              <a:rPr lang="en-US" sz="2400"/>
              <a:t>Productivity</a:t>
            </a:r>
          </a:p>
          <a:p>
            <a:pPr>
              <a:lnSpc>
                <a:spcPct val="90000"/>
              </a:lnSpc>
            </a:pPr>
            <a:r>
              <a:rPr lang="en-US" sz="2800"/>
              <a:t>Memorability</a:t>
            </a:r>
          </a:p>
          <a:p>
            <a:pPr lvl="1">
              <a:lnSpc>
                <a:spcPct val="90000"/>
              </a:lnSpc>
            </a:pPr>
            <a:r>
              <a:rPr lang="en-US" sz="2400"/>
              <a:t>Little “re-learning” required</a:t>
            </a:r>
          </a:p>
          <a:p>
            <a:pPr>
              <a:lnSpc>
                <a:spcPct val="90000"/>
              </a:lnSpc>
            </a:pPr>
            <a:r>
              <a:rPr lang="en-US" sz="2800"/>
              <a:t>Lack of Errors</a:t>
            </a:r>
          </a:p>
          <a:p>
            <a:pPr>
              <a:lnSpc>
                <a:spcPct val="90000"/>
              </a:lnSpc>
            </a:pPr>
            <a:r>
              <a:rPr lang="en-US" sz="2800"/>
              <a:t>Satisfaction</a:t>
            </a:r>
          </a:p>
          <a:p>
            <a:pPr lvl="1">
              <a:lnSpc>
                <a:spcPct val="90000"/>
              </a:lnSpc>
            </a:pPr>
            <a:r>
              <a:rPr lang="en-US" sz="2400"/>
              <a:t>Pleasurable</a:t>
            </a:r>
          </a:p>
          <a:p>
            <a:pPr>
              <a:lnSpc>
                <a:spcPct val="90000"/>
              </a:lnSpc>
            </a:pPr>
            <a:endParaRPr lang="en-US" sz="2800"/>
          </a:p>
          <a:p>
            <a:pPr>
              <a:lnSpc>
                <a:spcPct val="90000"/>
              </a:lnSpc>
              <a:buFont typeface="Wingdings" pitchFamily="-109" charset="2"/>
              <a:buChar char="Ø"/>
            </a:pPr>
            <a:r>
              <a:rPr lang="en-US" sz="2800"/>
              <a:t>All of these can be measured and improved through HCI methods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ps-slides-june2009">
  <a:themeElements>
    <a:clrScheme name="Custom 5">
      <a:dk1>
        <a:srgbClr val="000000"/>
      </a:dk1>
      <a:lt1>
        <a:srgbClr val="FFFFFF"/>
      </a:lt1>
      <a:dk2>
        <a:srgbClr val="6600CC"/>
      </a:dk2>
      <a:lt2>
        <a:srgbClr val="CCCCCC"/>
      </a:lt2>
      <a:accent1>
        <a:srgbClr val="FFCC00"/>
      </a:accent1>
      <a:accent2>
        <a:srgbClr val="0080FF"/>
      </a:accent2>
      <a:accent3>
        <a:srgbClr val="FF0000"/>
      </a:accent3>
      <a:accent4>
        <a:srgbClr val="000000"/>
      </a:accent4>
      <a:accent5>
        <a:srgbClr val="00FF00"/>
      </a:accent5>
      <a:accent6>
        <a:srgbClr val="FF8000"/>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ps-slides-feb2009">
  <a:themeElements>
    <a:clrScheme name="Custom 5">
      <a:dk1>
        <a:srgbClr val="000000"/>
      </a:dk1>
      <a:lt1>
        <a:srgbClr val="FFFFFF"/>
      </a:lt1>
      <a:dk2>
        <a:srgbClr val="6600CC"/>
      </a:dk2>
      <a:lt2>
        <a:srgbClr val="CCCCCC"/>
      </a:lt2>
      <a:accent1>
        <a:srgbClr val="FFCC00"/>
      </a:accent1>
      <a:accent2>
        <a:srgbClr val="0080FF"/>
      </a:accent2>
      <a:accent3>
        <a:srgbClr val="FF0000"/>
      </a:accent3>
      <a:accent4>
        <a:srgbClr val="000000"/>
      </a:accent4>
      <a:accent5>
        <a:srgbClr val="00FF00"/>
      </a:accent5>
      <a:accent6>
        <a:srgbClr val="FF8000"/>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ps-slides-feb2009">
  <a:themeElements>
    <a:clrScheme name="Custom 5">
      <a:dk1>
        <a:srgbClr val="000000"/>
      </a:dk1>
      <a:lt1>
        <a:srgbClr val="FFFFFF"/>
      </a:lt1>
      <a:dk2>
        <a:srgbClr val="6600CC"/>
      </a:dk2>
      <a:lt2>
        <a:srgbClr val="CCCCCC"/>
      </a:lt2>
      <a:accent1>
        <a:srgbClr val="FFCC00"/>
      </a:accent1>
      <a:accent2>
        <a:srgbClr val="0080FF"/>
      </a:accent2>
      <a:accent3>
        <a:srgbClr val="FF0000"/>
      </a:accent3>
      <a:accent4>
        <a:srgbClr val="000000"/>
      </a:accent4>
      <a:accent5>
        <a:srgbClr val="00FF00"/>
      </a:accent5>
      <a:accent6>
        <a:srgbClr val="FF8000"/>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ends">
  <a:themeElements>
    <a:clrScheme name="Blends 9">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CCFFFF"/>
      </a:hlink>
      <a:folHlink>
        <a:srgbClr val="3399FF"/>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09"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8">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CCFFFF"/>
        </a:hlink>
        <a:folHlink>
          <a:srgbClr val="3333CC"/>
        </a:folHlink>
      </a:clrScheme>
      <a:clrMap bg1="lt1" tx1="dk1" bg2="lt2" tx2="dk2" accent1="accent1" accent2="accent2" accent3="accent3" accent4="accent4" accent5="accent5" accent6="accent6" hlink="hlink" folHlink="folHlink"/>
    </a:extraClrScheme>
    <a:extraClrScheme>
      <a:clrScheme name="Blends 9">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CCFFFF"/>
        </a:hlink>
        <a:folHlink>
          <a:srgbClr val="3399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cups-slides-june2009.potx</Template>
  <TotalTime>2527</TotalTime>
  <Words>3981</Words>
  <Application>Microsoft Macintosh PowerPoint</Application>
  <PresentationFormat>On-screen Show (4:3)</PresentationFormat>
  <Paragraphs>691</Paragraphs>
  <Slides>63</Slides>
  <Notes>59</Notes>
  <HiddenSlides>0</HiddenSlides>
  <MMClips>0</MMClips>
  <ScaleCrop>false</ScaleCrop>
  <HeadingPairs>
    <vt:vector size="6" baseType="variant">
      <vt:variant>
        <vt:lpstr>Design Template</vt:lpstr>
      </vt:variant>
      <vt:variant>
        <vt:i4>5</vt:i4>
      </vt:variant>
      <vt:variant>
        <vt:lpstr>Embedded OLE Servers</vt:lpstr>
      </vt:variant>
      <vt:variant>
        <vt:i4>1</vt:i4>
      </vt:variant>
      <vt:variant>
        <vt:lpstr>Slide Titles</vt:lpstr>
      </vt:variant>
      <vt:variant>
        <vt:i4>63</vt:i4>
      </vt:variant>
    </vt:vector>
  </HeadingPairs>
  <TitlesOfParts>
    <vt:vector size="69" baseType="lpstr">
      <vt:lpstr>cups-slides-june2009</vt:lpstr>
      <vt:lpstr>1_cups-slides-feb2009</vt:lpstr>
      <vt:lpstr>2_cups-slides-feb2009</vt:lpstr>
      <vt:lpstr>Blends</vt:lpstr>
      <vt:lpstr>Default Design</vt:lpstr>
      <vt:lpstr>Clip</vt:lpstr>
      <vt:lpstr>HCI Methods and UI Design</vt:lpstr>
      <vt:lpstr>Human-Computer Interaction (HCI)</vt:lpstr>
      <vt:lpstr>Why is HCI Important?</vt:lpstr>
      <vt:lpstr>HCI Approach to UI Design</vt:lpstr>
      <vt:lpstr>Who are “Users”?</vt:lpstr>
      <vt:lpstr>Slide 6</vt:lpstr>
      <vt:lpstr>Slide 7</vt:lpstr>
      <vt:lpstr>What is the “User Interface”?</vt:lpstr>
      <vt:lpstr>What is “Usability”?</vt:lpstr>
      <vt:lpstr>Why is Good Usability Important?</vt:lpstr>
      <vt:lpstr>Why Hard to Design UIs?</vt:lpstr>
      <vt:lpstr>Why Difficult, 2</vt:lpstr>
      <vt:lpstr>Why Difficult, 3</vt:lpstr>
      <vt:lpstr>Why Difficult, 4</vt:lpstr>
      <vt:lpstr>Why Hard to Implement?</vt:lpstr>
      <vt:lpstr>How to organize development process</vt:lpstr>
      <vt:lpstr>“Usability Engineering”</vt:lpstr>
      <vt:lpstr>Who Builds User Interfaces?</vt:lpstr>
      <vt:lpstr>Design</vt:lpstr>
      <vt:lpstr>Web Design Representations</vt:lpstr>
      <vt:lpstr>How Achieve Good Usability?</vt:lpstr>
      <vt:lpstr>Many HCI methods to choose from</vt:lpstr>
      <vt:lpstr>1. Know the User</vt:lpstr>
      <vt:lpstr>Contextual Inquiry &amp; Design</vt:lpstr>
      <vt:lpstr>Contextual Inquiry</vt:lpstr>
      <vt:lpstr>Why Context?</vt:lpstr>
      <vt:lpstr>Key distinctions about context</vt:lpstr>
      <vt:lpstr>Using the Data You Learn</vt:lpstr>
      <vt:lpstr>Example Persona</vt:lpstr>
      <vt:lpstr>2. Prototyping and Iterative Design</vt:lpstr>
      <vt:lpstr>Examples of Paper Prototypes</vt:lpstr>
      <vt:lpstr>Another example</vt:lpstr>
      <vt:lpstr>Resulting Prototype and Final Design</vt:lpstr>
      <vt:lpstr>Why Do We Prototype?</vt:lpstr>
      <vt:lpstr>Fidelity in Prototyping</vt:lpstr>
      <vt:lpstr>Low-fi Sketches &amp; Storyboards</vt:lpstr>
      <vt:lpstr>Low-fi Sketches &amp; Storyboards</vt:lpstr>
      <vt:lpstr>Slide 38</vt:lpstr>
      <vt:lpstr>Why Use Low-fi Prototypes?</vt:lpstr>
      <vt:lpstr>Qualities of Lo-Fi Prototypes</vt:lpstr>
      <vt:lpstr>The Basic Materials </vt:lpstr>
      <vt:lpstr>Slide 42</vt:lpstr>
      <vt:lpstr>Constructing the Model</vt:lpstr>
      <vt:lpstr>Constructing the Paper Prototype</vt:lpstr>
      <vt:lpstr>Advantages of Low-fi Prototyping</vt:lpstr>
      <vt:lpstr>Iterative Design</vt:lpstr>
      <vt:lpstr>Slide 47</vt:lpstr>
      <vt:lpstr>3) Analyzing the System</vt:lpstr>
      <vt:lpstr>Objective Measurements</vt:lpstr>
      <vt:lpstr>Usability Goals</vt:lpstr>
      <vt:lpstr>Goal Levels</vt:lpstr>
      <vt:lpstr>User Studies</vt:lpstr>
      <vt:lpstr>What to Evaluate</vt:lpstr>
      <vt:lpstr>Number of test users</vt:lpstr>
      <vt:lpstr>Heuristic Evaluation Method</vt:lpstr>
      <vt:lpstr>Discount Usability Engineering</vt:lpstr>
      <vt:lpstr>10 Basic Principles</vt:lpstr>
      <vt:lpstr>How to do Heuristic Evaluation</vt:lpstr>
      <vt:lpstr>Example Heuristic</vt:lpstr>
      <vt:lpstr>User Interface Hall of Fame or Shame?</vt:lpstr>
      <vt:lpstr>Resources for Further Study</vt:lpstr>
      <vt:lpstr>Design of Everyday Things</vt:lpstr>
      <vt:lpstr>Slide 63</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Usable Security  Reasoning About the Human in the Loop</dc:title>
  <dc:creator>Lorrie Faith Cranor</dc:creator>
  <cp:lastModifiedBy>Lorrie Faith Cranor</cp:lastModifiedBy>
  <cp:revision>13</cp:revision>
  <cp:lastPrinted>2008-12-10T15:57:26Z</cp:lastPrinted>
  <dcterms:created xsi:type="dcterms:W3CDTF">2009-09-02T01:29:19Z</dcterms:created>
  <dcterms:modified xsi:type="dcterms:W3CDTF">2009-09-02T01:30:03Z</dcterms:modified>
</cp:coreProperties>
</file>