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Default Extension="png" ContentType="image/png"/>
  <Override PartName="/ppt/slides/slide83.xml" ContentType="application/vnd.openxmlformats-officedocument.presentationml.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29.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slides/slide27.xml" ContentType="application/vnd.openxmlformats-officedocument.presentationml.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Layouts/slideLayout33.xml" ContentType="application/vnd.openxmlformats-officedocument.presentationml.slideLayout+xml"/>
  <Override PartName="/ppt/notesSlides/notesSlide5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Masters/slideMaster3.xml" ContentType="application/vnd.openxmlformats-officedocument.presentationml.slideMaster+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34.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4.xml" ContentType="application/vnd.openxmlformats-officedocument.presentationml.slide+xml"/>
  <Override PartName="/ppt/notesSlides/notesSlide54.xml" ContentType="application/vnd.openxmlformats-officedocument.presentationml.notesSlide+xml"/>
  <Override PartName="/ppt/slides/slide72.xml" ContentType="application/vnd.openxmlformats-officedocument.presentationml.slide+xml"/>
  <Override PartName="/ppt/slides/slide8.xml" ContentType="application/vnd.openxmlformats-officedocument.presentationml.slide+xml"/>
  <Override PartName="/ppt/slideLayouts/slideLayout31.xml" ContentType="application/vnd.openxmlformats-officedocument.presentationml.slideLayout+xml"/>
  <Override PartName="/ppt/slides/slide60.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 id="2147483726" r:id="rId2"/>
    <p:sldMasterId id="2147483739" r:id="rId3"/>
  </p:sldMasterIdLst>
  <p:notesMasterIdLst>
    <p:notesMasterId r:id="rId93"/>
  </p:notesMasterIdLst>
  <p:handoutMasterIdLst>
    <p:handoutMasterId r:id="rId94"/>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4"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75"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62" r:id="rId80"/>
    <p:sldId id="372" r:id="rId81"/>
    <p:sldId id="373" r:id="rId82"/>
    <p:sldId id="363" r:id="rId83"/>
    <p:sldId id="364" r:id="rId84"/>
    <p:sldId id="365" r:id="rId85"/>
    <p:sldId id="366" r:id="rId86"/>
    <p:sldId id="367" r:id="rId87"/>
    <p:sldId id="368" r:id="rId88"/>
    <p:sldId id="369" r:id="rId89"/>
    <p:sldId id="370" r:id="rId90"/>
    <p:sldId id="371" r:id="rId91"/>
    <p:sldId id="374" r:id="rId9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p:restoredLeft sz="19948" autoAdjust="0"/>
    <p:restoredTop sz="84848" autoAdjust="0"/>
  </p:normalViewPr>
  <p:slideViewPr>
    <p:cSldViewPr snapToGrid="0" snapToObjects="1">
      <p:cViewPr varScale="1">
        <p:scale>
          <a:sx n="45" d="100"/>
          <a:sy n="45" d="100"/>
        </p:scale>
        <p:origin x="-1064" y="-104"/>
      </p:cViewPr>
      <p:guideLst>
        <p:guide orient="horz" pos="3120"/>
        <p:guide pos="2880"/>
      </p:guideLst>
    </p:cSldViewPr>
  </p:slideViewPr>
  <p:notesTextViewPr>
    <p:cViewPr>
      <p:scale>
        <a:sx n="100" d="100"/>
        <a:sy n="100" d="100"/>
      </p:scale>
      <p:origin x="0" y="0"/>
    </p:cViewPr>
  </p:notesTextViewPr>
  <p:sorterViewPr>
    <p:cViewPr>
      <p:scale>
        <a:sx n="100" d="100"/>
        <a:sy n="100" d="100"/>
      </p:scale>
      <p:origin x="0" y="705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1.xml"/><Relationship Id="rId60" Type="http://schemas.openxmlformats.org/officeDocument/2006/relationships/slide" Target="slides/slide57.xml"/><Relationship Id="rId70" Type="http://schemas.openxmlformats.org/officeDocument/2006/relationships/slide" Target="slides/slide67.xml"/><Relationship Id="rId94" Type="http://schemas.openxmlformats.org/officeDocument/2006/relationships/handoutMaster" Target="handoutMasters/handoutMaster1.xml"/><Relationship Id="rId7" Type="http://schemas.openxmlformats.org/officeDocument/2006/relationships/slide" Target="slides/slide4.xml"/><Relationship Id="rId74" Type="http://schemas.openxmlformats.org/officeDocument/2006/relationships/slide" Target="slides/slide71.xml"/><Relationship Id="rId25" Type="http://schemas.openxmlformats.org/officeDocument/2006/relationships/slide" Target="slides/slide22.xml"/><Relationship Id="rId96" Type="http://schemas.openxmlformats.org/officeDocument/2006/relationships/presProps" Target="presProps.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71" Type="http://schemas.openxmlformats.org/officeDocument/2006/relationships/slide" Target="slides/slide68.xml"/><Relationship Id="rId4" Type="http://schemas.openxmlformats.org/officeDocument/2006/relationships/slide" Target="slides/slide1.xml"/><Relationship Id="rId28" Type="http://schemas.openxmlformats.org/officeDocument/2006/relationships/slide" Target="slides/slide25.xml"/><Relationship Id="rId89" Type="http://schemas.openxmlformats.org/officeDocument/2006/relationships/slide" Target="slides/slide86.xml"/><Relationship Id="rId88" Type="http://schemas.openxmlformats.org/officeDocument/2006/relationships/slide" Target="slides/slide85.xml"/><Relationship Id="rId82" Type="http://schemas.openxmlformats.org/officeDocument/2006/relationships/slide" Target="slides/slide79.xml"/><Relationship Id="rId69" Type="http://schemas.openxmlformats.org/officeDocument/2006/relationships/slide" Target="slides/slide6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72" Type="http://schemas.openxmlformats.org/officeDocument/2006/relationships/slide" Target="slides/slide69.xml"/><Relationship Id="rId35" Type="http://schemas.openxmlformats.org/officeDocument/2006/relationships/slide" Target="slides/slide32.xml"/><Relationship Id="rId75" Type="http://schemas.openxmlformats.org/officeDocument/2006/relationships/slide" Target="slides/slide72.xml"/><Relationship Id="rId80" Type="http://schemas.openxmlformats.org/officeDocument/2006/relationships/slide" Target="slides/slide77.xml"/><Relationship Id="rId31" Type="http://schemas.openxmlformats.org/officeDocument/2006/relationships/slide" Target="slides/slide28.xml"/><Relationship Id="rId62" Type="http://schemas.openxmlformats.org/officeDocument/2006/relationships/slide" Target="slides/slide59.xml"/><Relationship Id="rId79" Type="http://schemas.openxmlformats.org/officeDocument/2006/relationships/slide" Target="slides/slide76.xml"/><Relationship Id="rId97" Type="http://schemas.openxmlformats.org/officeDocument/2006/relationships/viewProps" Target="viewProps.xml"/><Relationship Id="rId98"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slide" Target="slides/slide53.xml"/><Relationship Id="rId48" Type="http://schemas.openxmlformats.org/officeDocument/2006/relationships/slide" Target="slides/slide45.xml"/><Relationship Id="rId32" Type="http://schemas.openxmlformats.org/officeDocument/2006/relationships/slide" Target="slides/slide29.xml"/><Relationship Id="rId13" Type="http://schemas.openxmlformats.org/officeDocument/2006/relationships/slide" Target="slides/slide10.xml"/><Relationship Id="rId52" Type="http://schemas.openxmlformats.org/officeDocument/2006/relationships/slide" Target="slides/slide49.xml"/><Relationship Id="rId54" Type="http://schemas.openxmlformats.org/officeDocument/2006/relationships/slide" Target="slides/slide51.xml"/><Relationship Id="rId23" Type="http://schemas.openxmlformats.org/officeDocument/2006/relationships/slide" Target="slides/slide20.xml"/><Relationship Id="rId61" Type="http://schemas.openxmlformats.org/officeDocument/2006/relationships/slide" Target="slides/slide58.xml"/><Relationship Id="rId53" Type="http://schemas.openxmlformats.org/officeDocument/2006/relationships/slide" Target="slides/slide50.xml"/><Relationship Id="rId84" Type="http://schemas.openxmlformats.org/officeDocument/2006/relationships/slide" Target="slides/slide81.xml"/><Relationship Id="rId30" Type="http://schemas.openxmlformats.org/officeDocument/2006/relationships/slide" Target="slides/slide27.xml"/><Relationship Id="rId29" Type="http://schemas.openxmlformats.org/officeDocument/2006/relationships/slide" Target="slides/slide26.xml"/><Relationship Id="rId83" Type="http://schemas.openxmlformats.org/officeDocument/2006/relationships/slide" Target="slides/slide80.xml"/><Relationship Id="rId41" Type="http://schemas.openxmlformats.org/officeDocument/2006/relationships/slide" Target="slides/slide38.xml"/><Relationship Id="rId5" Type="http://schemas.openxmlformats.org/officeDocument/2006/relationships/slide" Target="slides/slide2.xml"/><Relationship Id="rId22" Type="http://schemas.openxmlformats.org/officeDocument/2006/relationships/slide" Target="slides/slide19.xml"/><Relationship Id="rId95" Type="http://schemas.openxmlformats.org/officeDocument/2006/relationships/printerSettings" Target="printerSettings/printerSettings1.bin"/><Relationship Id="rId39" Type="http://schemas.openxmlformats.org/officeDocument/2006/relationships/slide" Target="slides/slide36.xml"/><Relationship Id="rId43" Type="http://schemas.openxmlformats.org/officeDocument/2006/relationships/slide" Target="slides/slide40.xml"/><Relationship Id="rId90" Type="http://schemas.openxmlformats.org/officeDocument/2006/relationships/slide" Target="slides/slide87.xml"/><Relationship Id="rId77" Type="http://schemas.openxmlformats.org/officeDocument/2006/relationships/slide" Target="slides/slide74.xml"/><Relationship Id="rId63" Type="http://schemas.openxmlformats.org/officeDocument/2006/relationships/slide" Target="slides/slide60.xml"/><Relationship Id="rId85" Type="http://schemas.openxmlformats.org/officeDocument/2006/relationships/slide" Target="slides/slide82.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99" Type="http://schemas.openxmlformats.org/officeDocument/2006/relationships/tableStyles" Target="tableStyles.xml"/><Relationship Id="rId14" Type="http://schemas.openxmlformats.org/officeDocument/2006/relationships/slide" Target="slides/slide11.xml"/><Relationship Id="rId92" Type="http://schemas.openxmlformats.org/officeDocument/2006/relationships/slide" Target="slides/slide89.xml"/><Relationship Id="rId45" Type="http://schemas.openxmlformats.org/officeDocument/2006/relationships/slide" Target="slides/slide42.xml"/><Relationship Id="rId58" Type="http://schemas.openxmlformats.org/officeDocument/2006/relationships/slide" Target="slides/slide55.xml"/><Relationship Id="rId42" Type="http://schemas.openxmlformats.org/officeDocument/2006/relationships/slide" Target="slides/slide39.xml"/><Relationship Id="rId73" Type="http://schemas.openxmlformats.org/officeDocument/2006/relationships/slide" Target="slides/slide70.xml"/><Relationship Id="rId87" Type="http://schemas.openxmlformats.org/officeDocument/2006/relationships/slide" Target="slides/slide84.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9" Type="http://schemas.openxmlformats.org/officeDocument/2006/relationships/slide" Target="slides/slide16.xml"/><Relationship Id="rId57" Type="http://schemas.openxmlformats.org/officeDocument/2006/relationships/slide" Target="slides/slide54.xml"/><Relationship Id="rId46" Type="http://schemas.openxmlformats.org/officeDocument/2006/relationships/slide" Target="slides/slide43.xml"/><Relationship Id="rId86" Type="http://schemas.openxmlformats.org/officeDocument/2006/relationships/slide" Target="slides/slide83.xml"/><Relationship Id="rId59" Type="http://schemas.openxmlformats.org/officeDocument/2006/relationships/slide" Target="slides/slide56.xml"/><Relationship Id="rId51" Type="http://schemas.openxmlformats.org/officeDocument/2006/relationships/slide" Target="slides/slide48.xml"/><Relationship Id="rId66" Type="http://schemas.openxmlformats.org/officeDocument/2006/relationships/slide" Target="slides/slide63.xml"/><Relationship Id="rId55" Type="http://schemas.openxmlformats.org/officeDocument/2006/relationships/slide" Target="slides/slide52.xml"/><Relationship Id="rId34" Type="http://schemas.openxmlformats.org/officeDocument/2006/relationships/slide" Target="slides/slide31.xml"/><Relationship Id="rId81" Type="http://schemas.openxmlformats.org/officeDocument/2006/relationships/slide" Target="slides/slide78.xml"/><Relationship Id="rId40" Type="http://schemas.openxmlformats.org/officeDocument/2006/relationships/slide" Target="slides/slide37.xml"/><Relationship Id="rId36" Type="http://schemas.openxmlformats.org/officeDocument/2006/relationships/slide" Target="slides/slide33.xml"/><Relationship Id="rId76" Type="http://schemas.openxmlformats.org/officeDocument/2006/relationships/slide" Target="slides/slide73.xml"/><Relationship Id="rId8" Type="http://schemas.openxmlformats.org/officeDocument/2006/relationships/slide" Target="slides/slide5.xml"/><Relationship Id="rId65" Type="http://schemas.openxmlformats.org/officeDocument/2006/relationships/slide" Target="slides/slide62.xml"/><Relationship Id="rId67" Type="http://schemas.openxmlformats.org/officeDocument/2006/relationships/slide" Target="slides/slide64.xml"/><Relationship Id="rId37" Type="http://schemas.openxmlformats.org/officeDocument/2006/relationships/slide" Target="slides/slide34.xml"/><Relationship Id="rId12" Type="http://schemas.openxmlformats.org/officeDocument/2006/relationships/slide" Target="slides/slide9.xml"/><Relationship Id="rId3" Type="http://schemas.openxmlformats.org/officeDocument/2006/relationships/slideMaster" Target="slideMasters/slideMaster3.xml"/><Relationship Id="rId26" Type="http://schemas.openxmlformats.org/officeDocument/2006/relationships/slide" Target="slides/slide23.xml"/><Relationship Id="rId11" Type="http://schemas.openxmlformats.org/officeDocument/2006/relationships/slide" Target="slides/slide8.xml"/><Relationship Id="rId68" Type="http://schemas.openxmlformats.org/officeDocument/2006/relationships/slide" Target="slides/slide65.xml"/><Relationship Id="rId16" Type="http://schemas.openxmlformats.org/officeDocument/2006/relationships/slide" Target="slides/slide13.xml"/><Relationship Id="rId33" Type="http://schemas.openxmlformats.org/officeDocument/2006/relationships/slide" Target="slides/slide30.xml"/><Relationship Id="rId91" Type="http://schemas.openxmlformats.org/officeDocument/2006/relationships/slide" Target="slides/slide88.xml"/><Relationship Id="rId93" Type="http://schemas.openxmlformats.org/officeDocument/2006/relationships/notesMaster" Target="notesMasters/notesMaster1.xml"/><Relationship Id="rId78" Type="http://schemas.openxmlformats.org/officeDocument/2006/relationships/slide" Target="slides/slide75.xml"/><Relationship Id="rId15" Type="http://schemas.openxmlformats.org/officeDocument/2006/relationships/slide" Target="slides/slide12.xml"/><Relationship Id="rId2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1E4D2-B631-074B-8819-120EECC0E31F}" type="datetimeFigureOut">
              <a:rPr lang="en-US" smtClean="0"/>
              <a:pPr/>
              <a:t>8/26/09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D62BDA-EFE8-0349-8B1E-AA7B2D5552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841783-6963-A14D-928A-5F418BF13891}" type="datetime1">
              <a:rPr lang="en-US"/>
              <a:pPr>
                <a:defRPr/>
              </a:pPr>
              <a:t>8/26/09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E241EB-1EF4-684B-989F-AA2B1A51F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3" Type="http://schemas.openxmlformats.org/officeDocument/2006/relationships/hyperlink" Target="http://cups.cs.cmu.edu/soups/2007/proceedings/p88_sheng.pdf" TargetMode="Externa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37D48-099E-314F-8877-59665C32CADB}" type="slidenum">
              <a:rPr lang="en-US"/>
              <a:pPr/>
              <a:t>4</a:t>
            </a:fld>
            <a:endParaRPr lang="en-US"/>
          </a:p>
        </p:txBody>
      </p:sp>
      <p:sp>
        <p:nvSpPr>
          <p:cNvPr id="28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CE808-A12D-0D4D-9014-5E4CA20EA3E3}" type="slidenum">
              <a:rPr lang="en-US"/>
              <a:pPr/>
              <a:t>13</a:t>
            </a:fld>
            <a:endParaRPr lang="en-US"/>
          </a:p>
        </p:txBody>
      </p:sp>
      <p:sp>
        <p:nvSpPr>
          <p:cNvPr id="698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F8031-0266-9E4A-A068-864ECD2E07CE}" type="slidenum">
              <a:rPr lang="en-US"/>
              <a:pPr/>
              <a:t>14</a:t>
            </a:fld>
            <a:endParaRPr lang="en-US"/>
          </a:p>
        </p:txBody>
      </p:sp>
      <p:sp>
        <p:nvSpPr>
          <p:cNvPr id="70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E8D37-DB01-874D-B52F-0842E8AA36A2}" type="slidenum">
              <a:rPr lang="en-US"/>
              <a:pPr/>
              <a:t>15</a:t>
            </a:fld>
            <a:endParaRPr lang="en-US"/>
          </a:p>
        </p:txBody>
      </p:sp>
      <p:sp>
        <p:nvSpPr>
          <p:cNvPr id="70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56D2A-7D33-6C4E-B533-8F99ECCD3C54}" type="slidenum">
              <a:rPr lang="en-US"/>
              <a:pPr/>
              <a:t>16</a:t>
            </a:fld>
            <a:endParaRPr lang="en-US"/>
          </a:p>
        </p:txBody>
      </p:sp>
      <p:sp>
        <p:nvSpPr>
          <p:cNvPr id="704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DBD69-98BE-7A44-8934-5810F397FE10}" type="slidenum">
              <a:rPr lang="en-US"/>
              <a:pPr/>
              <a:t>17</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r>
              <a:rPr lang="en-US" dirty="0" smtClean="0"/>
              <a:t>Apple</a:t>
            </a:r>
            <a:r>
              <a:rPr lang="en-US" baseline="0" dirty="0" smtClean="0"/>
              <a:t> add campaign making fun of unusable security in Microsoft Vista, from February 2007. Vista asks user to authorize everything “Cancel or allow?”</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3362D-46D9-A548-AE93-D6D91061DB38}" type="slidenum">
              <a:rPr lang="en-US"/>
              <a:pPr/>
              <a:t>18</a:t>
            </a:fld>
            <a:endParaRPr lang="en-US"/>
          </a:p>
        </p:txBody>
      </p:sp>
      <p:sp>
        <p:nvSpPr>
          <p:cNvPr id="706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Common knowledge that this is advice doesn’t work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D60B8-E9B8-B940-9393-AA0224274C2A}" type="slidenum">
              <a:rPr lang="en-US"/>
              <a:pPr/>
              <a:t>19</a:t>
            </a:fld>
            <a:endParaRPr lang="en-US"/>
          </a:p>
        </p:txBody>
      </p:sp>
      <p:sp>
        <p:nvSpPr>
          <p:cNvPr id="708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A4BD9-DEE0-0A43-8F97-0D8F0AC71437}" type="slidenum">
              <a:rPr lang="en-US"/>
              <a:pPr/>
              <a:t>20</a:t>
            </a:fld>
            <a:endParaRPr lang="en-US"/>
          </a:p>
        </p:txBody>
      </p:sp>
      <p:sp>
        <p:nvSpPr>
          <p:cNvPr id="7106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7FE19-9287-704E-B104-63BC20CD25BA}" type="slidenum">
              <a:rPr lang="en-US"/>
              <a:pPr/>
              <a:t>21</a:t>
            </a:fld>
            <a:endParaRPr lang="en-US"/>
          </a:p>
        </p:txBody>
      </p:sp>
      <p:sp>
        <p:nvSpPr>
          <p:cNvPr id="712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From http://www.interactivetools.com/staff/dave/damons_office/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ABB1E-66C3-7946-9015-A477DF1CF4AB}" type="slidenum">
              <a:rPr lang="en-US"/>
              <a:pPr/>
              <a:t>23</a:t>
            </a:fld>
            <a:endParaRPr lang="en-US"/>
          </a:p>
        </p:txBody>
      </p:sp>
      <p:sp>
        <p:nvSpPr>
          <p:cNvPr id="788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dirty="0" smtClean="0"/>
              <a:t>These are the three main approaches discussed</a:t>
            </a:r>
            <a:r>
              <a:rPr lang="en-US" sz="2400" baseline="0" dirty="0" smtClean="0"/>
              <a:t> in the literature. There is no silver bullet and often we rely on a combination.</a:t>
            </a:r>
            <a:endParaRPr lang="en-US" sz="2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42266-5A02-0749-B598-E48C1D7CEC44}" type="slidenum">
              <a:rPr lang="en-US"/>
              <a:pPr/>
              <a:t>5</a:t>
            </a:fld>
            <a:endParaRPr lang="en-US"/>
          </a:p>
        </p:txBody>
      </p:sp>
      <p:sp>
        <p:nvSpPr>
          <p:cNvPr id="288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8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7595B-5958-244D-A224-3C9295F0350E}" type="slidenum">
              <a:rPr lang="en-US"/>
              <a:pPr/>
              <a:t>24</a:t>
            </a:fld>
            <a:endParaRPr lang="en-US"/>
          </a:p>
        </p:txBody>
      </p:sp>
      <p:sp>
        <p:nvSpPr>
          <p:cNvPr id="790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C38AD-7D45-1F47-89E1-EAA97A7C4536}" type="slidenum">
              <a:rPr lang="en-US"/>
              <a:pPr/>
              <a:t>25</a:t>
            </a:fld>
            <a:endParaRPr lang="en-US"/>
          </a:p>
        </p:txBody>
      </p:sp>
      <p:sp>
        <p:nvSpPr>
          <p:cNvPr id="792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3AC9D-9713-AB45-AF0B-36402177F505}" type="slidenum">
              <a:rPr lang="en-US"/>
              <a:pPr/>
              <a:t>26</a:t>
            </a:fld>
            <a:endParaRPr lang="en-US"/>
          </a:p>
        </p:txBody>
      </p:sp>
      <p:sp>
        <p:nvSpPr>
          <p:cNvPr id="794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4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lgn="just" eaLnBrk="0" hangingPunct="0">
              <a:spcBef>
                <a:spcPts val="600"/>
              </a:spcBef>
              <a:spcAft>
                <a:spcPts val="600"/>
              </a:spcAft>
            </a:pPr>
            <a:r>
              <a:rPr lang="en-US" sz="2400">
                <a:solidFill>
                  <a:srgbClr val="000000"/>
                </a:solidFill>
              </a:rPr>
              <a:t>Many pieces of software contain prompts in which the developers ask users to make a security-related decision.</a:t>
            </a:r>
          </a:p>
          <a:p>
            <a:pPr algn="just" eaLnBrk="0" hangingPunct="0">
              <a:spcBef>
                <a:spcPts val="600"/>
              </a:spcBef>
              <a:spcAft>
                <a:spcPts val="600"/>
              </a:spcAft>
            </a:pPr>
            <a:endParaRPr lang="en-US" sz="2400">
              <a:solidFill>
                <a:srgbClr val="000000"/>
              </a:solidFill>
            </a:endParaRPr>
          </a:p>
          <a:p>
            <a:pPr algn="just" eaLnBrk="0" hangingPunct="0">
              <a:spcBef>
                <a:spcPts val="600"/>
              </a:spcBef>
              <a:spcAft>
                <a:spcPts val="600"/>
              </a:spcAft>
            </a:pPr>
            <a:r>
              <a:rPr lang="en-US" sz="2400">
                <a:solidFill>
                  <a:srgbClr val="000000"/>
                </a:solidFill>
              </a:rPr>
              <a:t>Blake Ross suggests that -</a:t>
            </a:r>
          </a:p>
          <a:p>
            <a:pPr algn="just" eaLnBrk="0" hangingPunct="0">
              <a:spcBef>
                <a:spcPts val="600"/>
              </a:spcBef>
              <a:spcAft>
                <a:spcPts val="600"/>
              </a:spcAft>
            </a:pPr>
            <a:r>
              <a:rPr lang="en-US" sz="2400">
                <a:solidFill>
                  <a:srgbClr val="000000"/>
                </a:solidFill>
              </a:rPr>
              <a:t>Before coding up such questions, software developers should ask </a:t>
            </a:r>
            <a:r>
              <a:rPr lang="en-US" sz="2400" i="1">
                <a:solidFill>
                  <a:srgbClr val="FF0000"/>
                </a:solidFill>
              </a:rPr>
              <a:t>themselves</a:t>
            </a:r>
            <a:r>
              <a:rPr lang="en-US" sz="2400">
                <a:solidFill>
                  <a:srgbClr val="000000"/>
                </a:solidFill>
              </a:rPr>
              <a:t> a question: </a:t>
            </a:r>
          </a:p>
          <a:p>
            <a:pPr algn="just" eaLnBrk="0" hangingPunct="0">
              <a:spcBef>
                <a:spcPts val="600"/>
              </a:spcBef>
              <a:spcAft>
                <a:spcPts val="600"/>
              </a:spcAft>
            </a:pPr>
            <a:r>
              <a:rPr lang="en-US" sz="2400">
                <a:solidFill>
                  <a:srgbClr val="000000"/>
                </a:solidFill>
              </a:rPr>
              <a:t>if I can’t figure it out, how are users supposed to? </a:t>
            </a:r>
          </a:p>
          <a:p>
            <a:pPr algn="just" eaLnBrk="0" hangingPunct="0">
              <a:spcBef>
                <a:spcPts val="600"/>
              </a:spcBef>
              <a:spcAft>
                <a:spcPts val="600"/>
              </a:spcAft>
            </a:pPr>
            <a:r>
              <a:rPr lang="en-US" sz="2400">
                <a:solidFill>
                  <a:srgbClr val="000000"/>
                </a:solidFill>
              </a:rPr>
              <a:t>What additional qualifications do users possess that will help them arrive at a better conclusion? </a:t>
            </a:r>
          </a:p>
          <a:p>
            <a:pPr eaLnBrk="0" hangingPunct="0">
              <a:spcBef>
                <a:spcPct val="0"/>
              </a:spcBef>
            </a:pPr>
            <a:endParaRPr lang="en-US" sz="2400"/>
          </a:p>
          <a:p>
            <a:pPr eaLnBrk="0" hangingPunct="0">
              <a:spcBef>
                <a:spcPct val="0"/>
              </a:spcBef>
            </a:pPr>
            <a:endParaRPr lang="en-US" sz="2400"/>
          </a:p>
          <a:p>
            <a:pPr eaLnBrk="0" hangingPunct="0">
              <a:spcBef>
                <a:spcPct val="0"/>
              </a:spcBef>
            </a:pPr>
            <a:r>
              <a:rPr lang="en-US" sz="2400"/>
              <a:t>(From Blake Ross’ book chapter)</a:t>
            </a:r>
          </a:p>
          <a:p>
            <a:pPr eaLnBrk="0" hangingPunct="0">
              <a:spcBef>
                <a:spcPct val="0"/>
              </a:spcBef>
            </a:pPr>
            <a:endParaRPr lang="en-US" sz="2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08864-6D5B-E84C-8A58-211ACA83FA5A}" type="slidenum">
              <a:rPr lang="en-US"/>
              <a:pPr/>
              <a:t>27</a:t>
            </a:fld>
            <a:endParaRPr lang="en-US"/>
          </a:p>
        </p:txBody>
      </p:sp>
      <p:sp>
        <p:nvSpPr>
          <p:cNvPr id="796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53255-2CB1-0845-936C-304B7325FE2C}" type="slidenum">
              <a:rPr lang="en-US"/>
              <a:pPr/>
              <a:t>28</a:t>
            </a:fld>
            <a:endParaRPr lang="en-US"/>
          </a:p>
        </p:txBody>
      </p:sp>
      <p:sp>
        <p:nvSpPr>
          <p:cNvPr id="72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 Chris Nodder, who was in charge of user experience for MS XP SP2, puts it this way:</a:t>
            </a:r>
          </a:p>
          <a:p>
            <a:pPr eaLnBrk="0" hangingPunct="0">
              <a:spcBef>
                <a:spcPct val="0"/>
              </a:spcBef>
            </a:pPr>
            <a:r>
              <a:rPr lang="en-US" sz="2400"/>
              <a:t>“Present choices, not dilemmas.”</a:t>
            </a:r>
          </a:p>
          <a:p>
            <a:pPr eaLnBrk="0" hangingPunct="0">
              <a:spcBef>
                <a:spcPct val="0"/>
              </a:spcBef>
            </a:pPr>
            <a:endParaRPr lang="en-US" sz="2400"/>
          </a:p>
          <a:p>
            <a:pPr eaLnBrk="0" hangingPunct="0">
              <a:spcBef>
                <a:spcPct val="0"/>
              </a:spcBef>
            </a:pPr>
            <a:r>
              <a:rPr lang="en-US" sz="2400"/>
              <a:t>If the user doesn’t have any insights into how to answer a question, it is a dilemma, not a decision. </a:t>
            </a:r>
          </a:p>
          <a:p>
            <a:pPr eaLnBrk="0" hangingPunct="0">
              <a:spcBef>
                <a:spcPct val="0"/>
              </a:spcBef>
            </a:pPr>
            <a:r>
              <a:rPr lang="en-US" sz="2400"/>
              <a:t>There are some situations where users possess some additional contextual knowledge or personal preferences that may allow them to make a better decision than the implementer could make in advance. In those cases, UIs are needed that will help users understand what bit of knowledge they bring to the decision and how they can best apply it. But if the users don’t have anything useful to contribute, they should not be making the decision.</a:t>
            </a:r>
          </a:p>
          <a:p>
            <a:pPr eaLnBrk="0" hangingPunct="0">
              <a:spcBef>
                <a:spcPct val="0"/>
              </a:spcBef>
            </a:pPr>
            <a:endParaRPr lang="en-US" sz="2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B61C4-C8E9-CB40-A226-178671C8AD1E}" type="slidenum">
              <a:rPr lang="en-US"/>
              <a:pPr/>
              <a:t>29</a:t>
            </a:fld>
            <a:endParaRPr lang="en-US"/>
          </a:p>
        </p:txBody>
      </p:sp>
      <p:sp>
        <p:nvSpPr>
          <p:cNvPr id="802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2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dirty="0" smtClean="0"/>
              <a:t>My students developed this as part of their (winning) entry in the TOR GUI competition. Instead of asking users</a:t>
            </a:r>
            <a:r>
              <a:rPr lang="en-US" sz="2400" baseline="0" dirty="0" smtClean="0"/>
              <a:t> to configure the number of hops, key length, etc. we just ask them how much privacy they need and then we can setup the rest. This is the only question most users are actually qualified to answer.</a:t>
            </a:r>
            <a:endParaRPr lang="en-US" sz="2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85D82-2D13-C14B-920B-CF2F41108334}" type="slidenum">
              <a:rPr lang="en-US"/>
              <a:pPr/>
              <a:t>30</a:t>
            </a:fld>
            <a:endParaRPr lang="en-US"/>
          </a:p>
        </p:txBody>
      </p:sp>
      <p:sp>
        <p:nvSpPr>
          <p:cNvPr id="798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Getting icons and metaphors right is really difficult. </a:t>
            </a:r>
          </a:p>
          <a:p>
            <a:pPr eaLnBrk="0" hangingPunct="0">
              <a:spcBef>
                <a:spcPct val="0"/>
              </a:spcBef>
            </a:pPr>
            <a:r>
              <a:rPr lang="en-US" sz="2400"/>
              <a:t>I developed a privacy tool and did not want to use the usual lock or eyeball icons. Instead I used a bird.</a:t>
            </a:r>
          </a:p>
          <a:p>
            <a:pPr eaLnBrk="0" hangingPunct="0">
              <a:spcBef>
                <a:spcPct val="0"/>
              </a:spcBef>
            </a:pPr>
            <a:r>
              <a:rPr lang="en-US" sz="2400"/>
              <a:t>The bird is supposed to represent a user’s agent who checks out a web site’s privacy policy and reports back to the user. The green bird indicates….  The red bird indicates….</a:t>
            </a:r>
          </a:p>
          <a:p>
            <a:pPr eaLnBrk="0" hangingPunct="0">
              <a:spcBef>
                <a:spcPct val="0"/>
              </a:spcBef>
            </a:pPr>
            <a:r>
              <a:rPr lang="en-US" sz="2400"/>
              <a:t> In one user study I did, I asked subjects to tell me what they thought the icons meant before they used the software. Initially people thought the green bird with the music notes meant you could download music from the site. They thought the red bird meant that the site used fowl language and might not be appropriate for children.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FCA0A-AF12-334F-9AAA-649D8F29B7A7}" type="slidenum">
              <a:rPr lang="en-US"/>
              <a:pPr/>
              <a:t>31</a:t>
            </a:fld>
            <a:endParaRPr lang="en-US"/>
          </a:p>
        </p:txBody>
      </p:sp>
      <p:sp>
        <p:nvSpPr>
          <p:cNvPr id="80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F546D-B552-9C42-B730-C8665C60E0B2}" type="slidenum">
              <a:rPr lang="en-US"/>
              <a:pPr/>
              <a:t>32</a:t>
            </a:fld>
            <a:endParaRPr lang="en-US"/>
          </a:p>
        </p:txBody>
      </p:sp>
      <p:sp>
        <p:nvSpPr>
          <p:cNvPr id="73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35699-1354-694F-8DC4-6CBB82649C0D}" type="slidenum">
              <a:rPr lang="en-US"/>
              <a:pPr/>
              <a:t>33</a:t>
            </a:fld>
            <a:endParaRPr lang="en-US"/>
          </a:p>
        </p:txBody>
      </p:sp>
      <p:sp>
        <p:nvSpPr>
          <p:cNvPr id="733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02E2-BE72-094B-9A3F-B38AC6489E5E}" type="slidenum">
              <a:rPr lang="en-US"/>
              <a:pPr/>
              <a:t>6</a:t>
            </a:fld>
            <a:endParaRPr lang="en-US"/>
          </a:p>
        </p:txBody>
      </p:sp>
      <p:sp>
        <p:nvSpPr>
          <p:cNvPr id="294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But until recently, security and privacy researchers weren’t paying a whole of attention to what users wanted. </a:t>
            </a:r>
          </a:p>
          <a:p>
            <a:pPr eaLnBrk="0" hangingPunct="0">
              <a:spcBef>
                <a:spcPct val="0"/>
              </a:spcBef>
            </a:pPr>
            <a:r>
              <a:rPr lang="en-US" sz="2400"/>
              <a:t>Security folks worked in one department, while HCI folks worked in a different department, and they didn’t really talk much. </a:t>
            </a:r>
          </a:p>
          <a:p>
            <a:pPr eaLnBrk="0" hangingPunct="0">
              <a:spcBef>
                <a:spcPct val="0"/>
              </a:spcBef>
            </a:pPr>
            <a:r>
              <a:rPr lang="en-US" sz="2400"/>
              <a:t>But that is starting to change.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DAC92-2DE1-8F49-A61A-06861DA3BB91}" type="slidenum">
              <a:rPr lang="en-US"/>
              <a:pPr/>
              <a:t>34</a:t>
            </a:fld>
            <a:endParaRPr lang="en-US"/>
          </a:p>
        </p:txBody>
      </p:sp>
      <p:sp>
        <p:nvSpPr>
          <p:cNvPr id="735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5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09737-226C-9049-941D-E6D6F4008534}" type="slidenum">
              <a:rPr lang="en-US"/>
              <a:pPr/>
              <a:t>35</a:t>
            </a:fld>
            <a:endParaRPr lang="en-US"/>
          </a:p>
        </p:txBody>
      </p:sp>
      <p:sp>
        <p:nvSpPr>
          <p:cNvPr id="806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6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approach is a game. Anti-Phishing Phil.</a:t>
            </a:r>
          </a:p>
          <a:p>
            <a:endParaRPr lang="en-US" dirty="0" smtClean="0"/>
          </a:p>
          <a:p>
            <a:r>
              <a:rPr lang="en-US" sz="1200" kern="1200" dirty="0" smtClean="0">
                <a:solidFill>
                  <a:schemeClr val="tx1"/>
                </a:solidFill>
                <a:latin typeface="+mn-lt"/>
                <a:ea typeface="+mn-ea"/>
                <a:cs typeface="+mn-cs"/>
              </a:rPr>
              <a:t>S. </a:t>
            </a:r>
            <a:r>
              <a:rPr lang="en-US" sz="1200" kern="1200" dirty="0" err="1" smtClean="0">
                <a:solidFill>
                  <a:schemeClr val="tx1"/>
                </a:solidFill>
                <a:latin typeface="+mn-lt"/>
                <a:ea typeface="+mn-ea"/>
                <a:cs typeface="+mn-cs"/>
              </a:rPr>
              <a:t>Sheng</a:t>
            </a:r>
            <a:r>
              <a:rPr lang="en-US" sz="1200" kern="1200" dirty="0" smtClean="0">
                <a:solidFill>
                  <a:schemeClr val="tx1"/>
                </a:solidFill>
                <a:latin typeface="+mn-lt"/>
                <a:ea typeface="+mn-ea"/>
                <a:cs typeface="+mn-cs"/>
              </a:rPr>
              <a:t>, B. </a:t>
            </a:r>
            <a:r>
              <a:rPr lang="en-US" sz="1200" kern="1200" dirty="0" err="1" smtClean="0">
                <a:solidFill>
                  <a:schemeClr val="tx1"/>
                </a:solidFill>
                <a:latin typeface="+mn-lt"/>
                <a:ea typeface="+mn-ea"/>
                <a:cs typeface="+mn-cs"/>
              </a:rPr>
              <a:t>Magnien</a:t>
            </a:r>
            <a:r>
              <a:rPr lang="en-US" sz="1200" kern="1200" dirty="0" smtClean="0">
                <a:solidFill>
                  <a:schemeClr val="tx1"/>
                </a:solidFill>
                <a:latin typeface="+mn-lt"/>
                <a:ea typeface="+mn-ea"/>
                <a:cs typeface="+mn-cs"/>
              </a:rPr>
              <a:t>, P. </a:t>
            </a:r>
            <a:r>
              <a:rPr lang="en-US" sz="1200" kern="1200" dirty="0" err="1" smtClean="0">
                <a:solidFill>
                  <a:schemeClr val="tx1"/>
                </a:solidFill>
                <a:latin typeface="+mn-lt"/>
                <a:ea typeface="+mn-ea"/>
                <a:cs typeface="+mn-cs"/>
              </a:rPr>
              <a:t>Kumaraguru</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Acquisti</a:t>
            </a:r>
            <a:r>
              <a:rPr lang="en-US" sz="1200" kern="1200" dirty="0" smtClean="0">
                <a:solidFill>
                  <a:schemeClr val="tx1"/>
                </a:solidFill>
                <a:latin typeface="+mn-lt"/>
                <a:ea typeface="+mn-ea"/>
                <a:cs typeface="+mn-cs"/>
              </a:rPr>
              <a:t>, L. Cranor, J. Hong, and E. </a:t>
            </a:r>
            <a:r>
              <a:rPr lang="en-US" sz="1200" kern="1200" dirty="0" err="1" smtClean="0">
                <a:solidFill>
                  <a:schemeClr val="tx1"/>
                </a:solidFill>
                <a:latin typeface="+mn-lt"/>
                <a:ea typeface="+mn-ea"/>
                <a:cs typeface="+mn-cs"/>
              </a:rPr>
              <a:t>Nunge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Anti-Phishing Phil: The Design and Evaluation of a Game That Teaches People Not to Fall for Phish. In </a:t>
            </a:r>
            <a:r>
              <a:rPr lang="en-US" sz="1200" i="1" u="sng" kern="1200" dirty="0" smtClean="0">
                <a:solidFill>
                  <a:schemeClr val="tx1"/>
                </a:solidFill>
                <a:latin typeface="+mn-lt"/>
                <a:ea typeface="+mn-ea"/>
                <a:cs typeface="+mn-cs"/>
                <a:hlinkClick r:id="rId3"/>
              </a:rPr>
              <a:t>Proceedings of the 2007 Symposium On Usable Privacy and Security, Pittsburgh, PA, July 18-20, 2007.</a:t>
            </a:r>
            <a:endParaRPr lang="en-US" dirty="0"/>
          </a:p>
        </p:txBody>
      </p:sp>
      <p:sp>
        <p:nvSpPr>
          <p:cNvPr id="4" name="Slide Number Placeholder 3"/>
          <p:cNvSpPr>
            <a:spLocks noGrp="1"/>
          </p:cNvSpPr>
          <p:nvPr>
            <p:ph type="sldNum" sz="quarter" idx="10"/>
          </p:nvPr>
        </p:nvSpPr>
        <p:spPr/>
        <p:txBody>
          <a:bodyPr/>
          <a:lstStyle/>
          <a:p>
            <a:fld id="{1AB7EB2D-6A78-6547-B790-D35C68E24628}"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52211-7769-064D-8BD7-FDED0DFEB321}" type="slidenum">
              <a:rPr lang="en-US"/>
              <a:pPr/>
              <a:t>37</a:t>
            </a:fld>
            <a:endParaRPr lang="en-US"/>
          </a:p>
        </p:txBody>
      </p:sp>
      <p:sp>
        <p:nvSpPr>
          <p:cNvPr id="811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1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3392273-5888-9645-AA96-BADB00EE1A97}" type="slidenum">
              <a:rPr lang="en-US">
                <a:ea typeface="ＭＳ Ｐゴシック" charset="-128"/>
                <a:cs typeface="ＭＳ Ｐゴシック" charset="-128"/>
              </a:rPr>
              <a:pPr/>
              <a:t>39</a:t>
            </a:fld>
            <a:endParaRPr lang="en-US">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FFB526B-3702-0441-B61C-1AC5A2A01DF9}" type="slidenum">
              <a:rPr lang="en-US">
                <a:ea typeface="ＭＳ Ｐゴシック" charset="-128"/>
                <a:cs typeface="ＭＳ Ｐゴシック" charset="-128"/>
              </a:rPr>
              <a:pPr/>
              <a:t>40</a:t>
            </a:fld>
            <a:endParaRPr lang="en-US">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F8DE05-EDC6-4045-8FBA-A0FED62F03CB}" type="slidenum">
              <a:rPr lang="en-US">
                <a:ea typeface="ＭＳ Ｐゴシック" charset="-128"/>
                <a:cs typeface="ＭＳ Ｐゴシック" charset="-128"/>
              </a:rPr>
              <a:pPr/>
              <a:t>41</a:t>
            </a:fld>
            <a:endParaRPr lang="en-US">
              <a:ea typeface="ＭＳ Ｐゴシック" charset="-128"/>
              <a:cs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01870A-E79E-DE45-B6B3-7625651BA0B1}" type="slidenum">
              <a:rPr lang="en-US">
                <a:ea typeface="ＭＳ Ｐゴシック" charset="-128"/>
                <a:cs typeface="ＭＳ Ｐゴシック" charset="-128"/>
              </a:rPr>
              <a:pPr/>
              <a:t>42</a:t>
            </a:fld>
            <a:endParaRPr lang="en-US">
              <a:ea typeface="ＭＳ Ｐゴシック" charset="-128"/>
              <a:cs typeface="ＭＳ Ｐゴシック"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E7CBAE-4D4B-1D46-8B56-E9ED98087221}" type="slidenum">
              <a:rPr lang="en-US">
                <a:ea typeface="ＭＳ Ｐゴシック" charset="-128"/>
                <a:cs typeface="ＭＳ Ｐゴシック" charset="-128"/>
              </a:rPr>
              <a:pPr/>
              <a:t>43</a:t>
            </a:fld>
            <a:endParaRPr lang="en-US">
              <a:ea typeface="ＭＳ Ｐゴシック" charset="-128"/>
              <a:cs typeface="ＭＳ Ｐゴシック"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0EA7126-EA21-7C41-A0D5-32B0448925E2}" type="slidenum">
              <a:rPr lang="en-US">
                <a:ea typeface="ＭＳ Ｐゴシック" charset="-128"/>
                <a:cs typeface="ＭＳ Ｐゴシック" charset="-128"/>
              </a:rPr>
              <a:pPr/>
              <a:t>44</a:t>
            </a:fld>
            <a:endParaRPr lang="en-US">
              <a:ea typeface="ＭＳ Ｐゴシック" charset="-128"/>
              <a:cs typeface="ＭＳ Ｐゴシック" charset="-128"/>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32221-0887-1F45-B994-F34EA979E8A3}" type="slidenum">
              <a:rPr lang="en-US"/>
              <a:pPr/>
              <a:t>7</a:t>
            </a:fld>
            <a:endParaRPr lang="en-US"/>
          </a:p>
        </p:txBody>
      </p:sp>
      <p:sp>
        <p:nvSpPr>
          <p:cNvPr id="68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dirty="0" smtClean="0"/>
          </a:p>
          <a:p>
            <a:pPr eaLnBrk="0" hangingPunct="0">
              <a:spcBef>
                <a:spcPct val="0"/>
              </a:spcBef>
            </a:pPr>
            <a:r>
              <a:rPr lang="en-US" sz="2400" dirty="0"/>
              <a:t>Time we spend configuring security and privacy tools is time we are not spending doing what we really want to be doing with our computers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69A8921-ECC3-3F44-BB4E-5C87572D3C35}" type="slidenum">
              <a:rPr lang="en-US">
                <a:ea typeface="ＭＳ Ｐゴシック" charset="-128"/>
                <a:cs typeface="ＭＳ Ｐゴシック" charset="-128"/>
              </a:rPr>
              <a:pPr/>
              <a:t>45</a:t>
            </a:fld>
            <a:endParaRPr lang="en-US">
              <a:ea typeface="ＭＳ Ｐゴシック" charset="-128"/>
              <a:cs typeface="ＭＳ Ｐゴシック" charset="-128"/>
            </a:endParaRPr>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A4A5DB0-C66B-7A4E-9D96-DFF68313CDBF}" type="slidenum">
              <a:rPr lang="en-US">
                <a:ea typeface="ＭＳ Ｐゴシック" charset="-128"/>
                <a:cs typeface="ＭＳ Ｐゴシック" charset="-128"/>
              </a:rPr>
              <a:pPr/>
              <a:t>46</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9387571-F785-3448-93DB-65791379A26C}" type="slidenum">
              <a:rPr lang="en-US">
                <a:ea typeface="ＭＳ Ｐゴシック" charset="-128"/>
                <a:cs typeface="ＭＳ Ｐゴシック" charset="-128"/>
              </a:rPr>
              <a:pPr/>
              <a:t>47</a:t>
            </a:fld>
            <a:endParaRPr lang="en-US">
              <a:ea typeface="ＭＳ Ｐゴシック" charset="-128"/>
              <a:cs typeface="ＭＳ Ｐゴシック"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2FD53A-03AF-CF4A-823F-F05B015D914A}" type="slidenum">
              <a:rPr lang="en-US">
                <a:ea typeface="ＭＳ Ｐゴシック" charset="-128"/>
                <a:cs typeface="ＭＳ Ｐゴシック" charset="-128"/>
              </a:rPr>
              <a:pPr/>
              <a:t>48</a:t>
            </a:fld>
            <a:endParaRPr lang="en-US">
              <a:ea typeface="ＭＳ Ｐゴシック" charset="-128"/>
              <a:cs typeface="ＭＳ Ｐゴシック" charset="-128"/>
            </a:endParaRPr>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E80A647-38C0-CA4F-B822-4C180D52C623}" type="slidenum">
              <a:rPr lang="en-US">
                <a:ea typeface="ＭＳ Ｐゴシック" charset="-128"/>
                <a:cs typeface="ＭＳ Ｐゴシック" charset="-128"/>
              </a:rPr>
              <a:pPr/>
              <a:t>49</a:t>
            </a:fld>
            <a:endParaRPr lang="en-US">
              <a:ea typeface="ＭＳ Ｐゴシック" charset="-128"/>
              <a:cs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ea typeface="ＭＳ Ｐゴシック" charset="-128"/>
                <a:cs typeface="ＭＳ Ｐゴシック" charset="-128"/>
              </a:rPr>
              <a:t>Examples of each?</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Warnings - anti-phishing , expired SSL certs</a:t>
            </a:r>
          </a:p>
          <a:p>
            <a:pPr eaLnBrk="1" hangingPunct="1"/>
            <a:r>
              <a:rPr lang="en-US">
                <a:ea typeface="ＭＳ Ｐゴシック" charset="-128"/>
                <a:cs typeface="ＭＳ Ｐゴシック" charset="-128"/>
              </a:rPr>
              <a:t>Notices - privacy polices, SSL certs</a:t>
            </a:r>
          </a:p>
          <a:p>
            <a:pPr eaLnBrk="1" hangingPunct="1"/>
            <a:r>
              <a:rPr lang="en-US">
                <a:ea typeface="ＭＳ Ｐゴシック" charset="-128"/>
                <a:cs typeface="ＭＳ Ｐゴシック" charset="-128"/>
              </a:rPr>
              <a:t>Status indicators - taskbar and menu bar indicators about bluetooth, virus software up-to-date, file permissions</a:t>
            </a:r>
          </a:p>
          <a:p>
            <a:pPr eaLnBrk="1" hangingPunct="1"/>
            <a:r>
              <a:rPr lang="en-US">
                <a:ea typeface="ＭＳ Ｐゴシック" charset="-128"/>
                <a:cs typeface="ＭＳ Ｐゴシック" charset="-128"/>
              </a:rPr>
              <a:t>Training - tutorials, games, instruction manuals, web sites, emails, seminars, courses, videos</a:t>
            </a:r>
          </a:p>
          <a:p>
            <a:pPr eaLnBrk="1" hangingPunct="1"/>
            <a:r>
              <a:rPr lang="en-US">
                <a:ea typeface="ＭＳ Ｐゴシック" charset="-128"/>
                <a:cs typeface="ＭＳ Ｐゴシック" charset="-128"/>
              </a:rPr>
              <a:t>Policy - ISP terms of service, employee handbook, password policy, policy on encrypting documents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5EB3EE8-3AC6-8E43-AB68-0604F5E396D1}" type="slidenum">
              <a:rPr lang="en-US">
                <a:ea typeface="ＭＳ Ｐゴシック" charset="-128"/>
                <a:cs typeface="ＭＳ Ｐゴシック" charset="-128"/>
              </a:rPr>
              <a:pPr/>
              <a:t>50</a:t>
            </a:fld>
            <a:endParaRPr lang="en-US">
              <a:ea typeface="ＭＳ Ｐゴシック" charset="-128"/>
              <a:cs typeface="ＭＳ Ｐゴシック"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ea typeface="ＭＳ Ｐゴシック" charset="-128"/>
                <a:cs typeface="ＭＳ Ｐゴシック" charset="-128"/>
              </a:rPr>
              <a:t>Other examples</a:t>
            </a:r>
            <a:r>
              <a:rPr lang="en-US" dirty="0" smtClean="0">
                <a:ea typeface="ＭＳ Ｐゴシック" charset="-128"/>
                <a:cs typeface="ＭＳ Ｐゴシック" charset="-128"/>
              </a:rPr>
              <a:t>? Class discussion</a:t>
            </a:r>
            <a:endParaRPr lang="en-US" dirty="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D9AD4AB-E92D-CA48-BB93-2AD5FF9E2408}" type="slidenum">
              <a:rPr lang="en-US">
                <a:ea typeface="ＭＳ Ｐゴシック" charset="-128"/>
                <a:cs typeface="ＭＳ Ｐゴシック" charset="-128"/>
              </a:rPr>
              <a:pPr/>
              <a:t>51</a:t>
            </a:fld>
            <a:endParaRPr lang="en-US">
              <a:ea typeface="ＭＳ Ｐゴシック" charset="-128"/>
              <a:cs typeface="ＭＳ Ｐゴシック" charset="-128"/>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EC1B5D7-8665-6E41-9177-B9747B1E82C0}" type="slidenum">
              <a:rPr lang="en-US">
                <a:ea typeface="ＭＳ Ｐゴシック" charset="-128"/>
                <a:cs typeface="ＭＳ Ｐゴシック" charset="-128"/>
              </a:rPr>
              <a:pPr/>
              <a:t>52</a:t>
            </a:fld>
            <a:endParaRPr lang="en-US">
              <a:ea typeface="ＭＳ Ｐゴシック" charset="-128"/>
              <a:cs typeface="ＭＳ Ｐゴシック"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A9646-826E-2D46-A8DD-703B9BD6B810}" type="slidenum">
              <a:rPr lang="en-US"/>
              <a:pPr/>
              <a:t>53</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8683A51-1B33-7945-99BC-0B04889CFC59}" type="slidenum">
              <a:rPr lang="en-US">
                <a:ea typeface="ＭＳ Ｐゴシック" charset="-128"/>
                <a:cs typeface="ＭＳ Ｐゴシック" charset="-128"/>
              </a:rPr>
              <a:pPr/>
              <a:t>54</a:t>
            </a:fld>
            <a:endParaRPr lang="en-US">
              <a:ea typeface="ＭＳ Ｐゴシック" charset="-128"/>
              <a:cs typeface="ＭＳ Ｐゴシック"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B7FE0-66EF-F044-8460-12EF120512FC}" type="slidenum">
              <a:rPr lang="en-US"/>
              <a:pPr/>
              <a:t>8</a:t>
            </a:fld>
            <a:endParaRPr lang="en-US"/>
          </a:p>
        </p:txBody>
      </p:sp>
      <p:sp>
        <p:nvSpPr>
          <p:cNvPr id="686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79B6343-1ADB-294D-9E8E-9D1EBE579990}" type="slidenum">
              <a:rPr lang="en-US">
                <a:ea typeface="ＭＳ Ｐゴシック" charset="-128"/>
                <a:cs typeface="ＭＳ Ｐゴシック" charset="-128"/>
              </a:rPr>
              <a:pPr/>
              <a:t>55</a:t>
            </a:fld>
            <a:endParaRPr lang="en-US">
              <a:ea typeface="ＭＳ Ｐゴシック" charset="-128"/>
              <a:cs typeface="ＭＳ Ｐゴシック"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4E8A00E-D7F3-A94A-A171-2FF5F1FBBE9F}" type="slidenum">
              <a:rPr lang="en-US">
                <a:ea typeface="ＭＳ Ｐゴシック" charset="-128"/>
                <a:cs typeface="ＭＳ Ｐゴシック" charset="-128"/>
              </a:rPr>
              <a:pPr/>
              <a:t>56</a:t>
            </a:fld>
            <a:endParaRPr lang="en-US">
              <a:ea typeface="ＭＳ Ｐゴシック" charset="-128"/>
              <a:cs typeface="ＭＳ Ｐゴシック" charset="-128"/>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r>
              <a:rPr lang="en-US" smtClean="0">
                <a:ea typeface="ＭＳ Ｐゴシック" charset="-128"/>
                <a:cs typeface="ＭＳ Ｐゴシック" charset="-128"/>
              </a:rPr>
              <a:t>Just because the communication appeared on the screen, doesn’t mean the user actually saw it</a:t>
            </a:r>
          </a:p>
          <a:p>
            <a:pPr eaLnBrk="1" hangingPunct="1"/>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7A2D1-A1FE-E44F-962F-EF87C8FA03D4}" type="slidenum">
              <a:rPr lang="en-US"/>
              <a:pPr/>
              <a:t>58</a:t>
            </a:fld>
            <a:endParaRPr lang="en-US"/>
          </a:p>
        </p:txBody>
      </p:sp>
      <p:sp>
        <p:nvSpPr>
          <p:cNvPr id="962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Firefox turns address bar yellow and adds lock icon - still somewhat subtle</a:t>
            </a:r>
          </a:p>
          <a:p>
            <a:endParaRPr lang="en-US"/>
          </a:p>
          <a:p>
            <a:r>
              <a:rPr lang="en-US"/>
              <a:t>Relying on users to notice the subtlety to maintain their security is not going to work</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2207F9-9E9C-CC4D-9836-E1E68A7AD569}" type="slidenum">
              <a:rPr lang="en-US">
                <a:ea typeface="ＭＳ Ｐゴシック" charset="-128"/>
                <a:cs typeface="ＭＳ Ｐゴシック" charset="-128"/>
              </a:rPr>
              <a:pPr/>
              <a:t>59</a:t>
            </a:fld>
            <a:endParaRPr lang="en-US">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ea typeface="ＭＳ Ｐゴシック" charset="-128"/>
                <a:cs typeface="ＭＳ Ｐゴシック" charset="-128"/>
              </a:rPr>
              <a:t>Just because a user comprehends a message, does not mean they know how to respond to it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D7D4216D-0106-894B-A3E2-B6F11EAC7B6E}" type="slidenum">
              <a:rPr lang="en-US"/>
              <a:pPr/>
              <a:t>60</a:t>
            </a:fld>
            <a:endParaRPr lang="en-US"/>
          </a:p>
        </p:txBody>
      </p:sp>
      <p:sp>
        <p:nvSpPr>
          <p:cNvPr id="665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en-US" dirty="0" smtClean="0"/>
              <a:t>IE </a:t>
            </a:r>
            <a:r>
              <a:rPr lang="en-US" dirty="0"/>
              <a:t>cookie flag</a:t>
            </a:r>
          </a:p>
          <a:p>
            <a:pPr>
              <a:spcBef>
                <a:spcPct val="0"/>
              </a:spcBef>
            </a:pPr>
            <a:r>
              <a:rPr lang="en-US" dirty="0"/>
              <a:t>Firefox closed lock, note that it puts name of site next to closed lock, no open lock</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turns out the first warning was the wrong warning for that particular gate. They later replaced it with the correct one.</a:t>
            </a:r>
            <a:endParaRPr lang="en-US" dirty="0"/>
          </a:p>
        </p:txBody>
      </p:sp>
      <p:sp>
        <p:nvSpPr>
          <p:cNvPr id="4" name="Slide Number Placeholder 3"/>
          <p:cNvSpPr>
            <a:spLocks noGrp="1"/>
          </p:cNvSpPr>
          <p:nvPr>
            <p:ph type="sldNum" sz="quarter" idx="10"/>
          </p:nvPr>
        </p:nvSpPr>
        <p:spPr/>
        <p:txBody>
          <a:bodyPr/>
          <a:lstStyle/>
          <a:p>
            <a:fld id="{1AB7EB2D-6A78-6547-B790-D35C68E24628}" type="slidenum">
              <a:rPr lang="en-US" smtClean="0"/>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11612-28B8-6040-B676-F63E62B282AE}" type="slidenum">
              <a:rPr lang="en-US"/>
              <a:pPr/>
              <a:t>62</a:t>
            </a:fld>
            <a:endParaRPr lang="en-US"/>
          </a:p>
        </p:txBody>
      </p:sp>
      <p:sp>
        <p:nvSpPr>
          <p:cNvPr id="970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0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What do you think these</a:t>
            </a:r>
            <a:r>
              <a:rPr lang="en-US" baseline="0" dirty="0" smtClean="0"/>
              <a:t> icons mean?</a:t>
            </a:r>
          </a:p>
          <a:p>
            <a:endParaRPr lang="en-US" baseline="0" dirty="0" smtClean="0"/>
          </a:p>
          <a:p>
            <a:r>
              <a:rPr lang="en-US" baseline="0" dirty="0" smtClean="0"/>
              <a:t>The rough translation from Japanese is “Do not wear slippers or kimono outside of hotel room unless there is an emergency.” How could we represent that in pictures?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7EF54-274D-B14A-B679-32550972BE22}" type="slidenum">
              <a:rPr lang="en-US"/>
              <a:pPr/>
              <a:t>63</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dirty="0"/>
              <a:t>Baby box </a:t>
            </a:r>
            <a:r>
              <a:rPr lang="en-US" dirty="0" smtClean="0"/>
              <a:t>warning – this one is actually pretty clear, but people still don’t pay attention to it</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50C3641-94A6-1346-A242-0C30C8916DC9}" type="slidenum">
              <a:rPr lang="en-US">
                <a:ea typeface="ＭＳ Ｐゴシック" charset="-128"/>
                <a:cs typeface="ＭＳ Ｐゴシック" charset="-128"/>
              </a:rPr>
              <a:pPr/>
              <a:t>64</a:t>
            </a:fld>
            <a:endParaRPr lang="en-US">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3D3451-E48C-DF4E-97B3-31FB3B5656C1}" type="slidenum">
              <a:rPr lang="en-US">
                <a:ea typeface="ＭＳ Ｐゴシック" charset="-128"/>
                <a:cs typeface="ＭＳ Ｐゴシック" charset="-128"/>
              </a:rPr>
              <a:pPr/>
              <a:t>65</a:t>
            </a:fld>
            <a:endParaRPr lang="en-US">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0ED79-4E0E-0D41-A2CF-C1024596D029}" type="slidenum">
              <a:rPr lang="en-US"/>
              <a:pPr/>
              <a:t>9</a:t>
            </a:fld>
            <a:endParaRPr lang="en-US"/>
          </a:p>
        </p:txBody>
      </p:sp>
      <p:sp>
        <p:nvSpPr>
          <p:cNvPr id="68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Firewalls</a:t>
            </a:r>
          </a:p>
          <a:p>
            <a:pPr eaLnBrk="0" hangingPunct="0">
              <a:spcBef>
                <a:spcPct val="0"/>
              </a:spcBef>
            </a:pPr>
            <a:r>
              <a:rPr lang="en-US" sz="2400"/>
              <a:t>Antivirus software</a:t>
            </a:r>
          </a:p>
          <a:p>
            <a:pPr eaLnBrk="0" hangingPunct="0">
              <a:spcBef>
                <a:spcPct val="0"/>
              </a:spcBef>
            </a:pPr>
            <a:r>
              <a:rPr lang="en-US" sz="2400"/>
              <a:t>Spam filters</a:t>
            </a:r>
          </a:p>
          <a:p>
            <a:pPr eaLnBrk="0" hangingPunct="0">
              <a:spcBef>
                <a:spcPct val="0"/>
              </a:spcBef>
            </a:pPr>
            <a:r>
              <a:rPr lang="en-US" sz="2400"/>
              <a:t>Pop-up blockers</a:t>
            </a:r>
          </a:p>
          <a:p>
            <a:pPr eaLnBrk="0" hangingPunct="0">
              <a:spcBef>
                <a:spcPct val="0"/>
              </a:spcBef>
            </a:pPr>
            <a:r>
              <a:rPr lang="en-US" sz="2400"/>
              <a:t>Cookie managers</a:t>
            </a:r>
          </a:p>
          <a:p>
            <a:pPr eaLnBrk="0" hangingPunct="0">
              <a:spcBef>
                <a:spcPct val="0"/>
              </a:spcBef>
            </a:pPr>
            <a:r>
              <a:rPr lang="en-US" sz="2400"/>
              <a:t>Spyware removers</a:t>
            </a:r>
          </a:p>
          <a:p>
            <a:pPr eaLnBrk="0" hangingPunct="0">
              <a:spcBef>
                <a:spcPct val="0"/>
              </a:spcBef>
            </a:pPr>
            <a:r>
              <a:rPr lang="en-US" sz="2400"/>
              <a:t>encryption software</a:t>
            </a:r>
          </a:p>
          <a:p>
            <a:pPr eaLnBrk="0" hangingPunct="0">
              <a:spcBef>
                <a:spcPct val="0"/>
              </a:spcBef>
            </a:pPr>
            <a:r>
              <a:rPr lang="en-US" sz="2400"/>
              <a:t>if you have kids, adult content filters, </a:t>
            </a:r>
          </a:p>
          <a:p>
            <a:pPr eaLnBrk="0" hangingPunct="0">
              <a:spcBef>
                <a:spcPct val="0"/>
              </a:spcBef>
            </a:pPr>
            <a:r>
              <a:rPr lang="en-US" sz="2400"/>
              <a:t>and if you want to cover your tracks, anonymity tools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1973B1-A808-3D4E-BAD4-79E10A484C27}" type="slidenum">
              <a:rPr lang="en-US">
                <a:ea typeface="ＭＳ Ｐゴシック" charset="-128"/>
                <a:cs typeface="ＭＳ Ｐゴシック" charset="-128"/>
              </a:rPr>
              <a:pPr/>
              <a:t>66</a:t>
            </a:fld>
            <a:endParaRPr lang="en-US">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1769BD6-FC3E-8B45-9DD9-84EAE72E03AD}" type="slidenum">
              <a:rPr lang="en-US">
                <a:ea typeface="ＭＳ Ｐゴシック" charset="-128"/>
                <a:cs typeface="ＭＳ Ｐゴシック" charset="-128"/>
              </a:rPr>
              <a:pPr/>
              <a:t>67</a:t>
            </a:fld>
            <a:endParaRPr lang="en-US">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ea typeface="ＭＳ Ｐゴシック" charset="-128"/>
                <a:cs typeface="ＭＳ Ｐゴシック" charset="-128"/>
              </a:rPr>
              <a:t>Can you think of examples of security tasks users are commonly asked to do that are beyond their capabilities?</a:t>
            </a:r>
            <a:endParaRPr lang="en-US" dirty="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C2A6F0C-8FF0-DD44-84BF-DE236B3F9704}" type="slidenum">
              <a:rPr lang="en-US">
                <a:ea typeface="ＭＳ Ｐゴシック" charset="-128"/>
                <a:cs typeface="ＭＳ Ｐゴシック" charset="-128"/>
              </a:rPr>
              <a:pPr/>
              <a:t>69</a:t>
            </a:fld>
            <a:endParaRPr lang="en-US">
              <a:ea typeface="ＭＳ Ｐゴシック" charset="-128"/>
              <a:cs typeface="ＭＳ Ｐゴシック" charset="-128"/>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7A83C6D-0B92-184E-94C7-1E3702ED80EC}" type="slidenum">
              <a:rPr lang="en-US">
                <a:ea typeface="ＭＳ Ｐゴシック" charset="-128"/>
                <a:cs typeface="ＭＳ Ｐゴシック" charset="-128"/>
              </a:rPr>
              <a:pPr/>
              <a:t>70</a:t>
            </a:fld>
            <a:endParaRPr lang="en-US">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720289A-374F-024E-AB63-502D09304972}" type="slidenum">
              <a:rPr lang="en-US">
                <a:ea typeface="ＭＳ Ｐゴシック" charset="-128"/>
                <a:cs typeface="ＭＳ Ｐゴシック" charset="-128"/>
              </a:rPr>
              <a:pPr/>
              <a:t>72</a:t>
            </a:fld>
            <a:endParaRPr lang="en-US">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1AEB6C5-1D80-0241-93C6-8F63A2A1B7FF}" type="slidenum">
              <a:rPr lang="en-US">
                <a:ea typeface="ＭＳ Ｐゴシック" charset="-128"/>
                <a:cs typeface="ＭＳ Ｐゴシック" charset="-128"/>
              </a:rPr>
              <a:pPr/>
              <a:t>73</a:t>
            </a:fld>
            <a:endParaRPr lang="en-US">
              <a:ea typeface="ＭＳ Ｐゴシック" charset="-128"/>
              <a:cs typeface="ＭＳ Ｐゴシック"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ea typeface="ＭＳ Ｐゴシック" charset="-128"/>
                <a:cs typeface="ＭＳ Ｐゴシック" charset="-128"/>
              </a:rPr>
              <a:t>Ask for examples of each</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70DF86BF-ABE8-7546-ABF1-13F48F47FEB1}" type="slidenum">
              <a:rPr lang="en-US">
                <a:ea typeface="ＭＳ Ｐゴシック" charset="-128"/>
                <a:cs typeface="ＭＳ Ｐゴシック" charset="-128"/>
              </a:rPr>
              <a:pPr>
                <a:defRPr/>
              </a:pPr>
              <a:t>75</a:t>
            </a:fld>
            <a:endParaRPr lang="en-US">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charset="-128"/>
                <a:cs typeface="ＭＳ Ｐゴシック" charset="-128"/>
              </a:rPr>
              <a:t>Note that there</a:t>
            </a:r>
            <a:r>
              <a:rPr lang="en-US" baseline="0" dirty="0" smtClean="0">
                <a:ea typeface="ＭＳ Ｐゴシック" charset="-128"/>
                <a:cs typeface="ＭＳ Ｐゴシック" charset="-128"/>
              </a:rPr>
              <a:t> is a loop here. If we can automate with only 80% accuracy we might choose not to automate – until we discover humans can do this with only 50% accuracy.</a:t>
            </a:r>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557B1-3594-5149-B988-B12F60364015}" type="slidenum">
              <a:rPr lang="en-US"/>
              <a:pPr/>
              <a:t>10</a:t>
            </a:fld>
            <a:endParaRPr lang="en-US"/>
          </a:p>
        </p:txBody>
      </p:sp>
      <p:sp>
        <p:nvSpPr>
          <p:cNvPr id="690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74A96-83F6-A745-96D0-7DF16D123382}" type="slidenum">
              <a:rPr lang="en-US"/>
              <a:pPr/>
              <a:t>11</a:t>
            </a:fld>
            <a:endParaRPr lang="en-US"/>
          </a:p>
        </p:txBody>
      </p:sp>
      <p:sp>
        <p:nvSpPr>
          <p:cNvPr id="694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a:t>Security and privacy are secondary tasks</a:t>
            </a:r>
          </a:p>
          <a:p>
            <a:pPr eaLnBrk="0" hangingPunct="0">
              <a:spcBef>
                <a:spcPct val="0"/>
              </a:spcBef>
            </a:pPr>
            <a:endParaRPr lang="en-US" sz="2400"/>
          </a:p>
          <a:p>
            <a:pPr eaLnBrk="0" hangingPunct="0">
              <a:spcBef>
                <a:spcPct val="0"/>
              </a:spcBef>
            </a:pPr>
            <a:r>
              <a:rPr lang="en-US" sz="2400"/>
              <a:t>Nobody buys a computer so they can spend time securing it.  </a:t>
            </a:r>
          </a:p>
          <a:p>
            <a:pPr eaLnBrk="0" hangingPunct="0">
              <a:spcBef>
                <a:spcPct val="0"/>
              </a:spcBef>
            </a:pPr>
            <a:endParaRPr lang="en-US" sz="2400"/>
          </a:p>
          <a:p>
            <a:pPr eaLnBrk="0" hangingPunct="0">
              <a:spcBef>
                <a:spcPct val="0"/>
              </a:spcBef>
            </a:pPr>
            <a:r>
              <a:rPr lang="en-US" sz="2400"/>
              <a:t>Time we spend configuring security and privacy tools is time we are not spending doing what we really want to be doing with our computers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77521-53CB-8E41-B985-52EFD10F7410}" type="slidenum">
              <a:rPr lang="en-US"/>
              <a:pPr/>
              <a:t>12</a:t>
            </a:fld>
            <a:endParaRPr lang="en-US"/>
          </a:p>
        </p:txBody>
      </p:sp>
      <p:sp>
        <p:nvSpPr>
          <p:cNvPr id="696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spcBef>
                <a:spcPct val="0"/>
              </a:spcBef>
            </a:pPr>
            <a:r>
              <a:rPr lang="en-US" sz="2400" dirty="0"/>
              <a:t>Firefox developer Blake Ross wrote about a set of security assumptions in the chapter he wrote for</a:t>
            </a:r>
            <a:r>
              <a:rPr lang="en-US" sz="2400" dirty="0" smtClean="0"/>
              <a:t> Cranor/</a:t>
            </a:r>
            <a:r>
              <a:rPr lang="en-US" sz="2400" dirty="0" err="1" smtClean="0"/>
              <a:t>Garfinkel</a:t>
            </a:r>
            <a:r>
              <a:rPr lang="en-US" sz="2400" dirty="0" smtClean="0"/>
              <a:t> Usable Security </a:t>
            </a:r>
            <a:r>
              <a:rPr lang="en-US" sz="2400" dirty="0"/>
              <a:t>book.</a:t>
            </a:r>
          </a:p>
          <a:p>
            <a:pPr eaLnBrk="0" hangingPunct="0">
              <a:spcBef>
                <a:spcPct val="0"/>
              </a:spcBef>
            </a:pPr>
            <a:endParaRPr lang="en-US" sz="2400" dirty="0"/>
          </a:p>
          <a:p>
            <a:pPr eaLnBrk="0" hangingPunct="0">
              <a:spcBef>
                <a:spcPct val="0"/>
              </a:spcBef>
            </a:pPr>
            <a:r>
              <a:rPr lang="en-US" sz="2400" dirty="0"/>
              <a:t>These are a good set of assumptions that most software developers might follow</a:t>
            </a:r>
            <a:r>
              <a:rPr lang="en-US" sz="2400" dirty="0" smtClean="0"/>
              <a:t>. Here is one of them.</a:t>
            </a:r>
            <a:endParaRPr lang="en-US" sz="2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Vertical Text">
    <p:bg bwMode="blackGray">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7" descr="cups-large-square"/>
          <p:cNvPicPr>
            <a:picLocks noChangeAspect="1" noChangeArrowheads="1"/>
          </p:cNvPicPr>
          <p:nvPr/>
        </p:nvPicPr>
        <p:blipFill>
          <a:blip r:embed="rId2"/>
          <a:srcRect l="6383" t="4315" r="6831" b="4405"/>
          <a:stretch>
            <a:fillRect/>
          </a:stretch>
        </p:blipFill>
        <p:spPr bwMode="auto">
          <a:xfrm>
            <a:off x="2841625" y="581025"/>
            <a:ext cx="3473450" cy="3654425"/>
          </a:xfrm>
          <a:prstGeom prst="rect">
            <a:avLst/>
          </a:prstGeom>
          <a:noFill/>
          <a:ln w="9525">
            <a:noFill/>
            <a:miter lim="800000"/>
            <a:headEnd/>
            <a:tailEnd/>
          </a:ln>
        </p:spPr>
      </p:pic>
      <p:sp>
        <p:nvSpPr>
          <p:cNvPr id="4" name="Rectangle 3"/>
          <p:cNvSpPr>
            <a:spLocks noChangeArrowheads="1"/>
          </p:cNvSpPr>
          <p:nvPr/>
        </p:nvSpPr>
        <p:spPr bwMode="white">
          <a:xfrm>
            <a:off x="1703388" y="4379913"/>
            <a:ext cx="5735637" cy="1600200"/>
          </a:xfrm>
          <a:prstGeom prst="rect">
            <a:avLst/>
          </a:prstGeom>
          <a:noFill/>
          <a:ln w="9525">
            <a:noFill/>
            <a:miter lim="800000"/>
            <a:headEnd/>
            <a:tailEnd/>
          </a:ln>
        </p:spPr>
        <p:txBody>
          <a:bodyPr>
            <a:prstTxWarp prst="textNoShape">
              <a:avLst/>
            </a:prstTxWarp>
            <a:spAutoFit/>
          </a:bodyPr>
          <a:lstStyle/>
          <a:p>
            <a:pPr algn="ctr" eaLnBrk="0" hangingPunct="0">
              <a:defRPr/>
            </a:pPr>
            <a:r>
              <a:rPr lang="en-US" sz="2800" dirty="0" err="1" smtClean="0">
                <a:solidFill>
                  <a:schemeClr val="bg1"/>
                </a:solidFill>
                <a:latin typeface="+mj-lt"/>
                <a:ea typeface="ＭＳ Ｐゴシック" pitchFamily="-65" charset="-128"/>
                <a:cs typeface="ＭＳ Ｐゴシック" pitchFamily="-65" charset="-128"/>
              </a:rPr>
              <a:t>C</a:t>
            </a:r>
            <a:r>
              <a:rPr lang="en-US" sz="2800" dirty="0" err="1" smtClean="0">
                <a:solidFill>
                  <a:schemeClr val="accent2"/>
                </a:solidFill>
                <a:latin typeface="+mj-lt"/>
                <a:ea typeface="ＭＳ Ｐゴシック" pitchFamily="-65" charset="-128"/>
                <a:cs typeface="ＭＳ Ｐゴシック" pitchFamily="-65" charset="-128"/>
              </a:rPr>
              <a:t>ylab</a:t>
            </a:r>
            <a:r>
              <a:rPr lang="en-US" sz="2800" dirty="0" smtClean="0">
                <a:solidFill>
                  <a:schemeClr val="accent2"/>
                </a:solidFill>
                <a:latin typeface="+mj-lt"/>
                <a:ea typeface="ＭＳ Ｐゴシック" pitchFamily="-65" charset="-128"/>
                <a:cs typeface="ＭＳ Ｐゴシック" pitchFamily="-65" charset="-128"/>
              </a:rPr>
              <a:t> </a:t>
            </a:r>
            <a:r>
              <a:rPr lang="en-US" sz="2800" dirty="0">
                <a:solidFill>
                  <a:schemeClr val="bg1"/>
                </a:solidFill>
                <a:latin typeface="+mj-lt"/>
                <a:ea typeface="ＭＳ Ｐゴシック" pitchFamily="-65" charset="-128"/>
                <a:cs typeface="ＭＳ Ｐゴシック" pitchFamily="-65" charset="-128"/>
              </a:rPr>
              <a:t>U</a:t>
            </a:r>
            <a:r>
              <a:rPr lang="en-US" sz="2800" dirty="0">
                <a:solidFill>
                  <a:schemeClr val="accent2"/>
                </a:solidFill>
                <a:latin typeface="+mj-lt"/>
                <a:ea typeface="ＭＳ Ｐゴシック" pitchFamily="-65" charset="-128"/>
                <a:cs typeface="ＭＳ Ｐゴシック" pitchFamily="-65" charset="-128"/>
              </a:rPr>
              <a:t>sable </a:t>
            </a:r>
            <a:r>
              <a:rPr lang="en-US" sz="2800" dirty="0">
                <a:solidFill>
                  <a:schemeClr val="bg1"/>
                </a:solidFill>
                <a:latin typeface="+mj-lt"/>
                <a:ea typeface="ＭＳ Ｐゴシック" pitchFamily="-65" charset="-128"/>
                <a:cs typeface="ＭＳ Ｐゴシック" pitchFamily="-65" charset="-128"/>
              </a:rPr>
              <a:t>P</a:t>
            </a:r>
            <a:r>
              <a:rPr lang="en-US" sz="2800" dirty="0">
                <a:solidFill>
                  <a:schemeClr val="accent2"/>
                </a:solidFill>
                <a:latin typeface="+mj-lt"/>
                <a:ea typeface="ＭＳ Ｐゴシック" pitchFamily="-65" charset="-128"/>
                <a:cs typeface="ＭＳ Ｐゴシック" pitchFamily="-65" charset="-128"/>
              </a:rPr>
              <a:t>rivacy and </a:t>
            </a:r>
            <a:r>
              <a:rPr lang="en-US" sz="2800" dirty="0">
                <a:solidFill>
                  <a:schemeClr val="bg1"/>
                </a:solidFill>
                <a:latin typeface="+mj-lt"/>
                <a:ea typeface="ＭＳ Ｐゴシック" pitchFamily="-65" charset="-128"/>
                <a:cs typeface="ＭＳ Ｐゴシック" pitchFamily="-65" charset="-128"/>
              </a:rPr>
              <a:t>S</a:t>
            </a:r>
            <a:r>
              <a:rPr lang="en-US" sz="2800" dirty="0">
                <a:solidFill>
                  <a:schemeClr val="accent2"/>
                </a:solidFill>
                <a:latin typeface="+mj-lt"/>
                <a:ea typeface="ＭＳ Ｐゴシック" pitchFamily="-65" charset="-128"/>
                <a:cs typeface="ＭＳ Ｐゴシック" pitchFamily="-65" charset="-128"/>
              </a:rPr>
              <a:t>ecurity Laboratory</a:t>
            </a:r>
            <a:r>
              <a:rPr lang="en-US" sz="2800" b="1" dirty="0">
                <a:solidFill>
                  <a:schemeClr val="bg1"/>
                </a:solidFill>
                <a:latin typeface="+mj-lt"/>
                <a:ea typeface="ＭＳ Ｐゴシック" pitchFamily="-65" charset="-128"/>
                <a:cs typeface="ＭＳ Ｐゴシック" pitchFamily="-65" charset="-128"/>
              </a:rPr>
              <a:t/>
            </a:r>
            <a:br>
              <a:rPr lang="en-US" sz="2800" b="1" dirty="0">
                <a:solidFill>
                  <a:schemeClr val="bg1"/>
                </a:solidFill>
                <a:latin typeface="+mj-lt"/>
                <a:ea typeface="ＭＳ Ｐゴシック" pitchFamily="-65" charset="-128"/>
                <a:cs typeface="ＭＳ Ｐゴシック" pitchFamily="-65" charset="-128"/>
              </a:rPr>
            </a:br>
            <a:r>
              <a:rPr lang="en-US" sz="1200" b="1" dirty="0">
                <a:solidFill>
                  <a:schemeClr val="bg1"/>
                </a:solidFill>
                <a:latin typeface="+mj-lt"/>
                <a:ea typeface="ＭＳ Ｐゴシック" pitchFamily="-65" charset="-128"/>
                <a:cs typeface="ＭＳ Ｐゴシック" pitchFamily="-65" charset="-128"/>
              </a:rPr>
              <a:t/>
            </a:r>
            <a:br>
              <a:rPr lang="en-US" sz="1200" b="1" dirty="0">
                <a:solidFill>
                  <a:schemeClr val="bg1"/>
                </a:solidFill>
                <a:latin typeface="+mj-lt"/>
                <a:ea typeface="ＭＳ Ｐゴシック" pitchFamily="-65" charset="-128"/>
                <a:cs typeface="ＭＳ Ｐゴシック" pitchFamily="-65" charset="-128"/>
              </a:rPr>
            </a:br>
            <a:r>
              <a:rPr lang="en-US" sz="2800" dirty="0">
                <a:solidFill>
                  <a:schemeClr val="bg1"/>
                </a:solidFill>
                <a:latin typeface="+mj-lt"/>
                <a:ea typeface="ＭＳ Ｐゴシック" pitchFamily="-65" charset="-128"/>
                <a:cs typeface="ＭＳ Ｐゴシック" pitchFamily="-65" charset="-128"/>
              </a:rPr>
              <a:t>http://</a:t>
            </a:r>
            <a:r>
              <a:rPr lang="en-US" sz="2800" dirty="0" err="1">
                <a:solidFill>
                  <a:schemeClr val="bg1"/>
                </a:solidFill>
                <a:latin typeface="+mj-lt"/>
                <a:ea typeface="ＭＳ Ｐゴシック" pitchFamily="-65" charset="-128"/>
                <a:cs typeface="ＭＳ Ｐゴシック" pitchFamily="-65" charset="-128"/>
              </a:rPr>
              <a:t>cups.cs.cmu.edu</a:t>
            </a:r>
            <a:r>
              <a:rPr lang="en-US" sz="2800" dirty="0">
                <a:solidFill>
                  <a:schemeClr val="bg1"/>
                </a:solidFill>
                <a:latin typeface="+mj-lt"/>
                <a:ea typeface="ＭＳ Ｐゴシック" pitchFamily="-65" charset="-128"/>
                <a:cs typeface="ＭＳ Ｐゴシック" pitchFamily="-65" charset="-128"/>
              </a:rPr>
              <a:t>/</a:t>
            </a:r>
          </a:p>
        </p:txBody>
      </p:sp>
      <p:pic>
        <p:nvPicPr>
          <p:cNvPr id="5" name="Picture 9" descr="carnegiemellon-white"/>
          <p:cNvPicPr>
            <a:picLocks noChangeAspect="1" noChangeArrowheads="1"/>
          </p:cNvPicPr>
          <p:nvPr/>
        </p:nvPicPr>
        <p:blipFill>
          <a:blip r:embed="rId3"/>
          <a:srcRect l="545" t="3131" r="818" b="3131"/>
          <a:stretch>
            <a:fillRect/>
          </a:stretch>
        </p:blipFill>
        <p:spPr bwMode="auto">
          <a:xfrm>
            <a:off x="3516313" y="6196013"/>
            <a:ext cx="2101850" cy="3460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03200"/>
            <a:ext cx="7588250" cy="11874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473200"/>
            <a:ext cx="4114800" cy="5064125"/>
          </a:xfrm>
        </p:spPr>
        <p:txBody>
          <a:bodyPr/>
          <a:lstStyle/>
          <a:p>
            <a:endParaRPr lang="en-US"/>
          </a:p>
        </p:txBody>
      </p:sp>
      <p:sp>
        <p:nvSpPr>
          <p:cNvPr id="4" name="Text Placeholder 3"/>
          <p:cNvSpPr>
            <a:spLocks noGrp="1"/>
          </p:cNvSpPr>
          <p:nvPr>
            <p:ph type="body" sz="half" idx="2"/>
          </p:nvPr>
        </p:nvSpPr>
        <p:spPr>
          <a:xfrm>
            <a:off x="4648200" y="1473200"/>
            <a:ext cx="4114800" cy="506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8538" y="6592888"/>
            <a:ext cx="561975" cy="228600"/>
          </a:xfrm>
          <a:prstGeom prst="rect">
            <a:avLst/>
          </a:prstGeom>
        </p:spPr>
        <p:txBody>
          <a:bodyPr/>
          <a:lstStyle>
            <a:lvl1pPr>
              <a:defRPr smtClean="0"/>
            </a:lvl1pPr>
          </a:lstStyle>
          <a:p>
            <a:fld id="{301A1265-65BB-BC4F-936D-AF0B29511CE3}" type="slidenum">
              <a:rPr lang="en-US"/>
              <a:pPr/>
              <a:t>‹#›</a:t>
            </a:fld>
            <a:endParaRPr lang="en-US" sz="140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0034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43217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10" descr="carnegiemellon-red"/>
          <p:cNvPicPr>
            <a:picLocks noChangeAspect="1" noChangeArrowheads="1"/>
          </p:cNvPicPr>
          <p:nvPr/>
        </p:nvPicPr>
        <p:blipFill>
          <a:blip r:embed="rId2"/>
          <a:srcRect/>
          <a:stretch>
            <a:fillRect/>
          </a:stretch>
        </p:blipFill>
        <p:spPr bwMode="invGray">
          <a:xfrm>
            <a:off x="5670550" y="5410200"/>
            <a:ext cx="1682750" cy="274638"/>
          </a:xfrm>
          <a:prstGeom prst="rect">
            <a:avLst/>
          </a:prstGeom>
          <a:noFill/>
          <a:ln w="9525">
            <a:noFill/>
            <a:miter lim="800000"/>
            <a:headEnd/>
            <a:tailEnd/>
          </a:ln>
        </p:spPr>
      </p:pic>
      <p:sp>
        <p:nvSpPr>
          <p:cNvPr id="7" name="Line 11"/>
          <p:cNvSpPr>
            <a:spLocks noChangeShapeType="1"/>
          </p:cNvSpPr>
          <p:nvPr/>
        </p:nvSpPr>
        <p:spPr bwMode="invGray">
          <a:xfrm>
            <a:off x="5524500" y="5638800"/>
            <a:ext cx="76200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8" name="Line 12"/>
          <p:cNvSpPr>
            <a:spLocks noChangeShapeType="1"/>
          </p:cNvSpPr>
          <p:nvPr/>
        </p:nvSpPr>
        <p:spPr bwMode="invGray">
          <a:xfrm>
            <a:off x="6457950" y="5638800"/>
            <a:ext cx="2087563"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9" name="Line 13"/>
          <p:cNvSpPr>
            <a:spLocks noChangeShapeType="1"/>
          </p:cNvSpPr>
          <p:nvPr/>
        </p:nvSpPr>
        <p:spPr bwMode="invGray">
          <a:xfrm>
            <a:off x="2667000" y="5638800"/>
            <a:ext cx="29273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0" name="Line 14"/>
          <p:cNvSpPr>
            <a:spLocks noChangeShapeType="1"/>
          </p:cNvSpPr>
          <p:nvPr/>
        </p:nvSpPr>
        <p:spPr bwMode="invGray">
          <a:xfrm>
            <a:off x="590550" y="5638800"/>
            <a:ext cx="12382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1" name="Rectangle 10"/>
          <p:cNvSpPr/>
          <p:nvPr/>
        </p:nvSpPr>
        <p:spPr bwMode="invGray">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cups-2in"/>
          <p:cNvPicPr>
            <a:picLocks noChangeAspect="1" noChangeArrowheads="1"/>
          </p:cNvPicPr>
          <p:nvPr/>
        </p:nvPicPr>
        <p:blipFill>
          <a:blip r:embed="rId3"/>
          <a:srcRect l="2315" r="1620"/>
          <a:stretch>
            <a:fillRect/>
          </a:stretch>
        </p:blipFill>
        <p:spPr bwMode="invGray">
          <a:xfrm>
            <a:off x="1676400" y="5181600"/>
            <a:ext cx="1317625" cy="1371600"/>
          </a:xfrm>
          <a:prstGeom prst="rect">
            <a:avLst/>
          </a:prstGeom>
          <a:noFill/>
          <a:ln w="9525">
            <a:noFill/>
            <a:miter lim="800000"/>
            <a:headEnd/>
            <a:tailEnd/>
          </a:ln>
        </p:spPr>
      </p:pic>
      <p:sp>
        <p:nvSpPr>
          <p:cNvPr id="5" name="Rectangle 4"/>
          <p:cNvSpPr>
            <a:spLocks noChangeArrowheads="1"/>
          </p:cNvSpPr>
          <p:nvPr/>
        </p:nvSpPr>
        <p:spPr bwMode="invGray">
          <a:xfrm>
            <a:off x="3016250" y="5716588"/>
            <a:ext cx="5791200" cy="707886"/>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2000" b="1" dirty="0" smtClean="0">
                <a:latin typeface="Arial Black" charset="0"/>
                <a:ea typeface="+mn-ea"/>
                <a:cs typeface="+mn-cs"/>
              </a:rPr>
              <a:t>C</a:t>
            </a:r>
            <a:r>
              <a:rPr lang="en-US" sz="2000" dirty="0" smtClean="0">
                <a:solidFill>
                  <a:srgbClr val="357EFF"/>
                </a:solidFill>
                <a:ea typeface="+mn-ea"/>
                <a:cs typeface="+mn-cs"/>
              </a:rPr>
              <a:t>yLab</a:t>
            </a:r>
            <a:r>
              <a:rPr lang="en-US" sz="2000" dirty="0" smtClean="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U</a:t>
            </a:r>
            <a:r>
              <a:rPr lang="en-US" sz="2000" dirty="0">
                <a:solidFill>
                  <a:srgbClr val="357EFF"/>
                </a:solidFill>
                <a:ea typeface="+mn-ea"/>
                <a:cs typeface="+mn-cs"/>
              </a:rPr>
              <a:t>sable</a:t>
            </a:r>
            <a:r>
              <a:rPr lang="en-US" sz="2000" dirty="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P</a:t>
            </a:r>
            <a:r>
              <a:rPr lang="en-US" sz="2000" dirty="0">
                <a:solidFill>
                  <a:srgbClr val="357EFF"/>
                </a:solidFill>
                <a:ea typeface="+mn-ea"/>
                <a:cs typeface="+mn-cs"/>
              </a:rPr>
              <a:t>rivacy</a:t>
            </a:r>
            <a:r>
              <a:rPr lang="en-US" sz="2000" dirty="0">
                <a:solidFill>
                  <a:schemeClr val="accent2"/>
                </a:solidFill>
                <a:ea typeface="+mn-ea"/>
                <a:cs typeface="+mn-cs"/>
              </a:rPr>
              <a:t> </a:t>
            </a:r>
            <a:r>
              <a:rPr lang="en-US" sz="2000" dirty="0">
                <a:solidFill>
                  <a:srgbClr val="357EFF"/>
                </a:solidFill>
                <a:ea typeface="+mn-ea"/>
                <a:cs typeface="+mn-cs"/>
              </a:rPr>
              <a:t>and</a:t>
            </a:r>
            <a:r>
              <a:rPr lang="en-US" sz="2000" dirty="0">
                <a:solidFill>
                  <a:srgbClr val="357EFF"/>
                </a:solidFill>
                <a:latin typeface="Arial Black" charset="0"/>
                <a:ea typeface="+mn-ea"/>
                <a:cs typeface="+mn-cs"/>
              </a:rPr>
              <a:t> </a:t>
            </a:r>
            <a:r>
              <a:rPr lang="en-US" sz="2000" b="1" dirty="0">
                <a:solidFill>
                  <a:srgbClr val="FFFFFF"/>
                </a:solidFill>
                <a:latin typeface="Arial Black" charset="0"/>
                <a:ea typeface="+mn-ea"/>
                <a:cs typeface="+mn-cs"/>
              </a:rPr>
              <a:t>S</a:t>
            </a:r>
            <a:r>
              <a:rPr lang="en-US" sz="2000" dirty="0">
                <a:solidFill>
                  <a:srgbClr val="357EFF"/>
                </a:solidFill>
                <a:ea typeface="+mn-ea"/>
                <a:cs typeface="+mn-cs"/>
              </a:rPr>
              <a:t>ecurity</a:t>
            </a:r>
            <a:r>
              <a:rPr lang="en-US" sz="2000" dirty="0">
                <a:solidFill>
                  <a:schemeClr val="accent2"/>
                </a:solidFill>
                <a:latin typeface="Arial Black" charset="0"/>
                <a:ea typeface="+mn-ea"/>
                <a:cs typeface="+mn-cs"/>
              </a:rPr>
              <a:t> </a:t>
            </a:r>
            <a:r>
              <a:rPr lang="en-US" sz="2000" dirty="0">
                <a:solidFill>
                  <a:srgbClr val="357EFF"/>
                </a:solidFill>
                <a:ea typeface="+mn-ea"/>
                <a:cs typeface="+mn-cs"/>
              </a:rPr>
              <a:t>Laboratory</a:t>
            </a:r>
            <a:r>
              <a:rPr lang="en-US" sz="2000" b="1" dirty="0">
                <a:solidFill>
                  <a:schemeClr val="bg1"/>
                </a:solidFill>
                <a:latin typeface="Trebuchet MS" charset="0"/>
                <a:ea typeface="+mn-ea"/>
                <a:cs typeface="+mn-cs"/>
              </a:rPr>
              <a:t/>
            </a:r>
            <a:br>
              <a:rPr lang="en-US" sz="2000" b="1" dirty="0">
                <a:solidFill>
                  <a:schemeClr val="bg1"/>
                </a:solidFill>
                <a:latin typeface="Trebuchet MS" charset="0"/>
                <a:ea typeface="+mn-ea"/>
                <a:cs typeface="+mn-cs"/>
              </a:rPr>
            </a:br>
            <a:r>
              <a:rPr lang="en-US" sz="2000" dirty="0">
                <a:solidFill>
                  <a:srgbClr val="FFFFFF"/>
                </a:solidFill>
                <a:latin typeface="+mj-lt"/>
                <a:ea typeface="+mn-ea"/>
                <a:cs typeface="+mn-cs"/>
              </a:rPr>
              <a:t>http://</a:t>
            </a:r>
            <a:r>
              <a:rPr lang="en-US" sz="2000" dirty="0" err="1">
                <a:solidFill>
                  <a:srgbClr val="FFFFFF"/>
                </a:solidFill>
                <a:latin typeface="+mj-lt"/>
                <a:ea typeface="+mn-ea"/>
                <a:cs typeface="+mn-cs"/>
              </a:rPr>
              <a:t>cups.cs.cmu.edu</a:t>
            </a:r>
            <a:r>
              <a:rPr lang="en-US" sz="2000" dirty="0">
                <a:solidFill>
                  <a:srgbClr val="FFFFFF"/>
                </a:solidFill>
                <a:latin typeface="+mj-lt"/>
                <a:ea typeface="+mn-ea"/>
                <a:cs typeface="+mn-cs"/>
              </a:rPr>
              <a:t>/</a:t>
            </a:r>
            <a:endParaRPr lang="en-US" sz="2000" b="1" dirty="0">
              <a:solidFill>
                <a:srgbClr val="FFFFFF"/>
              </a:solidFill>
              <a:latin typeface="+mj-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18.xml"/><Relationship Id="rId7" Type="http://schemas.openxmlformats.org/officeDocument/2006/relationships/slideLayout" Target="../slideLayouts/slideLayout21.xml"/><Relationship Id="rId11" Type="http://schemas.openxmlformats.org/officeDocument/2006/relationships/slideLayout" Target="../slideLayouts/slideLayout2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8" Type="http://schemas.openxmlformats.org/officeDocument/2006/relationships/slideLayout" Target="../slideLayouts/slideLayout22.xml"/><Relationship Id="rId13" Type="http://schemas.openxmlformats.org/officeDocument/2006/relationships/image" Target="../media/image1.jpeg"/><Relationship Id="rId10" Type="http://schemas.openxmlformats.org/officeDocument/2006/relationships/slideLayout" Target="../slideLayouts/slideLayout24.xml"/><Relationship Id="rId5"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6.xml"/><Relationship Id="rId9" Type="http://schemas.openxmlformats.org/officeDocument/2006/relationships/slideLayout" Target="../slideLayouts/slideLayout23.xml"/><Relationship Id="rId3"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4" Type="http://schemas.openxmlformats.org/officeDocument/2006/relationships/slideLayout" Target="../slideLayouts/slideLayout29.xml"/><Relationship Id="rId10" Type="http://schemas.openxmlformats.org/officeDocument/2006/relationships/slideLayout" Target="../slideLayouts/slideLayout35.xml"/><Relationship Id="rId5" Type="http://schemas.openxmlformats.org/officeDocument/2006/relationships/slideLayout" Target="../slideLayouts/slideLayout30.xml"/><Relationship Id="rId7" Type="http://schemas.openxmlformats.org/officeDocument/2006/relationships/slideLayout" Target="../slideLayouts/slideLayout32.xml"/><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9" Type="http://schemas.openxmlformats.org/officeDocument/2006/relationships/slideLayout" Target="../slideLayouts/slideLayout34.xml"/><Relationship Id="rId3" Type="http://schemas.openxmlformats.org/officeDocument/2006/relationships/slideLayout" Target="../slideLayouts/slideLayout28.xml"/><Relationship Id="rId6"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Rectangle 24"/>
          <p:cNvSpPr>
            <a:spLocks noChangeArrowheads="1"/>
          </p:cNvSpPr>
          <p:nvPr/>
        </p:nvSpPr>
        <p:spPr bwMode="gray">
          <a:xfrm>
            <a:off x="0" y="6502399"/>
            <a:ext cx="2339975" cy="365760"/>
          </a:xfrm>
          <a:prstGeom prst="rect">
            <a:avLst/>
          </a:prstGeom>
          <a:solidFill>
            <a:schemeClr val="tx1"/>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4"/>
          <p:cNvSpPr>
            <a:spLocks noChangeArrowheads="1"/>
          </p:cNvSpPr>
          <p:nvPr/>
        </p:nvSpPr>
        <p:spPr bwMode="gray">
          <a:xfrm>
            <a:off x="2339974" y="6502399"/>
            <a:ext cx="6811963" cy="365760"/>
          </a:xfrm>
          <a:prstGeom prst="rect">
            <a:avLst/>
          </a:prstGeom>
          <a:solidFill>
            <a:schemeClr val="accent2"/>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pic>
        <p:nvPicPr>
          <p:cNvPr id="8" name="Picture 8" descr="carnegiemellon-red"/>
          <p:cNvPicPr>
            <a:picLocks noChangeAspect="1" noChangeArrowheads="1"/>
          </p:cNvPicPr>
          <p:nvPr/>
        </p:nvPicPr>
        <p:blipFill>
          <a:blip r:embed="rId16"/>
          <a:srcRect/>
          <a:stretch>
            <a:fillRect/>
          </a:stretch>
        </p:blipFill>
        <p:spPr bwMode="auto">
          <a:xfrm>
            <a:off x="602188" y="6588122"/>
            <a:ext cx="1514994" cy="246888"/>
          </a:xfrm>
          <a:prstGeom prst="rect">
            <a:avLst/>
          </a:prstGeom>
          <a:noFill/>
          <a:ln w="9525">
            <a:noFill/>
            <a:miter lim="800000"/>
            <a:headEnd/>
            <a:tailEnd/>
          </a:ln>
        </p:spPr>
      </p:pic>
      <p:sp>
        <p:nvSpPr>
          <p:cNvPr id="9" name="Rectangle 6"/>
          <p:cNvSpPr txBox="1">
            <a:spLocks noChangeArrowheads="1"/>
          </p:cNvSpPr>
          <p:nvPr/>
        </p:nvSpPr>
        <p:spPr bwMode="gray">
          <a:xfrm>
            <a:off x="2007111" y="6514039"/>
            <a:ext cx="7026817"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500" b="1" dirty="0" smtClean="0">
                <a:solidFill>
                  <a:schemeClr val="tx1"/>
                </a:solidFill>
                <a:latin typeface="+mn-lt"/>
                <a:ea typeface="ＭＳ Ｐゴシック" pitchFamily="-65" charset="-128"/>
                <a:cs typeface="ＭＳ Ｐゴシック" pitchFamily="-65" charset="-128"/>
              </a:rPr>
              <a:t>CyLab </a:t>
            </a:r>
            <a:r>
              <a:rPr lang="en-US" sz="1500" b="1" dirty="0">
                <a:solidFill>
                  <a:schemeClr val="tx1"/>
                </a:solidFill>
                <a:latin typeface="+mn-lt"/>
                <a:ea typeface="ＭＳ Ｐゴシック" pitchFamily="-65" charset="-128"/>
                <a:cs typeface="ＭＳ Ｐゴシック" pitchFamily="-65" charset="-128"/>
              </a:rPr>
              <a:t>Usable Privacy and Security Laboratory      </a:t>
            </a:r>
            <a:r>
              <a:rPr lang="en-US" sz="1500" b="1" dirty="0" smtClean="0">
                <a:solidFill>
                  <a:schemeClr val="tx1"/>
                </a:solidFill>
                <a:latin typeface="+mn-lt"/>
                <a:ea typeface="ＭＳ Ｐゴシック" pitchFamily="-65" charset="-128"/>
                <a:cs typeface="ＭＳ Ｐゴシック" pitchFamily="-65" charset="-128"/>
              </a:rPr>
              <a:t>    </a:t>
            </a:r>
            <a:r>
              <a:rPr lang="en-US" sz="1500" b="1" dirty="0">
                <a:solidFill>
                  <a:schemeClr val="bg1"/>
                </a:solidFill>
                <a:latin typeface="+mn-lt"/>
                <a:ea typeface="ＭＳ Ｐゴシック" pitchFamily="-65" charset="-128"/>
                <a:cs typeface="ＭＳ Ｐゴシック" pitchFamily="-65" charset="-128"/>
              </a:rPr>
              <a:t>http://</a:t>
            </a:r>
            <a:r>
              <a:rPr lang="en-US" sz="1500" b="1" dirty="0" err="1">
                <a:solidFill>
                  <a:schemeClr val="bg1"/>
                </a:solidFill>
                <a:latin typeface="+mn-lt"/>
                <a:ea typeface="ＭＳ Ｐゴシック" pitchFamily="-65" charset="-128"/>
                <a:cs typeface="ＭＳ Ｐゴシック" pitchFamily="-65" charset="-128"/>
              </a:rPr>
              <a:t>cups.cs.cmu.edu</a:t>
            </a:r>
            <a:r>
              <a:rPr lang="en-US" sz="1500" b="1" dirty="0">
                <a:solidFill>
                  <a:schemeClr val="bg1"/>
                </a:solidFill>
                <a:latin typeface="+mn-lt"/>
                <a:ea typeface="ＭＳ Ｐゴシック" pitchFamily="-65" charset="-128"/>
                <a:cs typeface="ＭＳ Ｐゴシック" pitchFamily="-65" charset="-128"/>
              </a:rPr>
              <a:t>/</a:t>
            </a:r>
            <a:r>
              <a:rPr lang="en-US" sz="1500" b="1" dirty="0">
                <a:solidFill>
                  <a:schemeClr val="tx1"/>
                </a:solidFill>
                <a:latin typeface="+mn-lt"/>
                <a:ea typeface="ＭＳ Ｐゴシック" pitchFamily="-65" charset="-128"/>
                <a:cs typeface="ＭＳ Ｐゴシック" pitchFamily="-65" charset="-128"/>
              </a:rPr>
              <a:t>  </a:t>
            </a:r>
            <a:r>
              <a:rPr lang="en-US" sz="1500" b="1" dirty="0" smtClean="0">
                <a:solidFill>
                  <a:schemeClr val="tx1"/>
                </a:solidFill>
                <a:latin typeface="+mn-lt"/>
                <a:ea typeface="ＭＳ Ｐゴシック" pitchFamily="-65" charset="-128"/>
                <a:cs typeface="ＭＳ Ｐゴシック" pitchFamily="-65" charset="-128"/>
              </a:rPr>
              <a:t>      </a:t>
            </a:r>
            <a:fld id="{FE3E1C1D-FBE2-534C-8A55-A630F1ED105E}" type="slidenum">
              <a:rPr lang="en-US" sz="1500" b="1">
                <a:solidFill>
                  <a:schemeClr val="tx1"/>
                </a:solidFill>
                <a:latin typeface="+mn-lt"/>
                <a:ea typeface="Calibri"/>
                <a:cs typeface="Calibri"/>
              </a:rPr>
              <a:pPr algn="r" eaLnBrk="0" fontAlgn="auto" hangingPunct="0">
                <a:spcBef>
                  <a:spcPts val="0"/>
                </a:spcBef>
                <a:spcAft>
                  <a:spcPts val="0"/>
                </a:spcAft>
                <a:defRPr/>
              </a:pPr>
              <a:t>‹#›</a:t>
            </a:fld>
            <a:endParaRPr lang="en-US" sz="15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7"/>
          <a:srcRect l="2315" r="1620" b="5477"/>
          <a:stretch>
            <a:fillRect/>
          </a:stretch>
        </p:blipFill>
        <p:spPr bwMode="auto">
          <a:xfrm>
            <a:off x="144462" y="6511392"/>
            <a:ext cx="356616" cy="337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52" r:id="rId14"/>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8" descr="carnegiemellon-red"/>
          <p:cNvPicPr>
            <a:picLocks noChangeAspect="1" noChangeArrowheads="1"/>
          </p:cNvPicPr>
          <p:nvPr/>
        </p:nvPicPr>
        <p:blipFill>
          <a:blip r:embed="rId13"/>
          <a:srcRect/>
          <a:stretch>
            <a:fillRect/>
          </a:stretch>
        </p:blipFill>
        <p:spPr bwMode="auto">
          <a:xfrm>
            <a:off x="669925" y="6621990"/>
            <a:ext cx="1285875" cy="209550"/>
          </a:xfrm>
          <a:prstGeom prst="rect">
            <a:avLst/>
          </a:prstGeom>
          <a:noFill/>
          <a:ln w="9525">
            <a:noFill/>
            <a:miter lim="800000"/>
            <a:headEnd/>
            <a:tailEnd/>
          </a:ln>
        </p:spPr>
      </p:pic>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400" b="1" dirty="0" smtClean="0">
                <a:solidFill>
                  <a:schemeClr val="tx1"/>
                </a:solidFill>
                <a:latin typeface="+mn-lt"/>
                <a:ea typeface="ＭＳ Ｐゴシック" pitchFamily="-65" charset="-128"/>
                <a:cs typeface="ＭＳ Ｐゴシック" pitchFamily="-65" charset="-128"/>
              </a:rPr>
              <a:t>CyLab </a:t>
            </a:r>
            <a:r>
              <a:rPr lang="en-US" sz="1400" b="1" dirty="0">
                <a:solidFill>
                  <a:schemeClr val="tx1"/>
                </a:solidFill>
                <a:latin typeface="+mn-lt"/>
                <a:ea typeface="ＭＳ Ｐゴシック" pitchFamily="-65" charset="-128"/>
                <a:cs typeface="ＭＳ Ｐゴシック" pitchFamily="-65" charset="-128"/>
              </a:rPr>
              <a:t>Usable Privacy and Security Laboratory     </a:t>
            </a:r>
            <a:r>
              <a:rPr lang="en-US" sz="1400" b="1" dirty="0" smtClean="0">
                <a:solidFill>
                  <a:schemeClr val="tx1"/>
                </a:solidFill>
                <a:latin typeface="+mn-lt"/>
                <a:ea typeface="ＭＳ Ｐゴシック" pitchFamily="-65" charset="-128"/>
                <a:cs typeface="ＭＳ Ｐゴシック" pitchFamily="-65" charset="-128"/>
              </a:rPr>
              <a:t>         </a:t>
            </a:r>
            <a:r>
              <a:rPr lang="en-US" sz="1400" b="1" dirty="0">
                <a:solidFill>
                  <a:schemeClr val="accent2"/>
                </a:solidFill>
                <a:latin typeface="+mn-lt"/>
                <a:ea typeface="ＭＳ Ｐゴシック" pitchFamily="-65" charset="-128"/>
                <a:cs typeface="ＭＳ Ｐゴシック" pitchFamily="-65" charset="-128"/>
              </a:rPr>
              <a:t>http://</a:t>
            </a:r>
            <a:r>
              <a:rPr lang="en-US" sz="1400" b="1" dirty="0" err="1">
                <a:solidFill>
                  <a:schemeClr val="accent2"/>
                </a:solidFill>
                <a:latin typeface="+mn-lt"/>
                <a:ea typeface="ＭＳ Ｐゴシック" pitchFamily="-65" charset="-128"/>
                <a:cs typeface="ＭＳ Ｐゴシック" pitchFamily="-65" charset="-128"/>
              </a:rPr>
              <a:t>cups.cs.cmu.edu</a:t>
            </a:r>
            <a:r>
              <a:rPr lang="en-US" sz="1400" b="1" dirty="0">
                <a:solidFill>
                  <a:schemeClr val="bg1"/>
                </a:solidFill>
                <a:latin typeface="+mn-lt"/>
                <a:ea typeface="ＭＳ Ｐゴシック" pitchFamily="-65" charset="-128"/>
                <a:cs typeface="ＭＳ Ｐゴシック" pitchFamily="-65" charset="-128"/>
              </a:rPr>
              <a:t>/</a:t>
            </a:r>
            <a:r>
              <a:rPr lang="en-US" sz="1400" b="1" dirty="0">
                <a:solidFill>
                  <a:schemeClr val="tx1"/>
                </a:solidFill>
                <a:latin typeface="+mn-lt"/>
                <a:ea typeface="ＭＳ Ｐゴシック" pitchFamily="-65" charset="-128"/>
                <a:cs typeface="ＭＳ Ｐゴシック" pitchFamily="-65" charset="-128"/>
              </a:rPr>
              <a:t>        </a:t>
            </a:r>
            <a:fld id="{FE3E1C1D-FBE2-534C-8A55-A630F1ED105E}" type="slidenum">
              <a:rPr lang="en-US" sz="1400" b="1">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4"/>
          <a:srcRect l="2315" r="1620"/>
          <a:stretch>
            <a:fillRect/>
          </a:stretch>
        </p:blipFill>
        <p:spPr bwMode="auto">
          <a:xfrm>
            <a:off x="144462" y="6550022"/>
            <a:ext cx="310896" cy="31089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fld id="{FE3E1C1D-FBE2-534C-8A55-A630F1ED105E}" type="slidenum">
              <a:rPr lang="en-US" sz="1400" b="1" smtClean="0">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spTree>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hyperlink" Target="http://www.youtube.com/watch?v=FfetbidVUYw" TargetMode="External"/><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hyperlink" Target="http://www.cylab.cmu.edu/default.aspx?id=2275"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3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3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hyperlink" Target="http://www.usenix.org/events/upsec08/tech/full_papers/cranor/cranor.pdf"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3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61.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image" Target="../media/image40.jpeg"/><Relationship Id="rId5" Type="http://schemas.openxmlformats.org/officeDocument/2006/relationships/image" Target="../media/image42.jpeg"/></Relationships>
</file>

<file path=ppt/slides/_rels/slide62.xml.rels><?xml version="1.0" encoding="UTF-8" standalone="yes"?>
<Relationships xmlns="http://schemas.openxmlformats.org/package/2006/relationships"><Relationship Id="rId4" Type="http://schemas.openxmlformats.org/officeDocument/2006/relationships/image" Target="../media/image44.jpeg"/><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3.jpeg"/></Relationships>
</file>

<file path=ppt/slides/_rels/slide63.xml.rels><?xml version="1.0" encoding="UTF-8" standalone="yes"?>
<Relationships xmlns="http://schemas.openxmlformats.org/package/2006/relationships"><Relationship Id="rId4" Type="http://schemas.openxmlformats.org/officeDocument/2006/relationships/image" Target="../media/image46.jpeg"/><Relationship Id="rId1" Type="http://schemas.openxmlformats.org/officeDocument/2006/relationships/slideLayout" Target="../slideLayouts/slideLayout8.xml"/><Relationship Id="rId2" Type="http://schemas.openxmlformats.org/officeDocument/2006/relationships/notesSlide" Target="../notesSlides/notesSlide57.xml"/><Relationship Id="rId3" Type="http://schemas.openxmlformats.org/officeDocument/2006/relationships/image" Target="../media/image4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7.gif"/><Relationship Id="rId3" Type="http://schemas.openxmlformats.org/officeDocument/2006/relationships/hyperlink" Target="http://www.arcamax.com/zits/s-427369-156783" TargetMode="Externa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3" Type="http://schemas.openxmlformats.org/officeDocument/2006/relationships/image" Target="../media/image5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3" Type="http://schemas.openxmlformats.org/officeDocument/2006/relationships/image" Target="../media/image56.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3" Type="http://schemas.openxmlformats.org/officeDocument/2006/relationships/image" Target="../media/image57.gif"/><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4" Type="http://schemas.openxmlformats.org/officeDocument/2006/relationships/image" Target="../media/image16.png"/><Relationship Id="rId4" Type="http://schemas.openxmlformats.org/officeDocument/2006/relationships/image" Target="../media/image7.png"/><Relationship Id="rId7" Type="http://schemas.openxmlformats.org/officeDocument/2006/relationships/image" Target="../media/image10.png"/><Relationship Id="rId11" Type="http://schemas.openxmlformats.org/officeDocument/2006/relationships/hyperlink" Target="http://www.thegreeneyeshade.com/store/media/nigella_collander.jpg" TargetMode="External"/><Relationship Id="rId1" Type="http://schemas.openxmlformats.org/officeDocument/2006/relationships/slideLayout" Target="../slideLayouts/slideLayout8.xml"/><Relationship Id="rId6" Type="http://schemas.openxmlformats.org/officeDocument/2006/relationships/image" Target="../media/image9.png"/><Relationship Id="rId16" Type="http://schemas.openxmlformats.org/officeDocument/2006/relationships/image" Target="../media/image18.jpeg"/><Relationship Id="rId8" Type="http://schemas.openxmlformats.org/officeDocument/2006/relationships/image" Target="../media/image11.png"/><Relationship Id="rId13" Type="http://schemas.openxmlformats.org/officeDocument/2006/relationships/image" Target="../media/image15.png"/><Relationship Id="rId10" Type="http://schemas.openxmlformats.org/officeDocument/2006/relationships/image" Target="../media/image13.png"/><Relationship Id="rId5" Type="http://schemas.openxmlformats.org/officeDocument/2006/relationships/image" Target="../media/image8.pdf"/><Relationship Id="rId15" Type="http://schemas.openxmlformats.org/officeDocument/2006/relationships/image" Target="../media/image17.png"/><Relationship Id="rId12" Type="http://schemas.openxmlformats.org/officeDocument/2006/relationships/image" Target="../media/image14.png"/><Relationship Id="rId2" Type="http://schemas.openxmlformats.org/officeDocument/2006/relationships/notesSlide" Target="../notesSlides/notesSlide6.xml"/><Relationship Id="rId9" Type="http://schemas.openxmlformats.org/officeDocument/2006/relationships/image" Target="../media/image12.png"/><Relationship Id="rId3" Type="http://schemas.openxmlformats.org/officeDocument/2006/relationships/image" Target="../media/image6.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tx1"/>
                </a:solidFill>
              </a:rPr>
              <a:t>Introduction to Usable Security </a:t>
            </a:r>
            <a:br>
              <a:rPr lang="en-US" dirty="0" smtClean="0">
                <a:solidFill>
                  <a:schemeClr val="tx1"/>
                </a:solidFill>
              </a:rPr>
            </a:br>
            <a:r>
              <a:rPr lang="en-US" sz="3556" dirty="0" smtClean="0"/>
              <a:t>Reasoning About the Human in the Loop</a:t>
            </a:r>
            <a:endParaRPr lang="en-US" dirty="0" smtClean="0"/>
          </a:p>
        </p:txBody>
      </p:sp>
      <p:sp>
        <p:nvSpPr>
          <p:cNvPr id="41987" name="Subtitle 4"/>
          <p:cNvSpPr>
            <a:spLocks noGrp="1"/>
          </p:cNvSpPr>
          <p:nvPr>
            <p:ph type="subTitle" idx="1"/>
          </p:nvPr>
        </p:nvSpPr>
        <p:spPr/>
        <p:txBody>
          <a:bodyPr/>
          <a:lstStyle/>
          <a:p>
            <a:r>
              <a:rPr lang="en-US" dirty="0" smtClean="0"/>
              <a:t>Lorrie Faith Cranor</a:t>
            </a:r>
            <a:endParaRPr lang="en-US" dirty="0" smtClean="0"/>
          </a:p>
          <a:p>
            <a:r>
              <a:rPr lang="en-US" dirty="0" smtClean="0"/>
              <a:t>August 2009</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9154" name="Rectangle 2"/>
          <p:cNvSpPr>
            <a:spLocks noGrp="1" noChangeArrowheads="1"/>
          </p:cNvSpPr>
          <p:nvPr>
            <p:ph type="ctrTitle"/>
          </p:nvPr>
        </p:nvSpPr>
        <p:spPr/>
        <p:txBody>
          <a:bodyPr>
            <a:normAutofit fontScale="90000"/>
          </a:bodyPr>
          <a:lstStyle/>
          <a:p>
            <a:r>
              <a:rPr lang="en-US" smtClean="0"/>
              <a:t>After installing all that security and privacy software do you have any time left to get any work done?</a:t>
            </a:r>
            <a:endParaRPr lang="en-US" dirty="0"/>
          </a:p>
        </p:txBody>
      </p:sp>
      <p:sp>
        <p:nvSpPr>
          <p:cNvPr id="12" name="Subtitle 1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0" name="Rectangle 2"/>
          <p:cNvSpPr>
            <a:spLocks noGrp="1" noChangeArrowheads="1"/>
          </p:cNvSpPr>
          <p:nvPr>
            <p:ph type="ctrTitle"/>
          </p:nvPr>
        </p:nvSpPr>
        <p:spPr/>
        <p:txBody>
          <a:bodyPr/>
          <a:lstStyle/>
          <a:p>
            <a:r>
              <a:rPr lang="en-US"/>
              <a:t/>
            </a:r>
            <a:br>
              <a:rPr lang="en-US"/>
            </a:br>
            <a:r>
              <a:rPr lang="en-US"/>
              <a:t>Secondary tasks</a:t>
            </a:r>
          </a:p>
        </p:txBody>
      </p:sp>
      <p:sp>
        <p:nvSpPr>
          <p:cNvPr id="693251"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“Users do not want to be responsible for, nor concern themselves with, their own security.”</a:t>
            </a:r>
            <a:endParaRPr lang="en-US" dirty="0"/>
          </a:p>
        </p:txBody>
      </p:sp>
      <p:sp>
        <p:nvSpPr>
          <p:cNvPr id="695299" name="Rectangle 3"/>
          <p:cNvSpPr>
            <a:spLocks noGrp="1" noChangeArrowheads="1"/>
          </p:cNvSpPr>
          <p:nvPr>
            <p:ph type="subTitle" idx="1"/>
          </p:nvPr>
        </p:nvSpPr>
        <p:spPr/>
        <p:txBody>
          <a:bodyPr>
            <a:normAutofit/>
          </a:bodyPr>
          <a:lstStyle/>
          <a:p>
            <a:pPr marL="762000" indent="-762000">
              <a:lnSpc>
                <a:spcPct val="90000"/>
              </a:lnSpc>
              <a:buFont typeface="Arial" charset="0"/>
              <a:buNone/>
            </a:pPr>
            <a:r>
              <a:rPr lang="en-US" dirty="0" smtClean="0"/>
              <a:t>	</a:t>
            </a:r>
          </a:p>
          <a:p>
            <a:pPr marL="762000" indent="-762000" algn="r">
              <a:lnSpc>
                <a:spcPct val="90000"/>
              </a:lnSpc>
              <a:buFont typeface="Wingdings" charset="2"/>
              <a:buNone/>
            </a:pPr>
            <a:r>
              <a:rPr lang="en-US" dirty="0"/>
              <a:t>			- Blake Ross </a:t>
            </a:r>
            <a:br>
              <a:rPr lang="en-US" dirty="0"/>
            </a:br>
            <a:r>
              <a:rPr lang="en-US" sz="2000" dirty="0"/>
              <a:t>    	</a:t>
            </a:r>
            <a:endParaRPr lang="en-US" dirty="0"/>
          </a:p>
        </p:txBody>
      </p:sp>
      <p:pic>
        <p:nvPicPr>
          <p:cNvPr id="695300" name="Picture 4" descr="firefox"/>
          <p:cNvPicPr>
            <a:picLocks noChangeAspect="1" noChangeArrowheads="1"/>
          </p:cNvPicPr>
          <p:nvPr/>
        </p:nvPicPr>
        <p:blipFill>
          <a:blip r:embed="rId3"/>
          <a:srcRect/>
          <a:stretch>
            <a:fillRect/>
          </a:stretch>
        </p:blipFill>
        <p:spPr bwMode="auto">
          <a:xfrm>
            <a:off x="7162800" y="4343400"/>
            <a:ext cx="762000" cy="762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smtClean="0"/>
              <a:t>Concerns may not be aligned</a:t>
            </a:r>
            <a:endParaRPr lang="en-US"/>
          </a:p>
        </p:txBody>
      </p:sp>
      <p:sp>
        <p:nvSpPr>
          <p:cNvPr id="697347" name="Rectangle 3"/>
          <p:cNvSpPr>
            <a:spLocks noGrp="1" noChangeArrowheads="1"/>
          </p:cNvSpPr>
          <p:nvPr>
            <p:ph type="body" idx="1"/>
          </p:nvPr>
        </p:nvSpPr>
        <p:spPr/>
        <p:txBody>
          <a:bodyPr/>
          <a:lstStyle/>
          <a:p>
            <a:r>
              <a:rPr lang="en-US" smtClean="0"/>
              <a:t>Security experts are concerned about the bad guys getting in</a:t>
            </a:r>
          </a:p>
          <a:p>
            <a:r>
              <a:rPr lang="en-US" smtClean="0"/>
              <a:t>Users may be more concerned about locking themselves out</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normAutofit fontScale="90000"/>
          </a:bodyPr>
          <a:lstStyle/>
          <a:p>
            <a:r>
              <a:rPr lang="en-US"/>
              <a:t>Grey: Smartphone based access-control system</a:t>
            </a:r>
          </a:p>
        </p:txBody>
      </p:sp>
      <p:sp>
        <p:nvSpPr>
          <p:cNvPr id="699395" name="Rectangle 3"/>
          <p:cNvSpPr>
            <a:spLocks noGrp="1" noChangeArrowheads="1"/>
          </p:cNvSpPr>
          <p:nvPr>
            <p:ph type="body" idx="1"/>
          </p:nvPr>
        </p:nvSpPr>
        <p:spPr/>
        <p:txBody>
          <a:bodyPr>
            <a:normAutofit/>
          </a:bodyPr>
          <a:lstStyle/>
          <a:p>
            <a:r>
              <a:rPr lang="en-US" dirty="0"/>
              <a:t>Deployed in CMU building with computer security faculty and students</a:t>
            </a:r>
          </a:p>
          <a:p>
            <a:r>
              <a:rPr lang="en-US" dirty="0"/>
              <a:t>Nobody questions that the security works</a:t>
            </a:r>
          </a:p>
          <a:p>
            <a:r>
              <a:rPr lang="en-US" dirty="0"/>
              <a:t>But lots of concerns about getting locked out</a:t>
            </a:r>
          </a:p>
          <a:p>
            <a:pPr lvl="1">
              <a:buFont typeface="Times" charset="0"/>
              <a:buNone/>
            </a:pPr>
            <a:endParaRPr lang="en-US" sz="1800" dirty="0">
              <a:solidFill>
                <a:schemeClr val="accent2"/>
              </a:solidFill>
            </a:endParaRPr>
          </a:p>
          <a:p>
            <a:pPr lvl="1">
              <a:buFont typeface="Times" charset="0"/>
              <a:buNone/>
            </a:pPr>
            <a:r>
              <a:rPr lang="en-US" sz="2000" dirty="0">
                <a:solidFill>
                  <a:schemeClr val="accent2"/>
                </a:solidFill>
              </a:rPr>
              <a:t>L. Bauer, L. F. Cranor, M. K. Reiter, and K. </a:t>
            </a:r>
            <a:r>
              <a:rPr lang="en-US" sz="2000" dirty="0" err="1">
                <a:solidFill>
                  <a:schemeClr val="accent2"/>
                </a:solidFill>
              </a:rPr>
              <a:t>Vaniea</a:t>
            </a:r>
            <a:r>
              <a:rPr lang="en-US" sz="2000" dirty="0">
                <a:solidFill>
                  <a:schemeClr val="accent2"/>
                </a:solidFill>
              </a:rPr>
              <a:t>. </a:t>
            </a:r>
            <a:r>
              <a:rPr lang="en-US" sz="2000" b="1" dirty="0">
                <a:solidFill>
                  <a:schemeClr val="accent2"/>
                </a:solidFill>
              </a:rPr>
              <a:t>Lessons Learned from the Deployment of a Smartphone-Based Access-Control System. </a:t>
            </a:r>
            <a:r>
              <a:rPr lang="en-US" sz="2000" dirty="0">
                <a:solidFill>
                  <a:schemeClr val="accent2"/>
                </a:solidFill>
              </a:rPr>
              <a:t>Technical Report CMU-CyLab-06-016, CyLab, Carnegie Mellon University, October 2006. http://</a:t>
            </a:r>
            <a:r>
              <a:rPr lang="en-US" sz="2000" dirty="0" err="1">
                <a:solidFill>
                  <a:schemeClr val="accent2"/>
                </a:solidFill>
              </a:rPr>
              <a:t>www.cylab.cmu.edu/default.aspx?id</a:t>
            </a:r>
            <a:r>
              <a:rPr lang="en-US" sz="2000" dirty="0">
                <a:solidFill>
                  <a:schemeClr val="accent2"/>
                </a:solidFill>
              </a:rPr>
              <a:t>=2244</a:t>
            </a:r>
            <a:endParaRPr lang="en-US" sz="1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1442" name="Picture 2" descr="24640861_chain_and_computer_3"/>
          <p:cNvPicPr>
            <a:picLocks noChangeAspect="1" noChangeArrowheads="1"/>
          </p:cNvPicPr>
          <p:nvPr/>
        </p:nvPicPr>
        <p:blipFill>
          <a:blip r:embed="rId3"/>
          <a:srcRect/>
          <a:stretch>
            <a:fillRect/>
          </a:stretch>
        </p:blipFill>
        <p:spPr bwMode="auto">
          <a:xfrm>
            <a:off x="2670175" y="1981200"/>
            <a:ext cx="3802063" cy="3448050"/>
          </a:xfrm>
          <a:prstGeom prst="rect">
            <a:avLst/>
          </a:prstGeom>
          <a:noFill/>
        </p:spPr>
      </p:pic>
      <p:sp>
        <p:nvSpPr>
          <p:cNvPr id="701443" name="Rectangle 3"/>
          <p:cNvSpPr>
            <a:spLocks noGrp="1" noChangeArrowheads="1"/>
          </p:cNvSpPr>
          <p:nvPr>
            <p:ph type="title"/>
          </p:nvPr>
        </p:nvSpPr>
        <p:spPr/>
        <p:txBody>
          <a:bodyPr/>
          <a:lstStyle/>
          <a:p>
            <a:r>
              <a:rPr lang="en-US"/>
              <a:t>Secure, but usable?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normAutofit/>
          </a:bodyPr>
          <a:lstStyle/>
          <a:p>
            <a:r>
              <a:rPr lang="en-US"/>
              <a:t>Unusable security frustrates users</a:t>
            </a:r>
          </a:p>
        </p:txBody>
      </p:sp>
      <p:pic>
        <p:nvPicPr>
          <p:cNvPr id="703491" name="Picture 3" descr="IMG_0503"/>
          <p:cNvPicPr>
            <a:picLocks noChangeAspect="1" noChangeArrowheads="1"/>
          </p:cNvPicPr>
          <p:nvPr/>
        </p:nvPicPr>
        <p:blipFill>
          <a:blip r:embed="rId3"/>
          <a:srcRect l="14580" t="13080" r="4230"/>
          <a:stretch>
            <a:fillRect/>
          </a:stretch>
        </p:blipFill>
        <p:spPr bwMode="auto">
          <a:xfrm>
            <a:off x="2003425" y="1676400"/>
            <a:ext cx="5137150" cy="412432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8179" name="Picture 3"/>
          <p:cNvPicPr>
            <a:picLocks noChangeAspect="1" noChangeArrowheads="1"/>
          </p:cNvPicPr>
          <p:nvPr/>
        </p:nvPicPr>
        <p:blipFill>
          <a:blip r:embed="rId3"/>
          <a:srcRect/>
          <a:stretch>
            <a:fillRect/>
          </a:stretch>
        </p:blipFill>
        <p:spPr bwMode="auto">
          <a:xfrm>
            <a:off x="1490663" y="76200"/>
            <a:ext cx="6159500" cy="5753100"/>
          </a:xfrm>
          <a:prstGeom prst="rect">
            <a:avLst/>
          </a:prstGeom>
          <a:noFill/>
          <a:ln w="9525">
            <a:noFill/>
            <a:miter lim="800000"/>
            <a:headEnd/>
            <a:tailEnd/>
          </a:ln>
          <a:effectLst/>
        </p:spPr>
      </p:pic>
      <p:sp>
        <p:nvSpPr>
          <p:cNvPr id="3" name="TextBox 2"/>
          <p:cNvSpPr txBox="1"/>
          <p:nvPr/>
        </p:nvSpPr>
        <p:spPr>
          <a:xfrm>
            <a:off x="2049514" y="5955269"/>
            <a:ext cx="5044971" cy="646331"/>
          </a:xfrm>
          <a:prstGeom prst="rect">
            <a:avLst/>
          </a:prstGeom>
          <a:noFill/>
        </p:spPr>
        <p:txBody>
          <a:bodyPr wrap="square" rtlCol="0">
            <a:spAutoFit/>
          </a:bodyPr>
          <a:lstStyle/>
          <a:p>
            <a:r>
              <a:rPr lang="en-US" dirty="0" smtClean="0">
                <a:hlinkClick r:id="rId4"/>
              </a:rPr>
              <a:t>http://www.youtube.com/watch?v=FfetbidVUYw</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5540" name="Rectangle 4"/>
          <p:cNvSpPr>
            <a:spLocks noGrp="1" noChangeArrowheads="1"/>
          </p:cNvSpPr>
          <p:nvPr>
            <p:ph type="title"/>
          </p:nvPr>
        </p:nvSpPr>
        <p:spPr/>
        <p:txBody>
          <a:bodyPr/>
          <a:lstStyle/>
          <a:p>
            <a:r>
              <a:rPr lang="en-US"/>
              <a:t>Typical password advice</a:t>
            </a:r>
          </a:p>
        </p:txBody>
      </p:sp>
      <p:sp>
        <p:nvSpPr>
          <p:cNvPr id="705541" name="Rectangle 5"/>
          <p:cNvSpPr>
            <a:spLocks noGrp="1" noChangeArrowheads="1"/>
          </p:cNvSpPr>
          <p:nvPr>
            <p:ph type="body" idx="1"/>
          </p:nvPr>
        </p:nvSpPr>
        <p:spPr/>
        <p:txBody>
          <a:bodyPr/>
          <a:lstStyle/>
          <a:p>
            <a:r>
              <a:rPr lang="en-US"/>
              <a:t>Pick a hard to guess password</a:t>
            </a:r>
          </a:p>
          <a:p>
            <a:r>
              <a:rPr lang="en-US"/>
              <a:t>Don’t use it anywhere else</a:t>
            </a:r>
          </a:p>
          <a:p>
            <a:r>
              <a:rPr lang="en-US"/>
              <a:t>Change it often</a:t>
            </a:r>
          </a:p>
          <a:p>
            <a:r>
              <a:rPr lang="en-US"/>
              <a:t>Don’t write it down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p:txBody>
          <a:bodyPr>
            <a:normAutofit fontScale="90000"/>
          </a:bodyPr>
          <a:lstStyle/>
          <a:p>
            <a:r>
              <a:rPr lang="en-US" smtClean="0"/>
              <a:t/>
            </a:r>
            <a:br>
              <a:rPr lang="en-US" smtClean="0"/>
            </a:br>
            <a:r>
              <a:rPr lang="en-US" smtClean="0"/>
              <a:t/>
            </a:r>
            <a:br>
              <a:rPr lang="en-US" smtClean="0"/>
            </a:br>
            <a:r>
              <a:rPr lang="en-US" smtClean="0"/>
              <a:t>What do users do when every web site wants a password?</a:t>
            </a:r>
            <a:endParaRPr lang="en-US"/>
          </a:p>
        </p:txBody>
      </p:sp>
      <p:sp>
        <p:nvSpPr>
          <p:cNvPr id="8" name="Subtitle 7"/>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r>
              <a:rPr lang="en-US" dirty="0" smtClean="0"/>
              <a:t>Why should we make secure systems more usable?</a:t>
            </a:r>
          </a:p>
          <a:p>
            <a:r>
              <a:rPr lang="en-US" dirty="0" smtClean="0"/>
              <a:t>How can we make secure systems more usable</a:t>
            </a:r>
          </a:p>
          <a:p>
            <a:r>
              <a:rPr lang="en-US" dirty="0" smtClean="0"/>
              <a:t>The human in the </a:t>
            </a:r>
            <a:r>
              <a:rPr lang="en-US" dirty="0" smtClean="0"/>
              <a:t>loop</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9634" name="Picture 2" descr="postIt"/>
          <p:cNvPicPr>
            <a:picLocks noChangeAspect="1" noChangeArrowheads="1"/>
          </p:cNvPicPr>
          <p:nvPr/>
        </p:nvPicPr>
        <p:blipFill>
          <a:blip r:embed="rId3"/>
          <a:srcRect/>
          <a:stretch>
            <a:fillRect/>
          </a:stretch>
        </p:blipFill>
        <p:spPr bwMode="auto">
          <a:xfrm>
            <a:off x="2427288" y="1344613"/>
            <a:ext cx="4287837" cy="4098925"/>
          </a:xfrm>
          <a:prstGeom prst="rect">
            <a:avLst/>
          </a:prstGeom>
          <a:noFill/>
        </p:spPr>
      </p:pic>
      <p:sp>
        <p:nvSpPr>
          <p:cNvPr id="709635" name="Text Box 3"/>
          <p:cNvSpPr txBox="1">
            <a:spLocks noChangeArrowheads="1"/>
          </p:cNvSpPr>
          <p:nvPr/>
        </p:nvSpPr>
        <p:spPr bwMode="auto">
          <a:xfrm rot="140524">
            <a:off x="2851150" y="2335213"/>
            <a:ext cx="3451225" cy="1373187"/>
          </a:xfrm>
          <a:prstGeom prst="rect">
            <a:avLst/>
          </a:prstGeom>
          <a:noFill/>
          <a:ln w="9525">
            <a:noFill/>
            <a:miter lim="800000"/>
            <a:headEnd/>
            <a:tailEnd/>
          </a:ln>
          <a:effectLst/>
        </p:spPr>
        <p:txBody>
          <a:bodyPr wrap="none">
            <a:prstTxWarp prst="textNoShape">
              <a:avLst/>
            </a:prstTxWarp>
            <a:spAutoFit/>
          </a:bodyPr>
          <a:lstStyle/>
          <a:p>
            <a:r>
              <a:rPr lang="en-US" sz="2800">
                <a:solidFill>
                  <a:srgbClr val="004080"/>
                </a:solidFill>
                <a:latin typeface="Comic Sans MS" charset="0"/>
              </a:rPr>
              <a:t>   Bank =  b3aYZ</a:t>
            </a:r>
          </a:p>
          <a:p>
            <a:r>
              <a:rPr lang="en-US" sz="2800">
                <a:solidFill>
                  <a:srgbClr val="004080"/>
                </a:solidFill>
                <a:latin typeface="Comic Sans MS" charset="0"/>
              </a:rPr>
              <a:t> Amazon  = aa66x!</a:t>
            </a:r>
          </a:p>
          <a:p>
            <a:r>
              <a:rPr lang="en-US" sz="2800">
                <a:solidFill>
                  <a:srgbClr val="004080"/>
                </a:solidFill>
                <a:latin typeface="Comic Sans MS" charset="0"/>
              </a:rPr>
              <a:t>Phonebill = p$2$ta1</a:t>
            </a:r>
            <a:endParaRPr lang="en-US" sz="28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1682" name="Picture 2" descr="passwords"/>
          <p:cNvPicPr>
            <a:picLocks noChangeAspect="1" noChangeArrowheads="1"/>
          </p:cNvPicPr>
          <p:nvPr/>
        </p:nvPicPr>
        <p:blipFill>
          <a:blip r:embed="rId3"/>
          <a:srcRect/>
          <a:stretch>
            <a:fillRect/>
          </a:stretch>
        </p:blipFill>
        <p:spPr bwMode="auto">
          <a:xfrm>
            <a:off x="2193925" y="76200"/>
            <a:ext cx="4808538" cy="64119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can we make secure systems more usable?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mc:AlternateContent xmlns:mp="http://schemas.microsoft.com/office/mac/powerpoint/2008/main">
    <mc:Choice Requires="mp">
      <mp:transition spd="med">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normAutofit fontScale="90000"/>
          </a:bodyPr>
          <a:lstStyle/>
          <a:p>
            <a:r>
              <a:rPr lang="en-US"/>
              <a:t>How can we make secure systems more usable?</a:t>
            </a:r>
          </a:p>
        </p:txBody>
      </p:sp>
      <p:sp>
        <p:nvSpPr>
          <p:cNvPr id="787459" name="Rectangle 3"/>
          <p:cNvSpPr>
            <a:spLocks noGrp="1" noChangeArrowheads="1"/>
          </p:cNvSpPr>
          <p:nvPr>
            <p:ph type="body" idx="1"/>
          </p:nvPr>
        </p:nvSpPr>
        <p:spPr/>
        <p:txBody>
          <a:bodyPr/>
          <a:lstStyle/>
          <a:p>
            <a:r>
              <a:rPr lang="en-US"/>
              <a:t>Make it “just work”</a:t>
            </a:r>
          </a:p>
          <a:p>
            <a:pPr lvl="1"/>
            <a:r>
              <a:rPr lang="en-US"/>
              <a:t>Invisible security</a:t>
            </a:r>
          </a:p>
          <a:p>
            <a:r>
              <a:rPr lang="en-US"/>
              <a:t>Make security/privacy understandable</a:t>
            </a:r>
          </a:p>
          <a:p>
            <a:pPr lvl="1"/>
            <a:r>
              <a:rPr lang="en-US"/>
              <a:t>Make it visible</a:t>
            </a:r>
          </a:p>
          <a:p>
            <a:pPr lvl="1"/>
            <a:r>
              <a:rPr lang="en-US"/>
              <a:t>Make it intuitive</a:t>
            </a:r>
          </a:p>
          <a:p>
            <a:pPr lvl="1"/>
            <a:r>
              <a:rPr lang="en-US"/>
              <a:t>Use metaphors that users can relate to</a:t>
            </a:r>
          </a:p>
          <a:p>
            <a:r>
              <a:rPr lang="en-US"/>
              <a:t>Train the user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9506" name="Rectangle 2"/>
          <p:cNvSpPr>
            <a:spLocks noGrp="1" noChangeArrowheads="1"/>
          </p:cNvSpPr>
          <p:nvPr>
            <p:ph type="ctrTitle"/>
          </p:nvPr>
        </p:nvSpPr>
        <p:spPr/>
        <p:txBody>
          <a:bodyPr/>
          <a:lstStyle/>
          <a:p>
            <a:r>
              <a:rPr lang="en-US"/>
              <a:t>Make it “just work”</a:t>
            </a:r>
          </a:p>
        </p:txBody>
      </p:sp>
      <p:sp>
        <p:nvSpPr>
          <p:cNvPr id="789507"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normAutofit/>
          </a:bodyPr>
          <a:lstStyle/>
          <a:p>
            <a:r>
              <a:rPr lang="en-US" dirty="0"/>
              <a:t>This makes users</a:t>
            </a:r>
            <a:r>
              <a:rPr lang="en-US" dirty="0" smtClean="0"/>
              <a:t> very </a:t>
            </a:r>
            <a:r>
              <a:rPr lang="en-US" dirty="0"/>
              <a:t>happy</a:t>
            </a:r>
          </a:p>
        </p:txBody>
      </p:sp>
      <p:pic>
        <p:nvPicPr>
          <p:cNvPr id="791555" name="Picture 3" descr="IMG_2045"/>
          <p:cNvPicPr>
            <a:picLocks noChangeAspect="1" noChangeArrowheads="1"/>
          </p:cNvPicPr>
          <p:nvPr/>
        </p:nvPicPr>
        <p:blipFill>
          <a:blip r:embed="rId3"/>
          <a:srcRect/>
          <a:stretch>
            <a:fillRect/>
          </a:stretch>
        </p:blipFill>
        <p:spPr bwMode="auto">
          <a:xfrm>
            <a:off x="2743200" y="2071688"/>
            <a:ext cx="3656013" cy="3656012"/>
          </a:xfrm>
          <a:prstGeom prst="rect">
            <a:avLst/>
          </a:prstGeom>
          <a:noFill/>
        </p:spPr>
      </p:pic>
      <p:sp>
        <p:nvSpPr>
          <p:cNvPr id="791556" name="Text Box 4"/>
          <p:cNvSpPr txBox="1">
            <a:spLocks noChangeArrowheads="1"/>
          </p:cNvSpPr>
          <p:nvPr/>
        </p:nvSpPr>
        <p:spPr bwMode="auto">
          <a:xfrm>
            <a:off x="2776538" y="5856288"/>
            <a:ext cx="3582987" cy="519112"/>
          </a:xfrm>
          <a:prstGeom prst="rect">
            <a:avLst/>
          </a:prstGeom>
          <a:noFill/>
          <a:ln w="9525">
            <a:noFill/>
            <a:miter lim="800000"/>
            <a:headEnd/>
            <a:tailEnd/>
          </a:ln>
          <a:effectLst/>
        </p:spPr>
        <p:txBody>
          <a:bodyPr wrap="none">
            <a:prstTxWarp prst="textNoShape">
              <a:avLst/>
            </a:prstTxWarp>
            <a:spAutoFit/>
          </a:bodyPr>
          <a:lstStyle/>
          <a:p>
            <a:r>
              <a:rPr lang="en-US" sz="2800">
                <a:solidFill>
                  <a:schemeClr val="accent2"/>
                </a:solidFill>
                <a:latin typeface="Arial" charset="0"/>
              </a:rPr>
              <a:t>(but it’s not that easy)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normAutofit fontScale="90000"/>
          </a:bodyPr>
          <a:lstStyle/>
          <a:p>
            <a:r>
              <a:rPr lang="en-US"/>
              <a:t>One way to make it work: make decisions</a:t>
            </a:r>
          </a:p>
        </p:txBody>
      </p:sp>
      <p:sp>
        <p:nvSpPr>
          <p:cNvPr id="793603" name="Rectangle 3"/>
          <p:cNvSpPr>
            <a:spLocks noGrp="1" noChangeArrowheads="1"/>
          </p:cNvSpPr>
          <p:nvPr>
            <p:ph type="body" sz="half" idx="2"/>
          </p:nvPr>
        </p:nvSpPr>
        <p:spPr>
          <a:xfrm>
            <a:off x="4648200" y="2159000"/>
            <a:ext cx="3971925" cy="4330700"/>
          </a:xfrm>
        </p:spPr>
        <p:txBody>
          <a:bodyPr/>
          <a:lstStyle/>
          <a:p>
            <a:r>
              <a:rPr lang="en-US" sz="2800"/>
              <a:t>Developers should not expect users to make decisions they themselves can’t make</a:t>
            </a:r>
          </a:p>
        </p:txBody>
      </p:sp>
      <p:pic>
        <p:nvPicPr>
          <p:cNvPr id="793604" name="Picture 4" descr="ieee-usablesecurity"/>
          <p:cNvPicPr>
            <a:picLocks noChangeAspect="1" noChangeArrowheads="1"/>
          </p:cNvPicPr>
          <p:nvPr/>
        </p:nvPicPr>
        <p:blipFill>
          <a:blip r:embed="rId3"/>
          <a:srcRect l="1469" t="4500" b="4369"/>
          <a:stretch>
            <a:fillRect/>
          </a:stretch>
        </p:blipFill>
        <p:spPr bwMode="auto">
          <a:xfrm>
            <a:off x="1108075" y="1724025"/>
            <a:ext cx="3125788" cy="45847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5650" name="Rectangle 2"/>
          <p:cNvSpPr>
            <a:spLocks noGrp="1" noChangeArrowheads="1"/>
          </p:cNvSpPr>
          <p:nvPr>
            <p:ph type="ctrTitle"/>
          </p:nvPr>
        </p:nvSpPr>
        <p:spPr/>
        <p:txBody>
          <a:bodyPr/>
          <a:lstStyle/>
          <a:p>
            <a:r>
              <a:rPr lang="en-US"/>
              <a:t>Make security understandable</a:t>
            </a:r>
          </a:p>
        </p:txBody>
      </p:sp>
      <p:sp>
        <p:nvSpPr>
          <p:cNvPr id="795651"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3970" name="Rectangle 2"/>
          <p:cNvSpPr>
            <a:spLocks noGrp="1" noChangeArrowheads="1"/>
          </p:cNvSpPr>
          <p:nvPr>
            <p:ph type="ctrTitle"/>
          </p:nvPr>
        </p:nvSpPr>
        <p:spPr/>
        <p:txBody>
          <a:bodyPr/>
          <a:lstStyle/>
          <a:p>
            <a:r>
              <a:rPr lang="en-US" dirty="0" smtClean="0"/>
              <a:t>“Present choices, not dilemmas”</a:t>
            </a:r>
            <a:endParaRPr lang="en-US" dirty="0"/>
          </a:p>
        </p:txBody>
      </p:sp>
      <p:sp>
        <p:nvSpPr>
          <p:cNvPr id="723971" name="Rectangle 3"/>
          <p:cNvSpPr>
            <a:spLocks noGrp="1" noChangeArrowheads="1"/>
          </p:cNvSpPr>
          <p:nvPr>
            <p:ph type="subTitle" idx="1"/>
          </p:nvPr>
        </p:nvSpPr>
        <p:spPr/>
        <p:txBody>
          <a:bodyPr>
            <a:normAutofit/>
          </a:bodyPr>
          <a:lstStyle/>
          <a:p>
            <a:pPr algn="r"/>
            <a:r>
              <a:rPr lang="en-US" dirty="0" smtClean="0"/>
              <a:t>- Chris </a:t>
            </a:r>
            <a:r>
              <a:rPr lang="en-US" dirty="0" err="1" smtClean="0"/>
              <a:t>Nodder</a:t>
            </a:r>
            <a:r>
              <a:rPr lang="en-US" dirty="0" smtClean="0"/>
              <a:t/>
            </a:r>
            <a:br>
              <a:rPr lang="en-US" dirty="0" smtClean="0"/>
            </a:br>
            <a:r>
              <a:rPr lang="en-US" dirty="0" smtClean="0"/>
              <a:t>  (in charge of user experience for </a:t>
            </a:r>
            <a:br>
              <a:rPr lang="en-US" dirty="0" smtClean="0"/>
            </a:br>
            <a:r>
              <a:rPr lang="en-US" dirty="0" smtClean="0"/>
              <a:t>  Windows XP SP2)</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1794" name="Picture 2" descr="tor-install"/>
          <p:cNvPicPr>
            <a:picLocks noChangeAspect="1" noChangeArrowheads="1"/>
          </p:cNvPicPr>
          <p:nvPr/>
        </p:nvPicPr>
        <p:blipFill>
          <a:blip r:embed="rId3"/>
          <a:srcRect/>
          <a:stretch>
            <a:fillRect/>
          </a:stretch>
        </p:blipFill>
        <p:spPr bwMode="auto">
          <a:xfrm>
            <a:off x="501650" y="76200"/>
            <a:ext cx="8140700" cy="63881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should we make secure systems more usable?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mc:AlternateContent xmlns:mp="http://schemas.microsoft.com/office/mac/powerpoint/2008/main">
    <mc:Choice Requires="mp">
      <mp:transition spd="med">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r>
              <a:rPr lang="en-US"/>
              <a:t>Also not so easy</a:t>
            </a:r>
          </a:p>
        </p:txBody>
      </p:sp>
      <p:pic>
        <p:nvPicPr>
          <p:cNvPr id="797699" name="Picture 3" descr="greenbird-box"/>
          <p:cNvPicPr>
            <a:picLocks noChangeAspect="1" noChangeArrowheads="1"/>
          </p:cNvPicPr>
          <p:nvPr/>
        </p:nvPicPr>
        <p:blipFill>
          <a:blip r:embed="rId3"/>
          <a:srcRect/>
          <a:stretch>
            <a:fillRect/>
          </a:stretch>
        </p:blipFill>
        <p:spPr bwMode="auto">
          <a:xfrm>
            <a:off x="2327275" y="2716213"/>
            <a:ext cx="2130425" cy="587375"/>
          </a:xfrm>
          <a:prstGeom prst="rect">
            <a:avLst/>
          </a:prstGeom>
          <a:noFill/>
        </p:spPr>
      </p:pic>
      <p:pic>
        <p:nvPicPr>
          <p:cNvPr id="797700" name="Picture 4" descr="redbird-box"/>
          <p:cNvPicPr>
            <a:picLocks noChangeAspect="1" noChangeArrowheads="1"/>
          </p:cNvPicPr>
          <p:nvPr/>
        </p:nvPicPr>
        <p:blipFill>
          <a:blip r:embed="rId4"/>
          <a:srcRect/>
          <a:stretch>
            <a:fillRect/>
          </a:stretch>
        </p:blipFill>
        <p:spPr bwMode="auto">
          <a:xfrm>
            <a:off x="4699000" y="2716213"/>
            <a:ext cx="2157413" cy="595312"/>
          </a:xfrm>
          <a:prstGeom prst="rect">
            <a:avLst/>
          </a:prstGeom>
          <a:noFill/>
        </p:spPr>
      </p:pic>
      <p:sp>
        <p:nvSpPr>
          <p:cNvPr id="797701" name="Text Box 5"/>
          <p:cNvSpPr txBox="1">
            <a:spLocks noChangeArrowheads="1"/>
          </p:cNvSpPr>
          <p:nvPr/>
        </p:nvSpPr>
        <p:spPr bwMode="auto">
          <a:xfrm>
            <a:off x="252413" y="4046538"/>
            <a:ext cx="3363912" cy="1373187"/>
          </a:xfrm>
          <a:prstGeom prst="rect">
            <a:avLst/>
          </a:prstGeom>
          <a:noFill/>
          <a:ln w="9525">
            <a:noFill/>
            <a:miter lim="800000"/>
            <a:headEnd/>
            <a:tailEnd/>
          </a:ln>
          <a:effectLst/>
        </p:spPr>
        <p:txBody>
          <a:bodyPr wrap="none">
            <a:prstTxWarp prst="textNoShape">
              <a:avLst/>
            </a:prstTxWarp>
            <a:spAutoFit/>
          </a:bodyPr>
          <a:lstStyle/>
          <a:p>
            <a:pPr algn="ctr"/>
            <a:r>
              <a:rPr lang="en-US" sz="2800" dirty="0"/>
              <a:t>Privacy policy</a:t>
            </a:r>
            <a:br>
              <a:rPr lang="en-US" sz="2800" dirty="0"/>
            </a:br>
            <a:r>
              <a:rPr lang="en-US" sz="2800" b="1" i="1" u="sng" dirty="0"/>
              <a:t>matches</a:t>
            </a:r>
            <a:r>
              <a:rPr lang="en-US" sz="2800" dirty="0"/>
              <a:t> user’s</a:t>
            </a:r>
            <a:br>
              <a:rPr lang="en-US" sz="2800" dirty="0"/>
            </a:br>
            <a:r>
              <a:rPr lang="en-US" sz="2800" dirty="0"/>
              <a:t>privacy preferences</a:t>
            </a:r>
          </a:p>
        </p:txBody>
      </p:sp>
      <p:sp>
        <p:nvSpPr>
          <p:cNvPr id="797702" name="Text Box 6"/>
          <p:cNvSpPr txBox="1">
            <a:spLocks noChangeArrowheads="1"/>
          </p:cNvSpPr>
          <p:nvPr/>
        </p:nvSpPr>
        <p:spPr bwMode="auto">
          <a:xfrm>
            <a:off x="5626100" y="4046538"/>
            <a:ext cx="2563813" cy="2227262"/>
          </a:xfrm>
          <a:prstGeom prst="rect">
            <a:avLst/>
          </a:prstGeom>
          <a:noFill/>
          <a:ln w="9525">
            <a:noFill/>
            <a:miter lim="800000"/>
            <a:headEnd/>
            <a:tailEnd/>
          </a:ln>
          <a:effectLst/>
        </p:spPr>
        <p:txBody>
          <a:bodyPr>
            <a:prstTxWarp prst="textNoShape">
              <a:avLst/>
            </a:prstTxWarp>
            <a:spAutoFit/>
          </a:bodyPr>
          <a:lstStyle/>
          <a:p>
            <a:pPr algn="ctr"/>
            <a:r>
              <a:rPr lang="en-US" sz="2800" dirty="0"/>
              <a:t>Privacy policy</a:t>
            </a:r>
            <a:br>
              <a:rPr lang="en-US" sz="2800" dirty="0"/>
            </a:br>
            <a:r>
              <a:rPr lang="en-US" sz="2800" b="1" i="1" u="sng" dirty="0"/>
              <a:t>does not match</a:t>
            </a:r>
            <a:r>
              <a:rPr lang="en-US" sz="2800" dirty="0"/>
              <a:t> user’s privacy preferences</a:t>
            </a:r>
            <a:endParaRPr lang="en-US" sz="3600" dirty="0"/>
          </a:p>
        </p:txBody>
      </p:sp>
      <p:sp>
        <p:nvSpPr>
          <p:cNvPr id="797703" name="Line 7"/>
          <p:cNvSpPr>
            <a:spLocks noChangeShapeType="1"/>
          </p:cNvSpPr>
          <p:nvPr/>
        </p:nvSpPr>
        <p:spPr bwMode="auto">
          <a:xfrm flipV="1">
            <a:off x="1952625" y="3402013"/>
            <a:ext cx="827088" cy="636587"/>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97704" name="Line 8"/>
          <p:cNvSpPr>
            <a:spLocks noChangeShapeType="1"/>
          </p:cNvSpPr>
          <p:nvPr/>
        </p:nvSpPr>
        <p:spPr bwMode="auto">
          <a:xfrm flipH="1" flipV="1">
            <a:off x="5940425" y="3409950"/>
            <a:ext cx="825500" cy="64928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3842" name="Rectangle 2"/>
          <p:cNvSpPr>
            <a:spLocks noGrp="1" noChangeArrowheads="1"/>
          </p:cNvSpPr>
          <p:nvPr>
            <p:ph type="ctrTitle"/>
          </p:nvPr>
        </p:nvSpPr>
        <p:spPr/>
        <p:txBody>
          <a:bodyPr/>
          <a:lstStyle/>
          <a:p>
            <a:r>
              <a:rPr lang="en-US" smtClean="0"/>
              <a:t>Train the user</a:t>
            </a:r>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0116" name="Rectangle 4"/>
          <p:cNvSpPr>
            <a:spLocks noGrp="1" noChangeArrowheads="1"/>
          </p:cNvSpPr>
          <p:nvPr>
            <p:ph type="title"/>
          </p:nvPr>
        </p:nvSpPr>
        <p:spPr/>
        <p:txBody>
          <a:bodyPr>
            <a:normAutofit/>
          </a:bodyPr>
          <a:lstStyle/>
          <a:p>
            <a:r>
              <a:rPr lang="en-US" smtClean="0"/>
              <a:t>Training people not to fall for phish</a:t>
            </a:r>
            <a:endParaRPr lang="en-US"/>
          </a:p>
        </p:txBody>
      </p:sp>
      <p:sp>
        <p:nvSpPr>
          <p:cNvPr id="730117" name="Rectangle 5"/>
          <p:cNvSpPr>
            <a:spLocks noGrp="1" noChangeArrowheads="1"/>
          </p:cNvSpPr>
          <p:nvPr>
            <p:ph type="body" idx="1"/>
          </p:nvPr>
        </p:nvSpPr>
        <p:spPr/>
        <p:txBody>
          <a:bodyPr>
            <a:normAutofit fontScale="85000" lnSpcReduction="20000"/>
          </a:bodyPr>
          <a:lstStyle/>
          <a:p>
            <a:r>
              <a:rPr lang="en-US" dirty="0" smtClean="0"/>
              <a:t>Laboratory study of 28 non-expert computer users</a:t>
            </a:r>
          </a:p>
          <a:p>
            <a:r>
              <a:rPr lang="en-US" dirty="0" smtClean="0"/>
              <a:t>Asked to evaluate 10 web sites, take 15 minute break, evaluate 10 more web sites</a:t>
            </a:r>
          </a:p>
          <a:p>
            <a:r>
              <a:rPr lang="en-US" dirty="0" smtClean="0"/>
              <a:t>Experimental group read web-based training materials during break, control group played solitaire</a:t>
            </a:r>
          </a:p>
          <a:p>
            <a:r>
              <a:rPr lang="en-US" dirty="0" smtClean="0"/>
              <a:t>Experimental group performed significantly better identifying phish after training</a:t>
            </a:r>
          </a:p>
          <a:p>
            <a:r>
              <a:rPr lang="en-US" dirty="0" smtClean="0">
                <a:solidFill>
                  <a:schemeClr val="accent2"/>
                </a:solidFill>
              </a:rPr>
              <a:t>People can learn from web-based training materials, if only we could get them to read them!</a:t>
            </a:r>
          </a:p>
          <a:p>
            <a:pPr>
              <a:buNone/>
            </a:pPr>
            <a:endParaRPr lang="en-US" sz="2323" dirty="0" smtClean="0"/>
          </a:p>
          <a:p>
            <a:pPr>
              <a:buNone/>
            </a:pPr>
            <a:r>
              <a:rPr lang="en-US" sz="2323" dirty="0" smtClean="0"/>
              <a:t>P. </a:t>
            </a:r>
            <a:r>
              <a:rPr lang="en-US" sz="2323" dirty="0" err="1" smtClean="0"/>
              <a:t>Kumaraguru</a:t>
            </a:r>
            <a:r>
              <a:rPr lang="en-US" sz="2323" dirty="0" smtClean="0"/>
              <a:t>, S. </a:t>
            </a:r>
            <a:r>
              <a:rPr lang="en-US" sz="2323" dirty="0" err="1" smtClean="0"/>
              <a:t>Sheng</a:t>
            </a:r>
            <a:r>
              <a:rPr lang="en-US" sz="2323" dirty="0" smtClean="0"/>
              <a:t>, A. </a:t>
            </a:r>
            <a:r>
              <a:rPr lang="en-US" sz="2323" dirty="0" err="1" smtClean="0"/>
              <a:t>Acquisti</a:t>
            </a:r>
            <a:r>
              <a:rPr lang="en-US" sz="2323" dirty="0" smtClean="0"/>
              <a:t>, L. Cranor, and J. Hong. Teaching Johnny Not to Fall for Phish. CyLab Technical Report. CMU-CyLab-07-003, 2007. </a:t>
            </a:r>
            <a:r>
              <a:rPr lang="en-US" sz="2323" dirty="0" smtClean="0">
                <a:hlinkClick r:id="rId3"/>
              </a:rPr>
              <a:t>http://www.cylab.cmu.edu/default.aspx?id=2275</a:t>
            </a:r>
            <a:endParaRPr lang="en-US" sz="2323" dirty="0" smtClean="0"/>
          </a:p>
          <a:p>
            <a:pPr>
              <a:buNone/>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2164" name="Rectangle 4"/>
          <p:cNvSpPr>
            <a:spLocks noGrp="1" noChangeArrowheads="1"/>
          </p:cNvSpPr>
          <p:nvPr>
            <p:ph type="title"/>
          </p:nvPr>
        </p:nvSpPr>
        <p:spPr/>
        <p:txBody>
          <a:bodyPr/>
          <a:lstStyle/>
          <a:p>
            <a:r>
              <a:rPr lang="en-US"/>
              <a:t>How do we get people trained?</a:t>
            </a:r>
          </a:p>
        </p:txBody>
      </p:sp>
      <p:sp>
        <p:nvSpPr>
          <p:cNvPr id="732165" name="Rectangle 5"/>
          <p:cNvSpPr>
            <a:spLocks noGrp="1" noChangeArrowheads="1"/>
          </p:cNvSpPr>
          <p:nvPr>
            <p:ph type="body" idx="1"/>
          </p:nvPr>
        </p:nvSpPr>
        <p:spPr/>
        <p:txBody>
          <a:bodyPr/>
          <a:lstStyle/>
          <a:p>
            <a:r>
              <a:rPr lang="en-US"/>
              <a:t>Most people don’t proactively look for training materials on the web</a:t>
            </a:r>
          </a:p>
          <a:p>
            <a:r>
              <a:rPr lang="en-US"/>
              <a:t>Many companies send “security notice” emails to their employees and/or customers</a:t>
            </a:r>
          </a:p>
          <a:p>
            <a:r>
              <a:rPr lang="en-US"/>
              <a:t>But these tend to be ignored</a:t>
            </a:r>
          </a:p>
          <a:p>
            <a:pPr lvl="1"/>
            <a:r>
              <a:rPr lang="en-US"/>
              <a:t>Too much to read</a:t>
            </a:r>
          </a:p>
          <a:p>
            <a:pPr lvl="1"/>
            <a:r>
              <a:rPr lang="en-US"/>
              <a:t>People don’t consider them relevant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a:t>Embedded training</a:t>
            </a:r>
          </a:p>
        </p:txBody>
      </p:sp>
      <p:sp>
        <p:nvSpPr>
          <p:cNvPr id="734211" name="Rectangle 3"/>
          <p:cNvSpPr>
            <a:spLocks noGrp="1" noChangeArrowheads="1"/>
          </p:cNvSpPr>
          <p:nvPr>
            <p:ph type="body" idx="1"/>
          </p:nvPr>
        </p:nvSpPr>
        <p:spPr/>
        <p:txBody>
          <a:bodyPr/>
          <a:lstStyle/>
          <a:p>
            <a:pPr>
              <a:lnSpc>
                <a:spcPct val="90000"/>
              </a:lnSpc>
            </a:pPr>
            <a:r>
              <a:rPr lang="en-US" sz="2800" dirty="0"/>
              <a:t>Can we “train” people during their normal use of email to avoid phishing attacks? </a:t>
            </a:r>
          </a:p>
          <a:p>
            <a:pPr lvl="1">
              <a:lnSpc>
                <a:spcPct val="90000"/>
              </a:lnSpc>
            </a:pPr>
            <a:r>
              <a:rPr lang="en-US" sz="2400" dirty="0"/>
              <a:t>Periodically, people get sent a training email</a:t>
            </a:r>
          </a:p>
          <a:p>
            <a:pPr lvl="1">
              <a:lnSpc>
                <a:spcPct val="90000"/>
              </a:lnSpc>
            </a:pPr>
            <a:r>
              <a:rPr lang="en-US" sz="2400" dirty="0"/>
              <a:t>Training email looks like a phishing attack</a:t>
            </a:r>
          </a:p>
          <a:p>
            <a:pPr lvl="1">
              <a:lnSpc>
                <a:spcPct val="90000"/>
              </a:lnSpc>
            </a:pPr>
            <a:r>
              <a:rPr lang="en-US" sz="2400" dirty="0"/>
              <a:t>If person falls for it, intervention warns and highlights </a:t>
            </a:r>
            <a:br>
              <a:rPr lang="en-US" sz="2400" dirty="0"/>
            </a:br>
            <a:r>
              <a:rPr lang="en-US" sz="2400" dirty="0"/>
              <a:t>what cues to look for in succinct and engaging </a:t>
            </a:r>
            <a:r>
              <a:rPr lang="en-US" sz="2400" dirty="0" smtClean="0"/>
              <a:t>format</a:t>
            </a:r>
          </a:p>
          <a:p>
            <a:pPr lvl="1">
              <a:lnSpc>
                <a:spcPct val="90000"/>
              </a:lnSpc>
            </a:pPr>
            <a:r>
              <a:rPr lang="en-US" sz="2400" dirty="0" smtClean="0"/>
              <a:t>User studies have demonstrated that this is effective</a:t>
            </a:r>
          </a:p>
          <a:p>
            <a:pPr>
              <a:lnSpc>
                <a:spcPct val="90000"/>
              </a:lnSpc>
              <a:buNone/>
            </a:pPr>
            <a:endParaRPr lang="en-US" sz="1800" dirty="0" smtClean="0"/>
          </a:p>
          <a:p>
            <a:pPr>
              <a:lnSpc>
                <a:spcPct val="90000"/>
              </a:lnSpc>
              <a:buNone/>
            </a:pPr>
            <a:r>
              <a:rPr lang="en-US" sz="1800" dirty="0" smtClean="0"/>
              <a:t>P. </a:t>
            </a:r>
            <a:r>
              <a:rPr lang="en-US" sz="1800" dirty="0" err="1" smtClean="0"/>
              <a:t>Kumaraguru</a:t>
            </a:r>
            <a:r>
              <a:rPr lang="en-US" sz="1800" dirty="0" smtClean="0"/>
              <a:t>, Y. Rhee, A. </a:t>
            </a:r>
            <a:r>
              <a:rPr lang="en-US" sz="1800" dirty="0" err="1" smtClean="0"/>
              <a:t>Acquisti</a:t>
            </a:r>
            <a:r>
              <a:rPr lang="en-US" sz="1800" dirty="0" smtClean="0"/>
              <a:t>, L. Cranor, J. Hong, and E. </a:t>
            </a:r>
            <a:r>
              <a:rPr lang="en-US" sz="1800" dirty="0" err="1" smtClean="0"/>
              <a:t>Nunge</a:t>
            </a:r>
            <a:r>
              <a:rPr lang="en-US" sz="1800" dirty="0" smtClean="0"/>
              <a:t>. </a:t>
            </a:r>
            <a:r>
              <a:rPr lang="en-US" sz="1800" b="1" dirty="0" smtClean="0"/>
              <a:t>Protecting people from phishing: the design and evaluation of an embedded training email system. </a:t>
            </a:r>
            <a:r>
              <a:rPr lang="en-US" sz="1800" dirty="0" smtClean="0"/>
              <a:t>In CHI 2007: Conference on Human Factors in Computing Systems, San Jose, California, 28 April - May 3, 2007, 905-914. </a:t>
            </a:r>
            <a:endParaRPr lang="en-US" sz="1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 name="Picture 2" descr="oct_07_08_wombat_var1.png"/>
          <p:cNvPicPr>
            <a:picLocks noChangeAspect="1"/>
          </p:cNvPicPr>
          <p:nvPr/>
        </p:nvPicPr>
        <p:blipFill>
          <a:blip r:embed="rId3"/>
          <a:stretch>
            <a:fillRect/>
          </a:stretch>
        </p:blipFill>
        <p:spPr>
          <a:xfrm>
            <a:off x="191968" y="0"/>
            <a:ext cx="8760064" cy="68580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phil-hooked.jpg"/>
          <p:cNvPicPr>
            <a:picLocks noChangeAspect="1"/>
          </p:cNvPicPr>
          <p:nvPr/>
        </p:nvPicPr>
        <p:blipFill>
          <a:blip r:embed="rId3"/>
          <a:stretch>
            <a:fillRect/>
          </a:stretch>
        </p:blipFill>
        <p:spPr>
          <a:xfrm>
            <a:off x="0" y="0"/>
            <a:ext cx="9132683" cy="68580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809986" name="Picture 2" descr="coolest"/>
          <p:cNvPicPr>
            <a:picLocks noChangeAspect="1" noChangeArrowheads="1"/>
          </p:cNvPicPr>
          <p:nvPr/>
        </p:nvPicPr>
        <p:blipFill>
          <a:blip r:embed="rId3"/>
          <a:srcRect/>
          <a:stretch>
            <a:fillRect/>
          </a:stretch>
        </p:blipFill>
        <p:spPr bwMode="auto">
          <a:xfrm>
            <a:off x="7938" y="66675"/>
            <a:ext cx="9140825" cy="6646863"/>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human in the loop</a:t>
            </a:r>
            <a:endParaRPr lang="en-US" dirty="0"/>
          </a:p>
        </p:txBody>
      </p:sp>
      <p:sp>
        <p:nvSpPr>
          <p:cNvPr id="6" name="Subtitle 5"/>
          <p:cNvSpPr>
            <a:spLocks noGrp="1"/>
          </p:cNvSpPr>
          <p:nvPr>
            <p:ph type="subTitle" idx="1"/>
          </p:nvPr>
        </p:nvSpPr>
        <p:spPr/>
        <p:txBody>
          <a:bodyPr/>
          <a:lstStyle/>
          <a:p>
            <a:endParaRPr lang="en-US" dirty="0"/>
          </a:p>
        </p:txBody>
      </p:sp>
    </p:spTree>
  </p:cSld>
  <p:clrMapOvr>
    <a:masterClrMapping/>
  </p:clrMapOvr>
  <mc:AlternateContent xmlns:mp="http://schemas.microsoft.com/office/mac/powerpoint/2008/main">
    <mc:Choice Requires="mp">
      <mp:transition spd="med">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pPr eaLnBrk="1" hangingPunct="1">
              <a:defRPr/>
            </a:pPr>
            <a:r>
              <a:rPr lang="en-US" smtClean="0">
                <a:ea typeface="+mj-ea"/>
                <a:cs typeface="+mj-cs"/>
              </a:rPr>
              <a:t>Humans</a:t>
            </a:r>
            <a:endParaRPr lang="en-US">
              <a:ea typeface="+mj-ea"/>
              <a:cs typeface="+mj-cs"/>
            </a:endParaRPr>
          </a:p>
        </p:txBody>
      </p:sp>
      <p:sp>
        <p:nvSpPr>
          <p:cNvPr id="17411" name="Rectangle 3"/>
          <p:cNvSpPr>
            <a:spLocks noGrp="1" noChangeArrowheads="1"/>
          </p:cNvSpPr>
          <p:nvPr>
            <p:ph idx="1"/>
          </p:nvPr>
        </p:nvSpPr>
        <p:spPr/>
        <p:txBody>
          <a:bodyPr/>
          <a:lstStyle/>
          <a:p>
            <a:pPr eaLnBrk="1" hangingPunct="1">
              <a:buFont typeface="Wingdings" charset="2"/>
              <a:buNone/>
            </a:pPr>
            <a:r>
              <a:rPr lang="en-US" sz="2800" smtClean="0">
                <a:ea typeface="ＭＳ Ｐゴシック" charset="-128"/>
                <a:cs typeface="ＭＳ Ｐゴシック" charset="-128"/>
              </a:rPr>
              <a:t>	</a:t>
            </a:r>
            <a:r>
              <a:rPr lang="en-US" sz="2400" smtClean="0">
                <a:ea typeface="ＭＳ Ｐゴシック" charset="-128"/>
                <a:cs typeface="ＭＳ Ｐゴシック" charset="-128"/>
              </a:rPr>
              <a:t>“Humans are incapable of securely storing high-quality cryptographic keys, and they have unacceptable speed and accuracy when performing cryptographic operations. (They are also large, expensive to maintain, difficult to manage, and they pollute the environment. It is astonishing that these devices continue to be manufactured and deployed. But they are sufficiently pervasive that </a:t>
            </a:r>
            <a:r>
              <a:rPr lang="en-US" sz="2400" smtClean="0">
                <a:solidFill>
                  <a:schemeClr val="hlink"/>
                </a:solidFill>
                <a:ea typeface="ＭＳ Ｐゴシック" charset="-128"/>
                <a:cs typeface="ＭＳ Ｐゴシック" charset="-128"/>
              </a:rPr>
              <a:t>we must design our protocols around their limitations</a:t>
            </a:r>
            <a:r>
              <a:rPr lang="en-US" sz="2400" smtClean="0">
                <a:ea typeface="ＭＳ Ｐゴシック" charset="-128"/>
                <a:cs typeface="ＭＳ Ｐゴシック" charset="-128"/>
              </a:rPr>
              <a:t>.)”</a:t>
            </a:r>
            <a:endParaRPr lang="en-US" sz="2800" smtClean="0">
              <a:ea typeface="ＭＳ Ｐゴシック" charset="-128"/>
              <a:cs typeface="ＭＳ Ｐゴシック" charset="-128"/>
            </a:endParaRPr>
          </a:p>
          <a:p>
            <a:pPr algn="r" eaLnBrk="1" hangingPunct="1">
              <a:buFont typeface="Wingdings" charset="2"/>
              <a:buNone/>
            </a:pPr>
            <a:r>
              <a:rPr lang="en-US" sz="1800" smtClean="0">
                <a:latin typeface="ＭＳ ゴシック" charset="-128"/>
                <a:ea typeface="ＭＳ ゴシック" charset="-128"/>
                <a:cs typeface="ＭＳ ゴシック" charset="-128"/>
              </a:rPr>
              <a:t>−−</a:t>
            </a:r>
            <a:r>
              <a:rPr lang="en-US" sz="1800" smtClean="0">
                <a:ea typeface="ＭＳ Ｐゴシック" charset="-128"/>
                <a:cs typeface="ＭＳ Ｐゴシック" charset="-128"/>
              </a:rPr>
              <a:t> C. Kaufman, R. Perlman, and M. Speciner. </a:t>
            </a:r>
            <a:br>
              <a:rPr lang="en-US" sz="1800" smtClean="0">
                <a:ea typeface="ＭＳ Ｐゴシック" charset="-128"/>
                <a:cs typeface="ＭＳ Ｐゴシック" charset="-128"/>
              </a:rPr>
            </a:br>
            <a:r>
              <a:rPr lang="en-US" sz="1800" i="1" smtClean="0">
                <a:ea typeface="ＭＳ Ｐゴシック" charset="-128"/>
                <a:cs typeface="ＭＳ Ｐゴシック" charset="-128"/>
              </a:rPr>
              <a:t>Network Security: PRIVATE Communication in a PUBLIC World.</a:t>
            </a:r>
            <a:r>
              <a:rPr lang="en-US" sz="1800" smtClean="0">
                <a:ea typeface="ＭＳ Ｐゴシック" charset="-128"/>
                <a:cs typeface="ＭＳ Ｐゴシック" charset="-128"/>
              </a:rPr>
              <a:t> </a:t>
            </a:r>
            <a:br>
              <a:rPr lang="en-US" sz="1800" smtClean="0">
                <a:ea typeface="ＭＳ Ｐゴシック" charset="-128"/>
                <a:cs typeface="ＭＳ Ｐゴシック" charset="-128"/>
              </a:rPr>
            </a:br>
            <a:r>
              <a:rPr lang="en-US" sz="1800" smtClean="0">
                <a:ea typeface="ＭＳ Ｐゴシック" charset="-128"/>
                <a:cs typeface="ＭＳ Ｐゴシック" charset="-128"/>
              </a:rPr>
              <a:t>2nd edition. Prentice Hall, page 237, 2002.</a:t>
            </a:r>
            <a:endParaRPr lang="en-US" sz="200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b="1" i="1"/>
              <a:t>Unusable</a:t>
            </a:r>
            <a:r>
              <a:rPr lang="en-US"/>
              <a:t> security &amp; privacy</a:t>
            </a:r>
          </a:p>
        </p:txBody>
      </p:sp>
      <p:sp>
        <p:nvSpPr>
          <p:cNvPr id="285699" name="Rectangle 3"/>
          <p:cNvSpPr>
            <a:spLocks noGrp="1" noChangeArrowheads="1"/>
          </p:cNvSpPr>
          <p:nvPr>
            <p:ph type="body" idx="1"/>
          </p:nvPr>
        </p:nvSpPr>
        <p:spPr/>
        <p:txBody>
          <a:bodyPr/>
          <a:lstStyle/>
          <a:p>
            <a:pPr>
              <a:lnSpc>
                <a:spcPct val="90000"/>
              </a:lnSpc>
            </a:pPr>
            <a:r>
              <a:rPr lang="en-US" sz="2800" dirty="0" err="1"/>
              <a:t>Unpatched</a:t>
            </a:r>
            <a:r>
              <a:rPr lang="en-US" sz="2800" dirty="0"/>
              <a:t> Windows machines compromised in minutes</a:t>
            </a:r>
          </a:p>
          <a:p>
            <a:pPr>
              <a:lnSpc>
                <a:spcPct val="90000"/>
              </a:lnSpc>
            </a:pPr>
            <a:r>
              <a:rPr lang="en-US" sz="2800" dirty="0"/>
              <a:t>Phishing web sites</a:t>
            </a:r>
            <a:r>
              <a:rPr lang="en-US" sz="2800" dirty="0" smtClean="0"/>
              <a:t> costing $billions</a:t>
            </a:r>
          </a:p>
          <a:p>
            <a:pPr>
              <a:lnSpc>
                <a:spcPct val="90000"/>
              </a:lnSpc>
            </a:pPr>
            <a:r>
              <a:rPr lang="en-US" sz="2800" dirty="0"/>
              <a:t>Most PCs infected with spyware (avg. = 25)</a:t>
            </a:r>
          </a:p>
          <a:p>
            <a:pPr>
              <a:lnSpc>
                <a:spcPct val="90000"/>
              </a:lnSpc>
            </a:pPr>
            <a:r>
              <a:rPr lang="en-US" sz="2800" dirty="0"/>
              <a:t>Users have more passwords than they can remember and practice poor password security</a:t>
            </a:r>
          </a:p>
          <a:p>
            <a:pPr>
              <a:lnSpc>
                <a:spcPct val="90000"/>
              </a:lnSpc>
            </a:pPr>
            <a:r>
              <a:rPr lang="en-US" sz="2800" dirty="0"/>
              <a:t>Enterprises store confidential information on laptops and mobile devices that are frequently lost or stolen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p:txBody>
          <a:bodyPr/>
          <a:lstStyle/>
          <a:p>
            <a:r>
              <a:rPr lang="en-US" smtClean="0"/>
              <a:t>Humans are weakest link</a:t>
            </a:r>
            <a:endParaRPr lang="en-US"/>
          </a:p>
        </p:txBody>
      </p:sp>
      <p:sp>
        <p:nvSpPr>
          <p:cNvPr id="19459" name="Rectangle 3"/>
          <p:cNvSpPr>
            <a:spLocks noGrp="1" noChangeArrowheads="1"/>
          </p:cNvSpPr>
          <p:nvPr>
            <p:ph idx="1"/>
          </p:nvPr>
        </p:nvSpPr>
        <p:spPr/>
        <p:txBody>
          <a:bodyPr/>
          <a:lstStyle/>
          <a:p>
            <a:r>
              <a:rPr lang="en-US" smtClean="0"/>
              <a:t>Most security breaches attributed to “human error”</a:t>
            </a:r>
          </a:p>
          <a:p>
            <a:r>
              <a:rPr lang="en-US" smtClean="0"/>
              <a:t>Social engineering attacks proliferate</a:t>
            </a:r>
          </a:p>
          <a:p>
            <a:r>
              <a:rPr lang="en-US" smtClean="0"/>
              <a:t>Frequent security policy compliance failures</a:t>
            </a:r>
          </a:p>
          <a:p>
            <a:r>
              <a:rPr lang="en-US" smtClean="0"/>
              <a:t>Automated systems are generally more predictable and accurate than humans</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p:txBody>
          <a:bodyPr>
            <a:normAutofit/>
          </a:bodyPr>
          <a:lstStyle/>
          <a:p>
            <a:r>
              <a:rPr lang="en-US" smtClean="0"/>
              <a:t>Why are humans in the loop at all?</a:t>
            </a:r>
          </a:p>
        </p:txBody>
      </p:sp>
      <p:sp>
        <p:nvSpPr>
          <p:cNvPr id="1288195" name="Rectangle 3"/>
          <p:cNvSpPr>
            <a:spLocks noGrp="1" noChangeArrowheads="1"/>
          </p:cNvSpPr>
          <p:nvPr>
            <p:ph idx="1"/>
          </p:nvPr>
        </p:nvSpPr>
        <p:spPr/>
        <p:txBody>
          <a:bodyPr/>
          <a:lstStyle/>
          <a:p>
            <a:r>
              <a:rPr lang="en-US" smtClean="0"/>
              <a:t>Don’t know how or too expensive to automate</a:t>
            </a:r>
          </a:p>
          <a:p>
            <a:r>
              <a:rPr lang="en-US" smtClean="0"/>
              <a:t>Human judgments or policy decisions needed</a:t>
            </a:r>
          </a:p>
          <a:p>
            <a:r>
              <a:rPr lang="en-US" smtClean="0"/>
              <a:t>Need to authenticate humans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8195"/>
                                        </p:tgtEl>
                                        <p:attrNameLst>
                                          <p:attrName>style.visibility</p:attrName>
                                        </p:attrNameLst>
                                      </p:cBhvr>
                                      <p:to>
                                        <p:strVal val="visible"/>
                                      </p:to>
                                    </p:set>
                                    <p:animEffect transition="in" filter="fade">
                                      <p:cBhvr>
                                        <p:cTn id="7" dur="500"/>
                                        <p:tgtEl>
                                          <p:spTgt spid="128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5"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p:txBody>
          <a:bodyPr/>
          <a:lstStyle/>
          <a:p>
            <a:pPr eaLnBrk="1" hangingPunct="1">
              <a:defRPr/>
            </a:pPr>
            <a:r>
              <a:rPr lang="en-US" smtClean="0">
                <a:ea typeface="+mj-ea"/>
                <a:cs typeface="+mj-cs"/>
              </a:rPr>
              <a:t>The human threat</a:t>
            </a:r>
            <a:endParaRPr lang="en-US" dirty="0">
              <a:ea typeface="+mj-ea"/>
              <a:cs typeface="+mj-cs"/>
            </a:endParaRPr>
          </a:p>
        </p:txBody>
      </p:sp>
      <p:sp>
        <p:nvSpPr>
          <p:cNvPr id="23555" name="Rectangle 3"/>
          <p:cNvSpPr>
            <a:spLocks noGrp="1" noChangeArrowheads="1"/>
          </p:cNvSpPr>
          <p:nvPr>
            <p:ph idx="1"/>
          </p:nvPr>
        </p:nvSpPr>
        <p:spPr/>
        <p:txBody>
          <a:bodyPr/>
          <a:lstStyle/>
          <a:p>
            <a:pPr eaLnBrk="1" hangingPunct="1"/>
            <a:r>
              <a:rPr lang="en-US" dirty="0" smtClean="0">
                <a:solidFill>
                  <a:srgbClr val="0073E5"/>
                </a:solidFill>
                <a:ea typeface="ＭＳ Ｐゴシック" charset="-128"/>
                <a:cs typeface="ＭＳ Ｐゴシック" charset="-128"/>
              </a:rPr>
              <a:t>Malicious</a:t>
            </a:r>
            <a:r>
              <a:rPr lang="en-US" dirty="0" smtClean="0">
                <a:ea typeface="ＭＳ Ｐゴシック" charset="-128"/>
                <a:cs typeface="ＭＳ Ｐゴシック" charset="-128"/>
              </a:rPr>
              <a:t> humans who will attack system</a:t>
            </a:r>
          </a:p>
          <a:p>
            <a:pPr eaLnBrk="1" hangingPunct="1"/>
            <a:r>
              <a:rPr lang="en-US" dirty="0" smtClean="0">
                <a:ea typeface="ＭＳ Ｐゴシック" charset="-128"/>
                <a:cs typeface="ＭＳ Ｐゴシック" charset="-128"/>
              </a:rPr>
              <a:t>Humans who are </a:t>
            </a:r>
            <a:r>
              <a:rPr lang="en-US" dirty="0" smtClean="0">
                <a:solidFill>
                  <a:srgbClr val="0073E5"/>
                </a:solidFill>
                <a:ea typeface="ＭＳ Ｐゴシック" charset="-128"/>
                <a:cs typeface="ＭＳ Ｐゴシック" charset="-128"/>
              </a:rPr>
              <a:t>unmotivated</a:t>
            </a:r>
            <a:r>
              <a:rPr lang="en-US" dirty="0" smtClean="0">
                <a:ea typeface="ＭＳ Ｐゴシック" charset="-128"/>
                <a:cs typeface="ＭＳ Ｐゴシック" charset="-128"/>
              </a:rPr>
              <a:t> to perform security-critical tasks properly or comply with policies</a:t>
            </a:r>
          </a:p>
          <a:p>
            <a:pPr eaLnBrk="1" hangingPunct="1"/>
            <a:r>
              <a:rPr lang="en-US" dirty="0" smtClean="0">
                <a:ea typeface="ＭＳ Ｐゴシック" charset="-128"/>
                <a:cs typeface="ＭＳ Ｐゴシック" charset="-128"/>
              </a:rPr>
              <a:t>Humans who </a:t>
            </a:r>
            <a:r>
              <a:rPr lang="en-US" dirty="0" smtClean="0">
                <a:solidFill>
                  <a:srgbClr val="0073E5"/>
                </a:solidFill>
                <a:ea typeface="ＭＳ Ｐゴシック" charset="-128"/>
                <a:cs typeface="ＭＳ Ｐゴシック" charset="-128"/>
              </a:rPr>
              <a:t>don’t know </a:t>
            </a:r>
            <a:r>
              <a:rPr lang="en-US" dirty="0" smtClean="0">
                <a:ea typeface="ＭＳ Ｐゴシック" charset="-128"/>
                <a:cs typeface="ＭＳ Ｐゴシック" charset="-128"/>
              </a:rPr>
              <a:t>when or how to perform security-critical tasks</a:t>
            </a:r>
          </a:p>
          <a:p>
            <a:pPr eaLnBrk="1" hangingPunct="1"/>
            <a:r>
              <a:rPr lang="en-US" dirty="0" smtClean="0">
                <a:ea typeface="ＭＳ Ｐゴシック" charset="-128"/>
                <a:cs typeface="ＭＳ Ｐゴシック" charset="-128"/>
              </a:rPr>
              <a:t>Humans who are </a:t>
            </a:r>
            <a:r>
              <a:rPr lang="en-US" dirty="0" smtClean="0">
                <a:solidFill>
                  <a:srgbClr val="0073E5"/>
                </a:solidFill>
                <a:ea typeface="ＭＳ Ｐゴシック" charset="-128"/>
                <a:cs typeface="ＭＳ Ｐゴシック" charset="-128"/>
              </a:rPr>
              <a:t>incapable</a:t>
            </a:r>
            <a:r>
              <a:rPr lang="en-US" dirty="0" smtClean="0">
                <a:ea typeface="ＭＳ Ｐゴシック" charset="-128"/>
                <a:cs typeface="ＭＳ Ｐゴシック" charset="-128"/>
              </a:rPr>
              <a:t> of</a:t>
            </a:r>
            <a:r>
              <a:rPr lang="en-US" dirty="0" smtClean="0">
                <a:ea typeface="ＭＳ Ｐゴシック" charset="-128"/>
                <a:cs typeface="ＭＳ Ｐゴシック" charset="-128"/>
              </a:rPr>
              <a:t> performing security-critical tasks</a:t>
            </a:r>
            <a:endParaRPr lang="en-US" dirty="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p:txBody>
          <a:bodyPr>
            <a:normAutofit fontScale="90000"/>
          </a:bodyPr>
          <a:lstStyle/>
          <a:p>
            <a:r>
              <a:rPr lang="en-US" smtClean="0"/>
              <a:t>Need to better understand humans in the loop</a:t>
            </a:r>
          </a:p>
        </p:txBody>
      </p:sp>
      <p:sp>
        <p:nvSpPr>
          <p:cNvPr id="25603" name="Rectangle 3"/>
          <p:cNvSpPr>
            <a:spLocks noGrp="1" noChangeArrowheads="1"/>
          </p:cNvSpPr>
          <p:nvPr>
            <p:ph idx="1"/>
          </p:nvPr>
        </p:nvSpPr>
        <p:spPr/>
        <p:txBody>
          <a:bodyPr/>
          <a:lstStyle/>
          <a:p>
            <a:r>
              <a:rPr lang="en-US" smtClean="0"/>
              <a:t>Do they know they are supposed to be doing something?</a:t>
            </a:r>
          </a:p>
          <a:p>
            <a:r>
              <a:rPr lang="en-US" smtClean="0"/>
              <a:t>Do they understand what they are supposed to do?</a:t>
            </a:r>
          </a:p>
          <a:p>
            <a:r>
              <a:rPr lang="en-US" smtClean="0"/>
              <a:t>Do they know how to do it?</a:t>
            </a:r>
          </a:p>
          <a:p>
            <a:r>
              <a:rPr lang="en-US" smtClean="0"/>
              <a:t>Are they motivated to do it?</a:t>
            </a:r>
          </a:p>
          <a:p>
            <a:r>
              <a:rPr lang="en-US" smtClean="0"/>
              <a:t>Are they capable of doing it?</a:t>
            </a:r>
          </a:p>
          <a:p>
            <a:r>
              <a:rPr lang="en-US" smtClean="0"/>
              <a:t>Will they actually do it?</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6435" name="Rectangle 3"/>
          <p:cNvSpPr>
            <a:spLocks noGrp="1" noChangeArrowheads="1"/>
          </p:cNvSpPr>
          <p:nvPr>
            <p:ph type="title"/>
          </p:nvPr>
        </p:nvSpPr>
        <p:spPr/>
        <p:txBody>
          <a:bodyPr/>
          <a:lstStyle/>
          <a:p>
            <a:pPr eaLnBrk="1" hangingPunct="1">
              <a:defRPr/>
            </a:pPr>
            <a:r>
              <a:rPr lang="en-US" smtClean="0">
                <a:ea typeface="ＭＳ Ｐゴシック" charset="-128"/>
                <a:cs typeface="ＭＳ Ｐゴシック" charset="-128"/>
              </a:rPr>
              <a:t>C-HIP Model</a:t>
            </a:r>
          </a:p>
        </p:txBody>
      </p:sp>
      <p:sp>
        <p:nvSpPr>
          <p:cNvPr id="27651" name="Rectangle 4"/>
          <p:cNvSpPr>
            <a:spLocks noGrp="1" noChangeArrowheads="1"/>
          </p:cNvSpPr>
          <p:nvPr>
            <p:ph sz="half" idx="1"/>
          </p:nvPr>
        </p:nvSpPr>
        <p:spPr/>
        <p:txBody>
          <a:bodyPr/>
          <a:lstStyle/>
          <a:p>
            <a:pPr eaLnBrk="1" hangingPunct="1">
              <a:buFont typeface="Wingdings" charset="2"/>
              <a:buNone/>
            </a:pPr>
            <a:r>
              <a:rPr lang="en-US" sz="2000" smtClean="0">
                <a:ea typeface="ＭＳ Ｐゴシック" charset="-128"/>
                <a:cs typeface="ＭＳ Ｐゴシック" charset="-128"/>
              </a:rPr>
              <a:t>	</a:t>
            </a:r>
          </a:p>
        </p:txBody>
      </p:sp>
      <p:pic>
        <p:nvPicPr>
          <p:cNvPr id="27653" name="Picture 2" descr="c-hip"/>
          <p:cNvPicPr>
            <a:picLocks noChangeAspect="1" noChangeArrowheads="1"/>
          </p:cNvPicPr>
          <p:nvPr/>
        </p:nvPicPr>
        <p:blipFill>
          <a:blip r:embed="rId3"/>
          <a:srcRect/>
          <a:stretch>
            <a:fillRect/>
          </a:stretch>
        </p:blipFill>
        <p:spPr bwMode="auto">
          <a:xfrm>
            <a:off x="4857750" y="1303338"/>
            <a:ext cx="3697288" cy="5029200"/>
          </a:xfrm>
          <a:prstGeom prst="rect">
            <a:avLst/>
          </a:prstGeom>
          <a:noFill/>
          <a:ln w="9525">
            <a:noFill/>
            <a:miter lim="800000"/>
            <a:headEnd/>
            <a:tailEnd/>
          </a:ln>
        </p:spPr>
      </p:pic>
      <p:sp>
        <p:nvSpPr>
          <p:cNvPr id="11" name="Rounded Rectangle 10"/>
          <p:cNvSpPr/>
          <p:nvPr/>
        </p:nvSpPr>
        <p:spPr bwMode="auto">
          <a:xfrm>
            <a:off x="392113" y="1395413"/>
            <a:ext cx="4040187" cy="4816475"/>
          </a:xfrm>
          <a:prstGeom prst="roundRect">
            <a:avLst>
              <a:gd name="adj" fmla="val 997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lnSpc>
                <a:spcPct val="90000"/>
              </a:lnSpc>
              <a:defRPr/>
            </a:pPr>
            <a:r>
              <a:rPr lang="en-US" sz="1800" b="1" dirty="0"/>
              <a:t>Communication-Human Information Processing Model	</a:t>
            </a:r>
            <a:endParaRPr lang="en-US" sz="1800" b="1" dirty="0">
              <a:solidFill>
                <a:srgbClr val="357EFF"/>
              </a:solidFill>
            </a:endParaRPr>
          </a:p>
          <a:p>
            <a:pPr>
              <a:lnSpc>
                <a:spcPct val="90000"/>
              </a:lnSpc>
              <a:defRPr/>
            </a:pPr>
            <a:r>
              <a:rPr lang="en-US" sz="1800" dirty="0">
                <a:solidFill>
                  <a:srgbClr val="357EFF"/>
                </a:solidFill>
              </a:rPr>
              <a:t/>
            </a:r>
            <a:br>
              <a:rPr lang="en-US" sz="1800" dirty="0">
                <a:solidFill>
                  <a:srgbClr val="357EFF"/>
                </a:solidFill>
              </a:rPr>
            </a:br>
            <a:r>
              <a:rPr lang="en-US" sz="1800" dirty="0" err="1">
                <a:solidFill>
                  <a:schemeClr val="accent4"/>
                </a:solidFill>
              </a:rPr>
              <a:t>Wogalter</a:t>
            </a:r>
            <a:r>
              <a:rPr lang="en-US" sz="1800" dirty="0">
                <a:solidFill>
                  <a:schemeClr val="accent4"/>
                </a:solidFill>
              </a:rPr>
              <a:t>, M. 2006. Communication-Human Information Processing (C-HIP) Model. In </a:t>
            </a:r>
            <a:r>
              <a:rPr lang="en-US" sz="1800" dirty="0" err="1">
                <a:solidFill>
                  <a:schemeClr val="accent4"/>
                </a:solidFill>
              </a:rPr>
              <a:t>Wogalter</a:t>
            </a:r>
            <a:r>
              <a:rPr lang="en-US" sz="1800" dirty="0">
                <a:solidFill>
                  <a:schemeClr val="accent4"/>
                </a:solidFill>
              </a:rPr>
              <a:t>, M., ed., </a:t>
            </a:r>
            <a:r>
              <a:rPr lang="en-US" sz="1800" i="1" dirty="0">
                <a:solidFill>
                  <a:schemeClr val="accent4"/>
                </a:solidFill>
              </a:rPr>
              <a:t>Handbook of Warnings.</a:t>
            </a:r>
            <a:r>
              <a:rPr lang="en-US" sz="1800" dirty="0">
                <a:solidFill>
                  <a:schemeClr val="accent4"/>
                </a:solidFill>
              </a:rPr>
              <a:t> Lawrence Erlbaum Associates, 51-61.</a:t>
            </a:r>
          </a:p>
          <a:p>
            <a:pPr>
              <a:defRPr/>
            </a:pPr>
            <a:endParaRPr lang="en-US" dirty="0">
              <a:solidFill>
                <a:schemeClr val="accent4"/>
              </a:solidFill>
            </a:endParaRPr>
          </a:p>
        </p:txBody>
      </p:sp>
      <p:pic>
        <p:nvPicPr>
          <p:cNvPr id="6" name="Picture 4"/>
          <p:cNvPicPr>
            <a:picLocks noChangeAspect="1" noChangeArrowheads="1"/>
          </p:cNvPicPr>
          <p:nvPr/>
        </p:nvPicPr>
        <p:blipFill>
          <a:blip r:embed="rId4"/>
          <a:srcRect l="11065" r="13069"/>
          <a:stretch>
            <a:fillRect/>
          </a:stretch>
        </p:blipFill>
        <p:spPr bwMode="auto">
          <a:xfrm>
            <a:off x="1647825" y="4083050"/>
            <a:ext cx="1527175" cy="2012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smtClean="0"/>
              <a:t>Human-in-the-loop security framework </a:t>
            </a:r>
            <a:endParaRPr lang="en-US" dirty="0"/>
          </a:p>
        </p:txBody>
      </p:sp>
      <p:sp>
        <p:nvSpPr>
          <p:cNvPr id="29699" name="Rectangle 3"/>
          <p:cNvSpPr>
            <a:spLocks noGrp="1" noChangeArrowheads="1"/>
          </p:cNvSpPr>
          <p:nvPr>
            <p:ph idx="1"/>
          </p:nvPr>
        </p:nvSpPr>
        <p:spPr/>
        <p:txBody>
          <a:bodyPr>
            <a:normAutofit fontScale="92500" lnSpcReduction="20000"/>
          </a:bodyPr>
          <a:lstStyle/>
          <a:p>
            <a:r>
              <a:rPr lang="en-US" dirty="0" smtClean="0"/>
              <a:t>Applied C-HIP to security indicators</a:t>
            </a:r>
          </a:p>
          <a:p>
            <a:r>
              <a:rPr lang="en-US" dirty="0" smtClean="0"/>
              <a:t>Expanded to model other types of human interaction with secure systems</a:t>
            </a:r>
          </a:p>
          <a:p>
            <a:pPr lvl="1"/>
            <a:r>
              <a:rPr lang="en-US" dirty="0" smtClean="0"/>
              <a:t>Password policies</a:t>
            </a:r>
          </a:p>
          <a:p>
            <a:pPr lvl="1"/>
            <a:r>
              <a:rPr lang="en-US" dirty="0" smtClean="0"/>
              <a:t>Online trust decisions</a:t>
            </a:r>
          </a:p>
          <a:p>
            <a:r>
              <a:rPr lang="en-US" dirty="0" smtClean="0"/>
              <a:t>Developed human threat identification and mitigation process</a:t>
            </a:r>
          </a:p>
          <a:p>
            <a:pPr>
              <a:buNone/>
            </a:pPr>
            <a:endParaRPr lang="en-US" sz="2162" dirty="0" smtClean="0"/>
          </a:p>
          <a:p>
            <a:pPr>
              <a:buNone/>
            </a:pPr>
            <a:r>
              <a:rPr lang="en-US" sz="2162" dirty="0" smtClean="0"/>
              <a:t>L. Cranor. A Framework for Reasoning About the Human In the Loop. Usability, Psychology and Security 2008. </a:t>
            </a:r>
            <a:r>
              <a:rPr lang="en-US" sz="2162" dirty="0" smtClean="0">
                <a:hlinkClick r:id="rId3"/>
              </a:rPr>
              <a:t>http://www.usenix.org/events/upsec08/tech/full_papers/cranor/cranor.pdf</a:t>
            </a:r>
            <a:endParaRPr lang="en-US" sz="2162"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381000" y="203200"/>
            <a:ext cx="8763000" cy="1187450"/>
          </a:xfrm>
        </p:spPr>
        <p:txBody>
          <a:bodyPr/>
          <a:lstStyle/>
          <a:p>
            <a:pPr eaLnBrk="1" hangingPunct="1">
              <a:defRPr/>
            </a:pPr>
            <a:r>
              <a:rPr lang="en-US" smtClean="0"/>
              <a:t>Human-in-the-loop framework</a:t>
            </a:r>
          </a:p>
        </p:txBody>
      </p:sp>
      <p:grpSp>
        <p:nvGrpSpPr>
          <p:cNvPr id="2" name="Group 40"/>
          <p:cNvGrpSpPr/>
          <p:nvPr/>
        </p:nvGrpSpPr>
        <p:grpSpPr>
          <a:xfrm>
            <a:off x="544513" y="1296988"/>
            <a:ext cx="8308975" cy="5204778"/>
            <a:chOff x="544513" y="1296988"/>
            <a:chExt cx="8308975" cy="5365750"/>
          </a:xfrm>
        </p:grpSpPr>
        <p:grpSp>
          <p:nvGrpSpPr>
            <p:cNvPr id="3" name="Group 41"/>
            <p:cNvGrpSpPr>
              <a:grpSpLocks noChangeAspect="1"/>
            </p:cNvGrpSpPr>
            <p:nvPr/>
          </p:nvGrpSpPr>
          <p:grpSpPr bwMode="auto">
            <a:xfrm>
              <a:off x="2613025" y="1296988"/>
              <a:ext cx="4483100" cy="5365750"/>
              <a:chOff x="2613025" y="1296988"/>
              <a:chExt cx="4483100" cy="5365750"/>
            </a:xfrm>
          </p:grpSpPr>
          <p:sp>
            <p:nvSpPr>
              <p:cNvPr id="1293316" name="AutoShape 4"/>
              <p:cNvSpPr>
                <a:spLocks noChangeArrowheads="1"/>
              </p:cNvSpPr>
              <p:nvPr/>
            </p:nvSpPr>
            <p:spPr bwMode="auto">
              <a:xfrm rot="16200000">
                <a:off x="2429669" y="1996282"/>
                <a:ext cx="5365750" cy="3967162"/>
              </a:xfrm>
              <a:prstGeom prst="roundRect">
                <a:avLst>
                  <a:gd name="adj" fmla="val 3132"/>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vert="eaVert" wrap="none">
                <a:prstTxWarp prst="textNoShape">
                  <a:avLst/>
                </a:prstTxWarp>
              </a:bodyPr>
              <a:lstStyle/>
              <a:p>
                <a:pPr algn="ctr" eaLnBrk="0" hangingPunct="0">
                  <a:defRPr/>
                </a:pPr>
                <a:r>
                  <a:rPr lang="en-US" sz="1800" b="1" dirty="0"/>
                  <a:t>Human Receiver</a:t>
                </a:r>
              </a:p>
            </p:txBody>
          </p:sp>
          <p:sp>
            <p:nvSpPr>
              <p:cNvPr id="1293320" name="AutoShape 8"/>
              <p:cNvSpPr>
                <a:spLocks noChangeArrowheads="1"/>
              </p:cNvSpPr>
              <p:nvPr/>
            </p:nvSpPr>
            <p:spPr bwMode="auto">
              <a:xfrm rot="16200000" flipH="1">
                <a:off x="3332163" y="4195763"/>
                <a:ext cx="1550987"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31778" name="Rectangle 14"/>
              <p:cNvSpPr>
                <a:spLocks noChangeArrowheads="1"/>
              </p:cNvSpPr>
              <p:nvPr/>
            </p:nvSpPr>
            <p:spPr bwMode="auto">
              <a:xfrm>
                <a:off x="3367088" y="5300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31779" name="Rectangle 15"/>
              <p:cNvSpPr>
                <a:spLocks noChangeArrowheads="1"/>
              </p:cNvSpPr>
              <p:nvPr/>
            </p:nvSpPr>
            <p:spPr bwMode="auto">
              <a:xfrm>
                <a:off x="3367088" y="4672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
            <p:nvSpPr>
              <p:cNvPr id="1293338" name="AutoShape 26"/>
              <p:cNvSpPr>
                <a:spLocks noChangeArrowheads="1"/>
              </p:cNvSpPr>
              <p:nvPr/>
            </p:nvSpPr>
            <p:spPr bwMode="auto">
              <a:xfrm rot="16200000" flipH="1">
                <a:off x="3002757" y="2091531"/>
                <a:ext cx="2209800"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31781" name="Rectangle 27"/>
              <p:cNvSpPr>
                <a:spLocks noChangeArrowheads="1"/>
              </p:cNvSpPr>
              <p:nvPr/>
            </p:nvSpPr>
            <p:spPr bwMode="auto">
              <a:xfrm>
                <a:off x="3367088" y="3382963"/>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31782" name="Rectangle 28"/>
              <p:cNvSpPr>
                <a:spLocks noChangeArrowheads="1"/>
              </p:cNvSpPr>
              <p:nvPr/>
            </p:nvSpPr>
            <p:spPr bwMode="auto">
              <a:xfrm>
                <a:off x="3367088" y="2506663"/>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
            <p:nvSpPr>
              <p:cNvPr id="1293344" name="Line 32"/>
              <p:cNvSpPr>
                <a:spLocks noChangeShapeType="1"/>
              </p:cNvSpPr>
              <p:nvPr/>
            </p:nvSpPr>
            <p:spPr bwMode="auto">
              <a:xfrm>
                <a:off x="2613025" y="4194175"/>
                <a:ext cx="479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1293345" name="AutoShape 33"/>
              <p:cNvSpPr>
                <a:spLocks noChangeArrowheads="1"/>
              </p:cNvSpPr>
              <p:nvPr/>
            </p:nvSpPr>
            <p:spPr bwMode="auto">
              <a:xfrm rot="16200000" flipH="1">
                <a:off x="3848894" y="5420519"/>
                <a:ext cx="517525"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prstTxWarp prst="textNoShape">
                  <a:avLst/>
                </a:prstTxWarp>
              </a:bodyPr>
              <a:lstStyle/>
              <a:p>
                <a:pPr algn="ctr" eaLnBrk="0" hangingPunct="0">
                  <a:defRPr/>
                </a:pPr>
                <a:r>
                  <a:rPr lang="en-US" sz="1600" b="1"/>
                  <a:t>Capabilities</a:t>
                </a:r>
              </a:p>
            </p:txBody>
          </p:sp>
        </p:grpSp>
        <p:sp>
          <p:nvSpPr>
            <p:cNvPr id="34" name="AutoShape 25"/>
            <p:cNvSpPr>
              <a:spLocks noChangeAspect="1" noChangeArrowheads="1"/>
            </p:cNvSpPr>
            <p:nvPr/>
          </p:nvSpPr>
          <p:spPr bwMode="auto">
            <a:xfrm>
              <a:off x="544513" y="1893888"/>
              <a:ext cx="2116137"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a:solidFill>
                    <a:srgbClr val="000000"/>
                  </a:solidFill>
                  <a:ea typeface="ＭＳ Ｐゴシック" pitchFamily="-65" charset="-128"/>
                  <a:cs typeface="ＭＳ Ｐゴシック" pitchFamily="-65" charset="-128"/>
                </a:rPr>
                <a:t>Communication</a:t>
              </a:r>
            </a:p>
          </p:txBody>
        </p:sp>
        <p:grpSp>
          <p:nvGrpSpPr>
            <p:cNvPr id="4" name="Group 36"/>
            <p:cNvGrpSpPr>
              <a:grpSpLocks noChangeAspect="1"/>
            </p:cNvGrpSpPr>
            <p:nvPr/>
          </p:nvGrpSpPr>
          <p:grpSpPr bwMode="auto">
            <a:xfrm>
              <a:off x="7100888" y="3881438"/>
              <a:ext cx="1752600" cy="604837"/>
              <a:chOff x="7100888" y="3881438"/>
              <a:chExt cx="1752600" cy="604837"/>
            </a:xfrm>
          </p:grpSpPr>
          <p:sp>
            <p:nvSpPr>
              <p:cNvPr id="1293337" name="AutoShape 25"/>
              <p:cNvSpPr>
                <a:spLocks noChangeArrowheads="1"/>
              </p:cNvSpPr>
              <p:nvPr/>
            </p:nvSpPr>
            <p:spPr bwMode="auto">
              <a:xfrm>
                <a:off x="7481888" y="3881438"/>
                <a:ext cx="1371600"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t>Behavior</a:t>
                </a:r>
              </a:p>
            </p:txBody>
          </p:sp>
          <p:sp>
            <p:nvSpPr>
              <p:cNvPr id="39" name="Line 32"/>
              <p:cNvSpPr>
                <a:spLocks noChangeShapeType="1"/>
              </p:cNvSpPr>
              <p:nvPr/>
            </p:nvSpPr>
            <p:spPr bwMode="auto">
              <a:xfrm>
                <a:off x="7100888" y="4183063"/>
                <a:ext cx="352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grpSp>
        <p:grpSp>
          <p:nvGrpSpPr>
            <p:cNvPr id="5" name="Group 37"/>
            <p:cNvGrpSpPr>
              <a:grpSpLocks noChangeAspect="1"/>
            </p:cNvGrpSpPr>
            <p:nvPr/>
          </p:nvGrpSpPr>
          <p:grpSpPr bwMode="auto">
            <a:xfrm>
              <a:off x="606425" y="2506663"/>
              <a:ext cx="1992313" cy="2833687"/>
              <a:chOff x="606425" y="2506663"/>
              <a:chExt cx="1992313" cy="2833687"/>
            </a:xfrm>
          </p:grpSpPr>
          <p:sp>
            <p:nvSpPr>
              <p:cNvPr id="1293341" name="AutoShape 29"/>
              <p:cNvSpPr>
                <a:spLocks noChangeArrowheads="1"/>
              </p:cNvSpPr>
              <p:nvPr/>
            </p:nvSpPr>
            <p:spPr bwMode="auto">
              <a:xfrm rot="16200000" flipH="1">
                <a:off x="492919" y="32345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31771" name="Rectangle 30"/>
              <p:cNvSpPr>
                <a:spLocks noChangeArrowheads="1"/>
              </p:cNvSpPr>
              <p:nvPr/>
            </p:nvSpPr>
            <p:spPr bwMode="auto">
              <a:xfrm>
                <a:off x="806450" y="46053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31772" name="Rectangle 31"/>
              <p:cNvSpPr>
                <a:spLocks noChangeArrowheads="1"/>
              </p:cNvSpPr>
              <p:nvPr/>
            </p:nvSpPr>
            <p:spPr bwMode="auto">
              <a:xfrm>
                <a:off x="806450" y="38989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
            <p:nvSpPr>
              <p:cNvPr id="40" name="Line 18"/>
              <p:cNvSpPr>
                <a:spLocks noChangeShapeType="1"/>
              </p:cNvSpPr>
              <p:nvPr/>
            </p:nvSpPr>
            <p:spPr bwMode="auto">
              <a:xfrm>
                <a:off x="1601788" y="2506663"/>
                <a:ext cx="0" cy="581025"/>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grpSp>
        <p:grpSp>
          <p:nvGrpSpPr>
            <p:cNvPr id="6" name="Group 45"/>
            <p:cNvGrpSpPr>
              <a:grpSpLocks noChangeAspect="1"/>
            </p:cNvGrpSpPr>
            <p:nvPr/>
          </p:nvGrpSpPr>
          <p:grpSpPr bwMode="auto">
            <a:xfrm>
              <a:off x="5110163" y="3279775"/>
              <a:ext cx="1854200" cy="1620838"/>
              <a:chOff x="5110163" y="3279775"/>
              <a:chExt cx="1854200" cy="1620838"/>
            </a:xfrm>
          </p:grpSpPr>
          <p:sp>
            <p:nvSpPr>
              <p:cNvPr id="1293317" name="AutoShape 5"/>
              <p:cNvSpPr>
                <a:spLocks noChangeArrowheads="1"/>
              </p:cNvSpPr>
              <p:nvPr/>
            </p:nvSpPr>
            <p:spPr bwMode="auto">
              <a:xfrm rot="10800000" flipH="1">
                <a:off x="5110163" y="3455988"/>
                <a:ext cx="1854200"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grpSp>
            <p:nvGrpSpPr>
              <p:cNvPr id="7" name="Group 43"/>
              <p:cNvGrpSpPr>
                <a:grpSpLocks/>
              </p:cNvGrpSpPr>
              <p:nvPr/>
            </p:nvGrpSpPr>
            <p:grpSpPr bwMode="auto">
              <a:xfrm>
                <a:off x="5716588" y="3279775"/>
                <a:ext cx="1189037" cy="1543050"/>
                <a:chOff x="5716588" y="3279775"/>
                <a:chExt cx="1189037" cy="1543050"/>
              </a:xfrm>
            </p:grpSpPr>
            <p:sp>
              <p:nvSpPr>
                <p:cNvPr id="31766" name="Rectangle 11"/>
                <p:cNvSpPr>
                  <a:spLocks noChangeArrowheads="1"/>
                </p:cNvSpPr>
                <p:nvPr/>
              </p:nvSpPr>
              <p:spPr bwMode="auto">
                <a:xfrm>
                  <a:off x="5716588" y="3538538"/>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31767" name="Rectangle 19"/>
                <p:cNvSpPr>
                  <a:spLocks noChangeArrowheads="1"/>
                </p:cNvSpPr>
                <p:nvPr/>
              </p:nvSpPr>
              <p:spPr bwMode="auto">
                <a:xfrm>
                  <a:off x="5716588" y="4275138"/>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31768" name="Line 18"/>
                <p:cNvSpPr>
                  <a:spLocks noChangeShapeType="1"/>
                </p:cNvSpPr>
                <p:nvPr/>
              </p:nvSpPr>
              <p:spPr bwMode="auto">
                <a:xfrm>
                  <a:off x="6310313" y="408622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31769" name="Line 18"/>
                <p:cNvSpPr>
                  <a:spLocks noChangeShapeType="1"/>
                </p:cNvSpPr>
                <p:nvPr/>
              </p:nvSpPr>
              <p:spPr bwMode="auto">
                <a:xfrm>
                  <a:off x="6310313" y="3279775"/>
                  <a:ext cx="0" cy="150813"/>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grpSp>
        </p:grpSp>
        <p:grpSp>
          <p:nvGrpSpPr>
            <p:cNvPr id="8" name="Group 44"/>
            <p:cNvGrpSpPr>
              <a:grpSpLocks noChangeAspect="1"/>
            </p:cNvGrpSpPr>
            <p:nvPr/>
          </p:nvGrpSpPr>
          <p:grpSpPr bwMode="auto">
            <a:xfrm>
              <a:off x="5103813" y="4910138"/>
              <a:ext cx="1855787" cy="1614487"/>
              <a:chOff x="5103813" y="4910138"/>
              <a:chExt cx="1855787" cy="1614487"/>
            </a:xfrm>
          </p:grpSpPr>
          <p:sp>
            <p:nvSpPr>
              <p:cNvPr id="1293318" name="AutoShape 6"/>
              <p:cNvSpPr>
                <a:spLocks noChangeArrowheads="1"/>
              </p:cNvSpPr>
              <p:nvPr/>
            </p:nvSpPr>
            <p:spPr bwMode="auto">
              <a:xfrm rot="10800000" flipH="1">
                <a:off x="5103813" y="5081588"/>
                <a:ext cx="1855787" cy="144303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31760" name="Rectangle 12"/>
              <p:cNvSpPr>
                <a:spLocks noChangeArrowheads="1"/>
              </p:cNvSpPr>
              <p:nvPr/>
            </p:nvSpPr>
            <p:spPr bwMode="auto">
              <a:xfrm>
                <a:off x="5716588" y="516096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31761" name="Rectangle 13"/>
              <p:cNvSpPr>
                <a:spLocks noChangeArrowheads="1"/>
              </p:cNvSpPr>
              <p:nvPr/>
            </p:nvSpPr>
            <p:spPr bwMode="auto">
              <a:xfrm>
                <a:off x="5716588" y="58912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31762" name="Line 18"/>
              <p:cNvSpPr>
                <a:spLocks noChangeShapeType="1"/>
              </p:cNvSpPr>
              <p:nvPr/>
            </p:nvSpPr>
            <p:spPr bwMode="auto">
              <a:xfrm>
                <a:off x="6299200" y="4910138"/>
                <a:ext cx="0" cy="150812"/>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31763" name="Line 18"/>
              <p:cNvSpPr>
                <a:spLocks noChangeShapeType="1"/>
              </p:cNvSpPr>
              <p:nvPr/>
            </p:nvSpPr>
            <p:spPr bwMode="auto">
              <a:xfrm>
                <a:off x="6299200" y="5707063"/>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grpSp>
          <p:nvGrpSpPr>
            <p:cNvPr id="9" name="Group 42"/>
            <p:cNvGrpSpPr>
              <a:grpSpLocks noChangeAspect="1"/>
            </p:cNvGrpSpPr>
            <p:nvPr/>
          </p:nvGrpSpPr>
          <p:grpSpPr bwMode="auto">
            <a:xfrm>
              <a:off x="5119688" y="1831975"/>
              <a:ext cx="1839912" cy="1444625"/>
              <a:chOff x="5119688" y="1831975"/>
              <a:chExt cx="1839912" cy="1444625"/>
            </a:xfrm>
          </p:grpSpPr>
          <p:sp>
            <p:nvSpPr>
              <p:cNvPr id="1293319" name="AutoShape 7"/>
              <p:cNvSpPr>
                <a:spLocks noChangeArrowheads="1"/>
              </p:cNvSpPr>
              <p:nvPr/>
            </p:nvSpPr>
            <p:spPr bwMode="auto">
              <a:xfrm rot="10800000" flipH="1">
                <a:off x="5119688" y="1831975"/>
                <a:ext cx="1839912"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31756" name="Rectangle 9"/>
              <p:cNvSpPr>
                <a:spLocks noChangeArrowheads="1"/>
              </p:cNvSpPr>
              <p:nvPr/>
            </p:nvSpPr>
            <p:spPr bwMode="auto">
              <a:xfrm>
                <a:off x="5716588" y="19081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31757" name="Rectangle 10"/>
              <p:cNvSpPr>
                <a:spLocks noChangeArrowheads="1"/>
              </p:cNvSpPr>
              <p:nvPr/>
            </p:nvSpPr>
            <p:spPr bwMode="auto">
              <a:xfrm>
                <a:off x="5716588" y="265430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31758" name="Line 18"/>
              <p:cNvSpPr>
                <a:spLocks noChangeShapeType="1"/>
              </p:cNvSpPr>
              <p:nvPr/>
            </p:nvSpPr>
            <p:spPr bwMode="auto">
              <a:xfrm>
                <a:off x="6299200" y="245427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4146" name="Rectangle 2050"/>
          <p:cNvSpPr>
            <a:spLocks noGrp="1" noChangeArrowheads="1"/>
          </p:cNvSpPr>
          <p:nvPr>
            <p:ph type="title"/>
          </p:nvPr>
        </p:nvSpPr>
        <p:spPr/>
        <p:txBody>
          <a:bodyPr>
            <a:normAutofit/>
          </a:bodyPr>
          <a:lstStyle/>
          <a:p>
            <a:r>
              <a:rPr lang="en-US" smtClean="0"/>
              <a:t>Communication processing model</a:t>
            </a:r>
            <a:endParaRPr lang="en-US" dirty="0"/>
          </a:p>
        </p:txBody>
      </p:sp>
      <p:sp>
        <p:nvSpPr>
          <p:cNvPr id="33795" name="Rectangle 2051"/>
          <p:cNvSpPr>
            <a:spLocks noGrp="1" noChangeArrowheads="1"/>
          </p:cNvSpPr>
          <p:nvPr>
            <p:ph idx="1"/>
          </p:nvPr>
        </p:nvSpPr>
        <p:spPr/>
        <p:txBody>
          <a:bodyPr>
            <a:normAutofit lnSpcReduction="10000"/>
          </a:bodyPr>
          <a:lstStyle/>
          <a:p>
            <a:r>
              <a:rPr lang="en-US" smtClean="0"/>
              <a:t>Framework is based on communication processing model</a:t>
            </a:r>
          </a:p>
          <a:p>
            <a:pPr lvl="1"/>
            <a:r>
              <a:rPr lang="en-US" smtClean="0"/>
              <a:t>Many models in the literature</a:t>
            </a:r>
          </a:p>
          <a:p>
            <a:pPr lvl="1"/>
            <a:r>
              <a:rPr lang="en-US" smtClean="0"/>
              <a:t>Used to model all sorts of communications</a:t>
            </a:r>
          </a:p>
          <a:p>
            <a:r>
              <a:rPr lang="en-US" smtClean="0"/>
              <a:t>Most end-user security actions are triggered by some form of communication</a:t>
            </a:r>
          </a:p>
          <a:p>
            <a:pPr lvl="1"/>
            <a:r>
              <a:rPr lang="en-US" smtClean="0"/>
              <a:t>Pop-up alert, email, manual, etc.</a:t>
            </a:r>
          </a:p>
          <a:p>
            <a:r>
              <a:rPr lang="en-US" smtClean="0"/>
              <a:t>Expert self-discovery of a security process can be modeled as communication to oneself</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pPr eaLnBrk="1" hangingPunct="1">
              <a:defRPr/>
            </a:pPr>
            <a:r>
              <a:rPr lang="en-US" dirty="0" smtClean="0"/>
              <a:t>Communication</a:t>
            </a:r>
          </a:p>
        </p:txBody>
      </p:sp>
      <p:grpSp>
        <p:nvGrpSpPr>
          <p:cNvPr id="2" name="Group 38"/>
          <p:cNvGrpSpPr/>
          <p:nvPr/>
        </p:nvGrpSpPr>
        <p:grpSpPr>
          <a:xfrm>
            <a:off x="544513" y="1296988"/>
            <a:ext cx="8308975" cy="5204778"/>
            <a:chOff x="544513" y="1296988"/>
            <a:chExt cx="8308975" cy="5365750"/>
          </a:xfrm>
        </p:grpSpPr>
        <p:sp>
          <p:nvSpPr>
            <p:cNvPr id="56" name="AutoShape 25"/>
            <p:cNvSpPr>
              <a:spLocks noChangeArrowheads="1"/>
            </p:cNvSpPr>
            <p:nvPr/>
          </p:nvSpPr>
          <p:spPr bwMode="auto">
            <a:xfrm>
              <a:off x="544513" y="1893888"/>
              <a:ext cx="2116137" cy="604837"/>
            </a:xfrm>
            <a:prstGeom prst="roundRect">
              <a:avLst>
                <a:gd name="adj" fmla="val 47917"/>
              </a:avLst>
            </a:prstGeom>
            <a:solidFill>
              <a:schemeClr val="accent3">
                <a:lumMod val="20000"/>
                <a:lumOff val="80000"/>
              </a:schemeClr>
            </a:solidFill>
            <a:ln>
              <a:solidFill>
                <a:schemeClr val="accent3">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solidFill>
                    <a:srgbClr val="000000"/>
                  </a:solidFill>
                  <a:ea typeface="ＭＳ Ｐゴシック" pitchFamily="-65" charset="-128"/>
                  <a:cs typeface="ＭＳ Ｐゴシック" pitchFamily="-65" charset="-128"/>
                </a:rPr>
                <a:t>Communication</a:t>
              </a:r>
            </a:p>
          </p:txBody>
        </p:sp>
        <p:grpSp>
          <p:nvGrpSpPr>
            <p:cNvPr id="3" name="Group 41"/>
            <p:cNvGrpSpPr>
              <a:grpSpLocks/>
            </p:cNvGrpSpPr>
            <p:nvPr/>
          </p:nvGrpSpPr>
          <p:grpSpPr bwMode="auto">
            <a:xfrm>
              <a:off x="7100888" y="3881438"/>
              <a:ext cx="1752600" cy="604837"/>
              <a:chOff x="7100888" y="3881438"/>
              <a:chExt cx="1752600" cy="604837"/>
            </a:xfrm>
          </p:grpSpPr>
          <p:sp>
            <p:nvSpPr>
              <p:cNvPr id="47" name="AutoShape 25"/>
              <p:cNvSpPr>
                <a:spLocks noChangeArrowheads="1"/>
              </p:cNvSpPr>
              <p:nvPr/>
            </p:nvSpPr>
            <p:spPr bwMode="auto">
              <a:xfrm>
                <a:off x="7481888" y="3881438"/>
                <a:ext cx="1371600"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t>Behavior</a:t>
                </a:r>
              </a:p>
            </p:txBody>
          </p:sp>
          <p:sp>
            <p:nvSpPr>
              <p:cNvPr id="59" name="Line 32"/>
              <p:cNvSpPr>
                <a:spLocks noChangeShapeType="1"/>
              </p:cNvSpPr>
              <p:nvPr/>
            </p:nvSpPr>
            <p:spPr bwMode="auto">
              <a:xfrm>
                <a:off x="7100888" y="4183063"/>
                <a:ext cx="352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grpSp>
        <p:grpSp>
          <p:nvGrpSpPr>
            <p:cNvPr id="4" name="Group 38"/>
            <p:cNvGrpSpPr>
              <a:grpSpLocks/>
            </p:cNvGrpSpPr>
            <p:nvPr/>
          </p:nvGrpSpPr>
          <p:grpSpPr bwMode="auto">
            <a:xfrm>
              <a:off x="606425" y="2506663"/>
              <a:ext cx="1992313" cy="2833687"/>
              <a:chOff x="606425" y="2506663"/>
              <a:chExt cx="1992313" cy="2833687"/>
            </a:xfrm>
          </p:grpSpPr>
          <p:sp>
            <p:nvSpPr>
              <p:cNvPr id="51" name="AutoShape 29"/>
              <p:cNvSpPr>
                <a:spLocks noChangeArrowheads="1"/>
              </p:cNvSpPr>
              <p:nvPr/>
            </p:nvSpPr>
            <p:spPr bwMode="auto">
              <a:xfrm rot="16200000" flipH="1">
                <a:off x="492919" y="32345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35872" name="Rectangle 30"/>
              <p:cNvSpPr>
                <a:spLocks noChangeArrowheads="1"/>
              </p:cNvSpPr>
              <p:nvPr/>
            </p:nvSpPr>
            <p:spPr bwMode="auto">
              <a:xfrm>
                <a:off x="806450" y="46053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35873" name="Rectangle 31"/>
              <p:cNvSpPr>
                <a:spLocks noChangeArrowheads="1"/>
              </p:cNvSpPr>
              <p:nvPr/>
            </p:nvSpPr>
            <p:spPr bwMode="auto">
              <a:xfrm>
                <a:off x="806450" y="38989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
            <p:nvSpPr>
              <p:cNvPr id="60" name="Line 18"/>
              <p:cNvSpPr>
                <a:spLocks noChangeShapeType="1"/>
              </p:cNvSpPr>
              <p:nvPr/>
            </p:nvSpPr>
            <p:spPr bwMode="auto">
              <a:xfrm>
                <a:off x="1601788" y="2506663"/>
                <a:ext cx="0" cy="581025"/>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grpSp>
        <p:grpSp>
          <p:nvGrpSpPr>
            <p:cNvPr id="5" name="Group 40"/>
            <p:cNvGrpSpPr>
              <a:grpSpLocks/>
            </p:cNvGrpSpPr>
            <p:nvPr/>
          </p:nvGrpSpPr>
          <p:grpSpPr bwMode="auto">
            <a:xfrm>
              <a:off x="2613025" y="1296988"/>
              <a:ext cx="4483100" cy="5365750"/>
              <a:chOff x="2613025" y="1296988"/>
              <a:chExt cx="4483100" cy="5365750"/>
            </a:xfrm>
          </p:grpSpPr>
          <p:sp>
            <p:nvSpPr>
              <p:cNvPr id="34" name="AutoShape 4"/>
              <p:cNvSpPr>
                <a:spLocks noChangeArrowheads="1"/>
              </p:cNvSpPr>
              <p:nvPr/>
            </p:nvSpPr>
            <p:spPr bwMode="auto">
              <a:xfrm rot="16200000">
                <a:off x="2429669" y="1996282"/>
                <a:ext cx="5365750" cy="3967162"/>
              </a:xfrm>
              <a:prstGeom prst="roundRect">
                <a:avLst>
                  <a:gd name="adj" fmla="val 3132"/>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vert="eaVert" wrap="none">
                <a:prstTxWarp prst="textNoShape">
                  <a:avLst/>
                </a:prstTxWarp>
              </a:bodyPr>
              <a:lstStyle/>
              <a:p>
                <a:pPr algn="ctr" eaLnBrk="0" hangingPunct="0">
                  <a:defRPr/>
                </a:pPr>
                <a:r>
                  <a:rPr lang="en-US" sz="1800" b="1" dirty="0"/>
                  <a:t>Human Receiver</a:t>
                </a:r>
              </a:p>
            </p:txBody>
          </p:sp>
          <p:sp>
            <p:nvSpPr>
              <p:cNvPr id="35" name="AutoShape 5"/>
              <p:cNvSpPr>
                <a:spLocks noChangeArrowheads="1"/>
              </p:cNvSpPr>
              <p:nvPr/>
            </p:nvSpPr>
            <p:spPr bwMode="auto">
              <a:xfrm rot="10800000" flipH="1">
                <a:off x="5110163" y="3455988"/>
                <a:ext cx="1854200"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sp>
            <p:nvSpPr>
              <p:cNvPr id="36" name="AutoShape 6"/>
              <p:cNvSpPr>
                <a:spLocks noChangeArrowheads="1"/>
              </p:cNvSpPr>
              <p:nvPr/>
            </p:nvSpPr>
            <p:spPr bwMode="auto">
              <a:xfrm rot="10800000" flipH="1">
                <a:off x="5103813" y="5081588"/>
                <a:ext cx="1855787" cy="144303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37" name="AutoShape 7"/>
              <p:cNvSpPr>
                <a:spLocks noChangeArrowheads="1"/>
              </p:cNvSpPr>
              <p:nvPr/>
            </p:nvSpPr>
            <p:spPr bwMode="auto">
              <a:xfrm rot="10800000" flipH="1">
                <a:off x="5119688" y="1831975"/>
                <a:ext cx="1839912"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38" name="AutoShape 8"/>
              <p:cNvSpPr>
                <a:spLocks noChangeArrowheads="1"/>
              </p:cNvSpPr>
              <p:nvPr/>
            </p:nvSpPr>
            <p:spPr bwMode="auto">
              <a:xfrm rot="16200000" flipH="1">
                <a:off x="3332163" y="4195763"/>
                <a:ext cx="1550987"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35853" name="Rectangle 9"/>
              <p:cNvSpPr>
                <a:spLocks noChangeArrowheads="1"/>
              </p:cNvSpPr>
              <p:nvPr/>
            </p:nvSpPr>
            <p:spPr bwMode="auto">
              <a:xfrm>
                <a:off x="5716588" y="19081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35854" name="Rectangle 10"/>
              <p:cNvSpPr>
                <a:spLocks noChangeArrowheads="1"/>
              </p:cNvSpPr>
              <p:nvPr/>
            </p:nvSpPr>
            <p:spPr bwMode="auto">
              <a:xfrm>
                <a:off x="5716588" y="265430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35855" name="Rectangle 11"/>
              <p:cNvSpPr>
                <a:spLocks noChangeArrowheads="1"/>
              </p:cNvSpPr>
              <p:nvPr/>
            </p:nvSpPr>
            <p:spPr bwMode="auto">
              <a:xfrm>
                <a:off x="5716588" y="3538538"/>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35856" name="Rectangle 12"/>
              <p:cNvSpPr>
                <a:spLocks noChangeArrowheads="1"/>
              </p:cNvSpPr>
              <p:nvPr/>
            </p:nvSpPr>
            <p:spPr bwMode="auto">
              <a:xfrm>
                <a:off x="5716588" y="516096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35857" name="Rectangle 13"/>
              <p:cNvSpPr>
                <a:spLocks noChangeArrowheads="1"/>
              </p:cNvSpPr>
              <p:nvPr/>
            </p:nvSpPr>
            <p:spPr bwMode="auto">
              <a:xfrm>
                <a:off x="5716588" y="58912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35858" name="Rectangle 14"/>
              <p:cNvSpPr>
                <a:spLocks noChangeArrowheads="1"/>
              </p:cNvSpPr>
              <p:nvPr/>
            </p:nvSpPr>
            <p:spPr bwMode="auto">
              <a:xfrm>
                <a:off x="3367088" y="5300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35859" name="Rectangle 15"/>
              <p:cNvSpPr>
                <a:spLocks noChangeArrowheads="1"/>
              </p:cNvSpPr>
              <p:nvPr/>
            </p:nvSpPr>
            <p:spPr bwMode="auto">
              <a:xfrm>
                <a:off x="3367088" y="4672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
            <p:nvSpPr>
              <p:cNvPr id="35860" name="Rectangle 19"/>
              <p:cNvSpPr>
                <a:spLocks noChangeArrowheads="1"/>
              </p:cNvSpPr>
              <p:nvPr/>
            </p:nvSpPr>
            <p:spPr bwMode="auto">
              <a:xfrm>
                <a:off x="5716588" y="4275138"/>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48" name="AutoShape 26"/>
              <p:cNvSpPr>
                <a:spLocks noChangeArrowheads="1"/>
              </p:cNvSpPr>
              <p:nvPr/>
            </p:nvSpPr>
            <p:spPr bwMode="auto">
              <a:xfrm rot="16200000" flipH="1">
                <a:off x="3002757" y="2091531"/>
                <a:ext cx="2209800"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35862" name="Rectangle 27"/>
              <p:cNvSpPr>
                <a:spLocks noChangeArrowheads="1"/>
              </p:cNvSpPr>
              <p:nvPr/>
            </p:nvSpPr>
            <p:spPr bwMode="auto">
              <a:xfrm>
                <a:off x="3367088" y="3382963"/>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35863" name="Rectangle 28"/>
              <p:cNvSpPr>
                <a:spLocks noChangeArrowheads="1"/>
              </p:cNvSpPr>
              <p:nvPr/>
            </p:nvSpPr>
            <p:spPr bwMode="auto">
              <a:xfrm>
                <a:off x="3367088" y="2506663"/>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
            <p:nvSpPr>
              <p:cNvPr id="54" name="Line 32"/>
              <p:cNvSpPr>
                <a:spLocks noChangeShapeType="1"/>
              </p:cNvSpPr>
              <p:nvPr/>
            </p:nvSpPr>
            <p:spPr bwMode="auto">
              <a:xfrm>
                <a:off x="2613025" y="4194175"/>
                <a:ext cx="479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55" name="AutoShape 33"/>
              <p:cNvSpPr>
                <a:spLocks noChangeArrowheads="1"/>
              </p:cNvSpPr>
              <p:nvPr/>
            </p:nvSpPr>
            <p:spPr bwMode="auto">
              <a:xfrm rot="16200000" flipH="1">
                <a:off x="3848894" y="5420519"/>
                <a:ext cx="517525"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prstTxWarp prst="textNoShape">
                  <a:avLst/>
                </a:prstTxWarp>
              </a:bodyPr>
              <a:lstStyle/>
              <a:p>
                <a:pPr algn="ctr" eaLnBrk="0" hangingPunct="0">
                  <a:defRPr/>
                </a:pPr>
                <a:r>
                  <a:rPr lang="en-US" sz="1600" b="1"/>
                  <a:t>Capabilities</a:t>
                </a:r>
              </a:p>
            </p:txBody>
          </p:sp>
          <p:sp>
            <p:nvSpPr>
              <p:cNvPr id="35866" name="Line 18"/>
              <p:cNvSpPr>
                <a:spLocks noChangeShapeType="1"/>
              </p:cNvSpPr>
              <p:nvPr/>
            </p:nvSpPr>
            <p:spPr bwMode="auto">
              <a:xfrm>
                <a:off x="6310313" y="408622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35867" name="Line 18"/>
              <p:cNvSpPr>
                <a:spLocks noChangeShapeType="1"/>
              </p:cNvSpPr>
              <p:nvPr/>
            </p:nvSpPr>
            <p:spPr bwMode="auto">
              <a:xfrm>
                <a:off x="6310313" y="3279775"/>
                <a:ext cx="0" cy="150813"/>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35868" name="Line 18"/>
              <p:cNvSpPr>
                <a:spLocks noChangeShapeType="1"/>
              </p:cNvSpPr>
              <p:nvPr/>
            </p:nvSpPr>
            <p:spPr bwMode="auto">
              <a:xfrm>
                <a:off x="6299200" y="4910138"/>
                <a:ext cx="0" cy="150812"/>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35869" name="Line 18"/>
              <p:cNvSpPr>
                <a:spLocks noChangeShapeType="1"/>
              </p:cNvSpPr>
              <p:nvPr/>
            </p:nvSpPr>
            <p:spPr bwMode="auto">
              <a:xfrm>
                <a:off x="6299200" y="5707063"/>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35870" name="Line 18"/>
              <p:cNvSpPr>
                <a:spLocks noChangeShapeType="1"/>
              </p:cNvSpPr>
              <p:nvPr/>
            </p:nvSpPr>
            <p:spPr bwMode="auto">
              <a:xfrm>
                <a:off x="6299200" y="245427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normAutofit/>
          </a:bodyPr>
          <a:lstStyle/>
          <a:p>
            <a:r>
              <a:rPr lang="en-US" smtClean="0"/>
              <a:t>Types of security communications</a:t>
            </a:r>
            <a:endParaRPr lang="en-US" dirty="0"/>
          </a:p>
        </p:txBody>
      </p:sp>
      <p:sp>
        <p:nvSpPr>
          <p:cNvPr id="37891" name="Rectangle 3"/>
          <p:cNvSpPr>
            <a:spLocks noGrp="1" noChangeArrowheads="1"/>
          </p:cNvSpPr>
          <p:nvPr>
            <p:ph idx="1"/>
          </p:nvPr>
        </p:nvSpPr>
        <p:spPr/>
        <p:txBody>
          <a:bodyPr>
            <a:normAutofit fontScale="92500" lnSpcReduction="20000"/>
          </a:bodyPr>
          <a:lstStyle/>
          <a:p>
            <a:r>
              <a:rPr lang="en-US" smtClean="0"/>
              <a:t>Warnings</a:t>
            </a:r>
          </a:p>
          <a:p>
            <a:pPr lvl="1"/>
            <a:r>
              <a:rPr lang="en-US" smtClean="0"/>
              <a:t>Alert users to take immediate action to avoid hazard</a:t>
            </a:r>
          </a:p>
          <a:p>
            <a:r>
              <a:rPr lang="en-US" smtClean="0"/>
              <a:t>Notices </a:t>
            </a:r>
          </a:p>
          <a:p>
            <a:pPr lvl="1"/>
            <a:r>
              <a:rPr lang="en-US" smtClean="0"/>
              <a:t>Inform users about characteristics of entity or object</a:t>
            </a:r>
          </a:p>
          <a:p>
            <a:r>
              <a:rPr lang="en-US" smtClean="0"/>
              <a:t>Status indicators </a:t>
            </a:r>
          </a:p>
          <a:p>
            <a:pPr lvl="1"/>
            <a:r>
              <a:rPr lang="en-US" smtClean="0"/>
              <a:t>Inform users about system status information</a:t>
            </a:r>
          </a:p>
          <a:p>
            <a:r>
              <a:rPr lang="en-US" smtClean="0"/>
              <a:t>Training </a:t>
            </a:r>
          </a:p>
          <a:p>
            <a:pPr lvl="1"/>
            <a:r>
              <a:rPr lang="en-US" smtClean="0"/>
              <a:t>Teach users about threat and how to respond</a:t>
            </a:r>
          </a:p>
          <a:p>
            <a:r>
              <a:rPr lang="en-US" smtClean="0"/>
              <a:t>Policy </a:t>
            </a:r>
          </a:p>
          <a:p>
            <a:pPr lvl="1"/>
            <a:r>
              <a:rPr lang="en-US" smtClean="0"/>
              <a:t>Inform users about policies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fade">
                                      <p:cBhvr>
                                        <p:cTn id="15" dur="500"/>
                                        <p:tgtEl>
                                          <p:spTgt spid="3789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891">
                                            <p:txEl>
                                              <p:pRg st="3" end="3"/>
                                            </p:txEl>
                                          </p:spTgt>
                                        </p:tgtEl>
                                        <p:attrNameLst>
                                          <p:attrName>style.visibility</p:attrName>
                                        </p:attrNameLst>
                                      </p:cBhvr>
                                      <p:to>
                                        <p:strVal val="visible"/>
                                      </p:to>
                                    </p:set>
                                    <p:animEffect transition="in" filter="fade">
                                      <p:cBhvr>
                                        <p:cTn id="18" dur="500"/>
                                        <p:tgtEl>
                                          <p:spTgt spid="378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fade">
                                      <p:cBhvr>
                                        <p:cTn id="23" dur="500"/>
                                        <p:tgtEl>
                                          <p:spTgt spid="3789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891">
                                            <p:txEl>
                                              <p:pRg st="5" end="5"/>
                                            </p:txEl>
                                          </p:spTgt>
                                        </p:tgtEl>
                                        <p:attrNameLst>
                                          <p:attrName>style.visibility</p:attrName>
                                        </p:attrNameLst>
                                      </p:cBhvr>
                                      <p:to>
                                        <p:strVal val="visible"/>
                                      </p:to>
                                    </p:set>
                                    <p:animEffect transition="in" filter="fade">
                                      <p:cBhvr>
                                        <p:cTn id="26" dur="500"/>
                                        <p:tgtEl>
                                          <p:spTgt spid="378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Effect transition="in" filter="fade">
                                      <p:cBhvr>
                                        <p:cTn id="31" dur="500"/>
                                        <p:tgtEl>
                                          <p:spTgt spid="3789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891">
                                            <p:txEl>
                                              <p:pRg st="7" end="7"/>
                                            </p:txEl>
                                          </p:spTgt>
                                        </p:tgtEl>
                                        <p:attrNameLst>
                                          <p:attrName>style.visibility</p:attrName>
                                        </p:attrNameLst>
                                      </p:cBhvr>
                                      <p:to>
                                        <p:strVal val="visible"/>
                                      </p:to>
                                    </p:set>
                                    <p:animEffect transition="in" filter="fade">
                                      <p:cBhvr>
                                        <p:cTn id="34" dur="500"/>
                                        <p:tgtEl>
                                          <p:spTgt spid="3789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891">
                                            <p:txEl>
                                              <p:pRg st="8" end="8"/>
                                            </p:txEl>
                                          </p:spTgt>
                                        </p:tgtEl>
                                        <p:attrNameLst>
                                          <p:attrName>style.visibility</p:attrName>
                                        </p:attrNameLst>
                                      </p:cBhvr>
                                      <p:to>
                                        <p:strVal val="visible"/>
                                      </p:to>
                                    </p:set>
                                    <p:animEffect transition="in" filter="fade">
                                      <p:cBhvr>
                                        <p:cTn id="39" dur="500"/>
                                        <p:tgtEl>
                                          <p:spTgt spid="37891">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891">
                                            <p:txEl>
                                              <p:pRg st="9" end="9"/>
                                            </p:txEl>
                                          </p:spTgt>
                                        </p:tgtEl>
                                        <p:attrNameLst>
                                          <p:attrName>style.visibility</p:attrName>
                                        </p:attrNameLst>
                                      </p:cBhvr>
                                      <p:to>
                                        <p:strVal val="visible"/>
                                      </p:to>
                                    </p:set>
                                    <p:animEffect transition="in" filter="fade">
                                      <p:cBhvr>
                                        <p:cTn id="42"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Grand Challenge</a:t>
            </a:r>
          </a:p>
        </p:txBody>
      </p:sp>
      <p:sp>
        <p:nvSpPr>
          <p:cNvPr id="287747" name="Rectangle 3"/>
          <p:cNvSpPr>
            <a:spLocks noGrp="1" noChangeArrowheads="1"/>
          </p:cNvSpPr>
          <p:nvPr>
            <p:ph type="body" idx="1"/>
          </p:nvPr>
        </p:nvSpPr>
        <p:spPr>
          <a:xfrm>
            <a:off x="525463" y="2082800"/>
            <a:ext cx="8094662" cy="4367213"/>
          </a:xfrm>
        </p:spPr>
        <p:txBody>
          <a:bodyPr/>
          <a:lstStyle/>
          <a:p>
            <a:pPr>
              <a:buFont typeface="Wingdings" charset="2"/>
              <a:buNone/>
            </a:pPr>
            <a:r>
              <a:rPr lang="en-US" dirty="0"/>
              <a:t> </a:t>
            </a:r>
            <a:r>
              <a:rPr lang="en-US" sz="3400" dirty="0" smtClean="0"/>
              <a:t> “</a:t>
            </a:r>
            <a:r>
              <a:rPr lang="en-US" sz="3400" dirty="0"/>
              <a:t>Give end-users</a:t>
            </a:r>
            <a:r>
              <a:rPr lang="en-US" sz="3400" dirty="0" smtClean="0"/>
              <a:t> </a:t>
            </a:r>
            <a:r>
              <a:rPr lang="en-US" sz="3400" dirty="0" smtClean="0">
                <a:solidFill>
                  <a:schemeClr val="accent2"/>
                </a:solidFill>
              </a:rPr>
              <a:t>security </a:t>
            </a:r>
            <a:r>
              <a:rPr lang="en-US" sz="3400" dirty="0">
                <a:solidFill>
                  <a:schemeClr val="accent2"/>
                </a:solidFill>
              </a:rPr>
              <a:t>controls they can </a:t>
            </a:r>
            <a:r>
              <a:rPr lang="en-US" sz="3400" dirty="0" smtClean="0">
                <a:solidFill>
                  <a:schemeClr val="accent2"/>
                </a:solidFill>
              </a:rPr>
              <a:t>understand</a:t>
            </a:r>
            <a:r>
              <a:rPr lang="en-US" sz="3400" dirty="0"/>
              <a:t> </a:t>
            </a:r>
            <a:r>
              <a:rPr lang="en-US" sz="3400" dirty="0" smtClean="0"/>
              <a:t>and </a:t>
            </a:r>
            <a:r>
              <a:rPr lang="en-US" sz="3400" dirty="0">
                <a:solidFill>
                  <a:schemeClr val="accent2"/>
                </a:solidFill>
              </a:rPr>
              <a:t>privacy they can control</a:t>
            </a:r>
            <a:r>
              <a:rPr lang="en-US" sz="3400" dirty="0"/>
              <a:t> </a:t>
            </a:r>
            <a:r>
              <a:rPr lang="en-US" sz="3400" dirty="0" smtClean="0"/>
              <a:t>for the </a:t>
            </a:r>
            <a:r>
              <a:rPr lang="en-US" sz="3400" dirty="0"/>
              <a:t>dynamic, pervasive computing environments of the future.”</a:t>
            </a:r>
            <a:endParaRPr lang="en-US" sz="3600" dirty="0"/>
          </a:p>
          <a:p>
            <a:pPr algn="r">
              <a:buFont typeface="Wingdings" charset="2"/>
              <a:buNone/>
            </a:pPr>
            <a:r>
              <a:rPr lang="en-US" sz="2800" dirty="0"/>
              <a:t>- Computing Research Association 2003</a:t>
            </a:r>
            <a:endParaRPr lang="en-US" sz="40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normAutofit fontScale="90000"/>
          </a:bodyPr>
          <a:lstStyle/>
          <a:p>
            <a:pPr eaLnBrk="1" hangingPunct="1">
              <a:defRPr/>
            </a:pPr>
            <a:r>
              <a:rPr lang="en-US">
                <a:ea typeface="+mj-ea"/>
                <a:cs typeface="+mj-cs"/>
              </a:rPr>
              <a:t>Active versus passive communications</a:t>
            </a:r>
          </a:p>
        </p:txBody>
      </p:sp>
      <p:sp>
        <p:nvSpPr>
          <p:cNvPr id="39940" name="Line 4"/>
          <p:cNvSpPr>
            <a:spLocks noChangeShapeType="1"/>
          </p:cNvSpPr>
          <p:nvPr/>
        </p:nvSpPr>
        <p:spPr bwMode="auto">
          <a:xfrm>
            <a:off x="1184275" y="2760663"/>
            <a:ext cx="6748463" cy="0"/>
          </a:xfrm>
          <a:prstGeom prst="line">
            <a:avLst/>
          </a:prstGeom>
          <a:noFill/>
          <a:ln w="76200">
            <a:solidFill>
              <a:schemeClr val="tx1"/>
            </a:solidFill>
            <a:round/>
            <a:headEnd type="oval" w="med" len="med"/>
            <a:tailEnd type="oval" w="med" len="med"/>
          </a:ln>
        </p:spPr>
        <p:txBody>
          <a:bodyPr wrap="none" anchor="ctr">
            <a:prstTxWarp prst="textNoShape">
              <a:avLst/>
            </a:prstTxWarp>
          </a:bodyPr>
          <a:lstStyle/>
          <a:p>
            <a:endParaRPr lang="en-US"/>
          </a:p>
        </p:txBody>
      </p:sp>
      <p:sp>
        <p:nvSpPr>
          <p:cNvPr id="1385477" name="AutoShape 5"/>
          <p:cNvSpPr>
            <a:spLocks noChangeArrowheads="1"/>
          </p:cNvSpPr>
          <p:nvPr/>
        </p:nvSpPr>
        <p:spPr bwMode="auto">
          <a:xfrm>
            <a:off x="687388" y="3074988"/>
            <a:ext cx="1403350" cy="1390650"/>
          </a:xfrm>
          <a:prstGeom prst="roundRect">
            <a:avLst>
              <a:gd name="adj" fmla="val 20458"/>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bodyPr>
          <a:lstStyle/>
          <a:p>
            <a:pPr algn="ctr" eaLnBrk="0" hangingPunct="0">
              <a:defRPr/>
            </a:pPr>
            <a:r>
              <a:rPr lang="en-US" sz="1800" b="1" dirty="0" err="1">
                <a:solidFill>
                  <a:srgbClr val="000000"/>
                </a:solidFill>
                <a:ea typeface="ＭＳ Ｐゴシック" pitchFamily="-65" charset="-128"/>
                <a:cs typeface="ＭＳ Ｐゴシック" pitchFamily="-65" charset="-128"/>
              </a:rPr>
              <a:t>Firefox</a:t>
            </a:r>
            <a:r>
              <a:rPr lang="en-US" sz="1800" b="1" dirty="0">
                <a:solidFill>
                  <a:srgbClr val="000000"/>
                </a:solidFill>
                <a:ea typeface="ＭＳ Ｐゴシック" pitchFamily="-65" charset="-128"/>
                <a:cs typeface="ＭＳ Ｐゴシック" pitchFamily="-65" charset="-128"/>
              </a:rPr>
              <a:t/>
            </a:r>
            <a:br>
              <a:rPr lang="en-US" sz="1800" b="1" dirty="0">
                <a:solidFill>
                  <a:srgbClr val="000000"/>
                </a:solidFill>
                <a:ea typeface="ＭＳ Ｐゴシック" pitchFamily="-65" charset="-128"/>
                <a:cs typeface="ＭＳ Ｐゴシック" pitchFamily="-65" charset="-128"/>
              </a:rPr>
            </a:br>
            <a:r>
              <a:rPr lang="en-US" sz="1800" b="1" dirty="0">
                <a:solidFill>
                  <a:srgbClr val="000000"/>
                </a:solidFill>
                <a:ea typeface="ＭＳ Ｐゴシック" pitchFamily="-65" charset="-128"/>
                <a:cs typeface="ＭＳ Ｐゴシック" pitchFamily="-65" charset="-128"/>
              </a:rPr>
              <a:t>Anti-</a:t>
            </a:r>
            <a:br>
              <a:rPr lang="en-US" sz="1800" b="1" dirty="0">
                <a:solidFill>
                  <a:srgbClr val="000000"/>
                </a:solidFill>
                <a:ea typeface="ＭＳ Ｐゴシック" pitchFamily="-65" charset="-128"/>
                <a:cs typeface="ＭＳ Ｐゴシック" pitchFamily="-65" charset="-128"/>
              </a:rPr>
            </a:br>
            <a:r>
              <a:rPr lang="en-US" sz="1800" b="1" dirty="0" err="1">
                <a:solidFill>
                  <a:srgbClr val="000000"/>
                </a:solidFill>
                <a:ea typeface="ＭＳ Ｐゴシック" pitchFamily="-65" charset="-128"/>
                <a:cs typeface="ＭＳ Ｐゴシック" pitchFamily="-65" charset="-128"/>
              </a:rPr>
              <a:t>Phishing</a:t>
            </a:r>
            <a:r>
              <a:rPr lang="en-US" sz="1800" b="1" dirty="0">
                <a:solidFill>
                  <a:srgbClr val="000000"/>
                </a:solidFill>
                <a:ea typeface="ＭＳ Ｐゴシック" pitchFamily="-65" charset="-128"/>
                <a:cs typeface="ＭＳ Ｐゴシック" pitchFamily="-65" charset="-128"/>
              </a:rPr>
              <a:t/>
            </a:r>
            <a:br>
              <a:rPr lang="en-US" sz="1800" b="1" dirty="0">
                <a:solidFill>
                  <a:srgbClr val="000000"/>
                </a:solidFill>
                <a:ea typeface="ＭＳ Ｐゴシック" pitchFamily="-65" charset="-128"/>
                <a:cs typeface="ＭＳ Ｐゴシック" pitchFamily="-65" charset="-128"/>
              </a:rPr>
            </a:br>
            <a:r>
              <a:rPr lang="en-US" sz="1800" b="1" dirty="0">
                <a:solidFill>
                  <a:srgbClr val="000000"/>
                </a:solidFill>
                <a:ea typeface="ＭＳ Ｐゴシック" pitchFamily="-65" charset="-128"/>
                <a:cs typeface="ＭＳ Ｐゴシック" pitchFamily="-65" charset="-128"/>
              </a:rPr>
              <a:t>Warning</a:t>
            </a:r>
          </a:p>
        </p:txBody>
      </p:sp>
      <p:sp>
        <p:nvSpPr>
          <p:cNvPr id="39942" name="AutoShape 6"/>
          <p:cNvSpPr>
            <a:spLocks noChangeArrowheads="1"/>
          </p:cNvSpPr>
          <p:nvPr/>
        </p:nvSpPr>
        <p:spPr bwMode="auto">
          <a:xfrm>
            <a:off x="490538" y="2112963"/>
            <a:ext cx="1371600" cy="381000"/>
          </a:xfrm>
          <a:prstGeom prst="roundRect">
            <a:avLst>
              <a:gd name="adj" fmla="val 47917"/>
            </a:avLst>
          </a:prstGeom>
          <a:noFill/>
          <a:ln w="25400">
            <a:noFill/>
            <a:round/>
            <a:headEnd/>
            <a:tailEnd/>
          </a:ln>
        </p:spPr>
        <p:txBody>
          <a:bodyPr wrap="none">
            <a:prstTxWarp prst="textNoShape">
              <a:avLst/>
            </a:prstTxWarp>
          </a:bodyPr>
          <a:lstStyle/>
          <a:p>
            <a:pPr algn="ctr" eaLnBrk="0" hangingPunct="0"/>
            <a:r>
              <a:rPr lang="en-US" sz="1800" b="1">
                <a:latin typeface="Arial" charset="0"/>
              </a:rPr>
              <a:t>Active</a:t>
            </a:r>
          </a:p>
        </p:txBody>
      </p:sp>
      <p:sp>
        <p:nvSpPr>
          <p:cNvPr id="39943" name="AutoShape 7"/>
          <p:cNvSpPr>
            <a:spLocks noChangeArrowheads="1"/>
          </p:cNvSpPr>
          <p:nvPr/>
        </p:nvSpPr>
        <p:spPr bwMode="auto">
          <a:xfrm>
            <a:off x="7202488" y="2112963"/>
            <a:ext cx="1371600" cy="381000"/>
          </a:xfrm>
          <a:prstGeom prst="roundRect">
            <a:avLst>
              <a:gd name="adj" fmla="val 47917"/>
            </a:avLst>
          </a:prstGeom>
          <a:noFill/>
          <a:ln w="25400">
            <a:noFill/>
            <a:round/>
            <a:headEnd/>
            <a:tailEnd/>
          </a:ln>
        </p:spPr>
        <p:txBody>
          <a:bodyPr wrap="none">
            <a:prstTxWarp prst="textNoShape">
              <a:avLst/>
            </a:prstTxWarp>
          </a:bodyPr>
          <a:lstStyle/>
          <a:p>
            <a:pPr algn="ctr" eaLnBrk="0" hangingPunct="0"/>
            <a:r>
              <a:rPr lang="en-US" sz="1800" b="1">
                <a:latin typeface="Arial" charset="0"/>
              </a:rPr>
              <a:t>Passive</a:t>
            </a:r>
          </a:p>
        </p:txBody>
      </p:sp>
      <p:sp>
        <p:nvSpPr>
          <p:cNvPr id="11" name="AutoShape 5"/>
          <p:cNvSpPr>
            <a:spLocks noChangeArrowheads="1"/>
          </p:cNvSpPr>
          <p:nvPr/>
        </p:nvSpPr>
        <p:spPr bwMode="auto">
          <a:xfrm>
            <a:off x="6921500" y="3074988"/>
            <a:ext cx="1403350" cy="1390650"/>
          </a:xfrm>
          <a:prstGeom prst="roundRect">
            <a:avLst>
              <a:gd name="adj" fmla="val 20458"/>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bodyPr>
          <a:lstStyle/>
          <a:p>
            <a:pPr algn="ctr" eaLnBrk="0" hangingPunct="0">
              <a:defRPr/>
            </a:pPr>
            <a:r>
              <a:rPr lang="en-US" sz="1800" b="1">
                <a:solidFill>
                  <a:srgbClr val="000000"/>
                </a:solidFill>
                <a:ea typeface="ＭＳ Ｐゴシック" pitchFamily="-65" charset="-128"/>
                <a:cs typeface="ＭＳ Ｐゴシック" pitchFamily="-65" charset="-128"/>
              </a:rPr>
              <a:t>Bluetooth</a:t>
            </a:r>
            <a:br>
              <a:rPr lang="en-US" sz="1800" b="1">
                <a:solidFill>
                  <a:srgbClr val="000000"/>
                </a:solidFill>
                <a:ea typeface="ＭＳ Ｐゴシック" pitchFamily="-65" charset="-128"/>
                <a:cs typeface="ＭＳ Ｐゴシック" pitchFamily="-65" charset="-128"/>
              </a:rPr>
            </a:br>
            <a:r>
              <a:rPr lang="en-US" sz="1800" b="1">
                <a:solidFill>
                  <a:srgbClr val="000000"/>
                </a:solidFill>
                <a:ea typeface="ＭＳ Ｐゴシック" pitchFamily="-65" charset="-128"/>
                <a:cs typeface="ＭＳ Ｐゴシック" pitchFamily="-65" charset="-128"/>
              </a:rPr>
              <a:t>indicator </a:t>
            </a:r>
            <a:br>
              <a:rPr lang="en-US" sz="1800" b="1">
                <a:solidFill>
                  <a:srgbClr val="000000"/>
                </a:solidFill>
                <a:ea typeface="ＭＳ Ｐゴシック" pitchFamily="-65" charset="-128"/>
                <a:cs typeface="ＭＳ Ｐゴシック" pitchFamily="-65" charset="-128"/>
              </a:rPr>
            </a:br>
            <a:r>
              <a:rPr lang="en-US" sz="1800" b="1">
                <a:solidFill>
                  <a:srgbClr val="000000"/>
                </a:solidFill>
                <a:ea typeface="ＭＳ Ｐゴシック" pitchFamily="-65" charset="-128"/>
                <a:cs typeface="ＭＳ Ｐゴシック" pitchFamily="-65" charset="-128"/>
              </a:rPr>
              <a:t>in Mac </a:t>
            </a:r>
            <a:br>
              <a:rPr lang="en-US" sz="1800" b="1">
                <a:solidFill>
                  <a:srgbClr val="000000"/>
                </a:solidFill>
                <a:ea typeface="ＭＳ Ｐゴシック" pitchFamily="-65" charset="-128"/>
                <a:cs typeface="ＭＳ Ｐゴシック" pitchFamily="-65" charset="-128"/>
              </a:rPr>
            </a:br>
            <a:r>
              <a:rPr lang="en-US" sz="1800" b="1">
                <a:solidFill>
                  <a:srgbClr val="000000"/>
                </a:solidFill>
                <a:ea typeface="ＭＳ Ｐゴシック" pitchFamily="-65" charset="-128"/>
                <a:cs typeface="ＭＳ Ｐゴシック" pitchFamily="-65" charset="-128"/>
              </a:rPr>
              <a:t>menu bar</a:t>
            </a:r>
          </a:p>
        </p:txBody>
      </p:sp>
      <p:sp>
        <p:nvSpPr>
          <p:cNvPr id="12" name="AutoShape 5"/>
          <p:cNvSpPr>
            <a:spLocks noChangeArrowheads="1"/>
          </p:cNvSpPr>
          <p:nvPr/>
        </p:nvSpPr>
        <p:spPr bwMode="auto">
          <a:xfrm>
            <a:off x="3640138" y="3073400"/>
            <a:ext cx="1403350" cy="1044575"/>
          </a:xfrm>
          <a:prstGeom prst="roundRect">
            <a:avLst>
              <a:gd name="adj" fmla="val 20458"/>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bodyPr>
          <a:lstStyle/>
          <a:p>
            <a:pPr algn="ctr" eaLnBrk="0" hangingPunct="0">
              <a:defRPr/>
            </a:pPr>
            <a:r>
              <a:rPr lang="en-US" sz="1800" b="1" dirty="0">
                <a:solidFill>
                  <a:srgbClr val="000000"/>
                </a:solidFill>
                <a:ea typeface="ＭＳ Ｐゴシック" pitchFamily="-65" charset="-128"/>
                <a:cs typeface="ＭＳ Ｐゴシック" pitchFamily="-65" charset="-128"/>
              </a:rPr>
              <a:t>Indicators </a:t>
            </a:r>
            <a:br>
              <a:rPr lang="en-US" sz="1800" b="1" dirty="0">
                <a:solidFill>
                  <a:srgbClr val="000000"/>
                </a:solidFill>
                <a:ea typeface="ＭＳ Ｐゴシック" pitchFamily="-65" charset="-128"/>
                <a:cs typeface="ＭＳ Ｐゴシック" pitchFamily="-65" charset="-128"/>
              </a:rPr>
            </a:br>
            <a:r>
              <a:rPr lang="en-US" sz="1800" b="1" dirty="0">
                <a:solidFill>
                  <a:srgbClr val="000000"/>
                </a:solidFill>
                <a:ea typeface="ＭＳ Ｐゴシック" pitchFamily="-65" charset="-128"/>
                <a:cs typeface="ＭＳ Ｐゴシック" pitchFamily="-65" charset="-128"/>
              </a:rPr>
              <a:t>with audio</a:t>
            </a:r>
            <a:br>
              <a:rPr lang="en-US" sz="1800" b="1" dirty="0">
                <a:solidFill>
                  <a:srgbClr val="000000"/>
                </a:solidFill>
                <a:ea typeface="ＭＳ Ｐゴシック" pitchFamily="-65" charset="-128"/>
                <a:cs typeface="ＭＳ Ｐゴシック" pitchFamily="-65" charset="-128"/>
              </a:rPr>
            </a:br>
            <a:r>
              <a:rPr lang="en-US" sz="1800" b="1" dirty="0">
                <a:solidFill>
                  <a:srgbClr val="000000"/>
                </a:solidFill>
                <a:ea typeface="ＭＳ Ｐゴシック" pitchFamily="-65" charset="-128"/>
                <a:cs typeface="ＭＳ Ｐゴシック" pitchFamily="-65" charset="-128"/>
              </a:rPr>
              <a:t>alerts</a:t>
            </a:r>
          </a:p>
        </p:txBody>
      </p:sp>
      <p:sp>
        <p:nvSpPr>
          <p:cNvPr id="13" name="AutoShape 5"/>
          <p:cNvSpPr>
            <a:spLocks noChangeArrowheads="1"/>
          </p:cNvSpPr>
          <p:nvPr/>
        </p:nvSpPr>
        <p:spPr bwMode="auto">
          <a:xfrm>
            <a:off x="4191000" y="4465638"/>
            <a:ext cx="1403350" cy="1044575"/>
          </a:xfrm>
          <a:prstGeom prst="roundRect">
            <a:avLst>
              <a:gd name="adj" fmla="val 20458"/>
            </a:avLst>
          </a:prstGeom>
          <a:ln>
            <a:headEnd/>
            <a:tailEnd/>
          </a:ln>
        </p:spPr>
        <p:style>
          <a:lnRef idx="1">
            <a:schemeClr val="accent2"/>
          </a:lnRef>
          <a:fillRef idx="2">
            <a:schemeClr val="accent2"/>
          </a:fillRef>
          <a:effectRef idx="1">
            <a:schemeClr val="accent2"/>
          </a:effectRef>
          <a:fontRef idx="minor">
            <a:schemeClr val="dk1"/>
          </a:fontRef>
        </p:style>
        <p:txBody>
          <a:bodyPr wrap="none">
            <a:prstTxWarp prst="textNoShape">
              <a:avLst/>
            </a:prstTxWarp>
          </a:bodyPr>
          <a:lstStyle/>
          <a:p>
            <a:pPr algn="ctr" eaLnBrk="0" hangingPunct="0">
              <a:defRPr/>
            </a:pPr>
            <a:r>
              <a:rPr lang="en-US" sz="1800" b="1">
                <a:solidFill>
                  <a:srgbClr val="000000"/>
                </a:solidFill>
                <a:ea typeface="ＭＳ Ｐゴシック" pitchFamily="-65" charset="-128"/>
                <a:cs typeface="ＭＳ Ｐゴシック" pitchFamily="-65" charset="-128"/>
              </a:rPr>
              <a:t>Indicators </a:t>
            </a:r>
            <a:br>
              <a:rPr lang="en-US" sz="1800" b="1">
                <a:solidFill>
                  <a:srgbClr val="000000"/>
                </a:solidFill>
                <a:ea typeface="ＭＳ Ｐゴシック" pitchFamily="-65" charset="-128"/>
                <a:cs typeface="ＭＳ Ｐゴシック" pitchFamily="-65" charset="-128"/>
              </a:rPr>
            </a:br>
            <a:r>
              <a:rPr lang="en-US" sz="1800" b="1">
                <a:solidFill>
                  <a:srgbClr val="000000"/>
                </a:solidFill>
                <a:ea typeface="ＭＳ Ｐゴシック" pitchFamily="-65" charset="-128"/>
                <a:cs typeface="ＭＳ Ｐゴシック" pitchFamily="-65" charset="-128"/>
              </a:rPr>
              <a:t>with </a:t>
            </a:r>
            <a:br>
              <a:rPr lang="en-US" sz="1800" b="1">
                <a:solidFill>
                  <a:srgbClr val="000000"/>
                </a:solidFill>
                <a:ea typeface="ＭＳ Ｐゴシック" pitchFamily="-65" charset="-128"/>
                <a:cs typeface="ＭＳ Ｐゴシック" pitchFamily="-65" charset="-128"/>
              </a:rPr>
            </a:br>
            <a:r>
              <a:rPr lang="en-US" sz="1800" b="1">
                <a:solidFill>
                  <a:srgbClr val="000000"/>
                </a:solidFill>
                <a:ea typeface="ＭＳ Ｐゴシック" pitchFamily="-65" charset="-128"/>
                <a:cs typeface="ＭＳ Ｐゴシック" pitchFamily="-65" charset="-128"/>
              </a:rPr>
              <a:t>animation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5477"/>
                                        </p:tgtEl>
                                        <p:attrNameLst>
                                          <p:attrName>style.visibility</p:attrName>
                                        </p:attrNameLst>
                                      </p:cBhvr>
                                      <p:to>
                                        <p:strVal val="visible"/>
                                      </p:to>
                                    </p:set>
                                    <p:animEffect transition="in" filter="fade">
                                      <p:cBhvr>
                                        <p:cTn id="7" dur="500"/>
                                        <p:tgtEl>
                                          <p:spTgt spid="13854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7"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dirty="0" smtClean="0"/>
              <a:t>Communication impediments</a:t>
            </a:r>
            <a:endParaRPr lang="en-US" dirty="0"/>
          </a:p>
        </p:txBody>
      </p:sp>
      <p:grpSp>
        <p:nvGrpSpPr>
          <p:cNvPr id="2" name="Group 38"/>
          <p:cNvGrpSpPr/>
          <p:nvPr/>
        </p:nvGrpSpPr>
        <p:grpSpPr>
          <a:xfrm>
            <a:off x="544513" y="1296988"/>
            <a:ext cx="8308975" cy="5204778"/>
            <a:chOff x="544513" y="1296988"/>
            <a:chExt cx="8308975" cy="5365750"/>
          </a:xfrm>
        </p:grpSpPr>
        <p:sp>
          <p:nvSpPr>
            <p:cNvPr id="34" name="AutoShape 4"/>
            <p:cNvSpPr>
              <a:spLocks noChangeArrowheads="1"/>
            </p:cNvSpPr>
            <p:nvPr/>
          </p:nvSpPr>
          <p:spPr bwMode="auto">
            <a:xfrm rot="16200000">
              <a:off x="2429669" y="1996282"/>
              <a:ext cx="5365750" cy="3967162"/>
            </a:xfrm>
            <a:prstGeom prst="roundRect">
              <a:avLst>
                <a:gd name="adj" fmla="val 3132"/>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vert="eaVert" wrap="none">
              <a:prstTxWarp prst="textNoShape">
                <a:avLst/>
              </a:prstTxWarp>
            </a:bodyPr>
            <a:lstStyle/>
            <a:p>
              <a:pPr algn="ctr" eaLnBrk="0" hangingPunct="0">
                <a:defRPr/>
              </a:pPr>
              <a:r>
                <a:rPr lang="en-US" sz="1800" b="1" dirty="0"/>
                <a:t>Human Receiver</a:t>
              </a:r>
            </a:p>
          </p:txBody>
        </p:sp>
        <p:sp>
          <p:nvSpPr>
            <p:cNvPr id="35" name="AutoShape 5"/>
            <p:cNvSpPr>
              <a:spLocks noChangeArrowheads="1"/>
            </p:cNvSpPr>
            <p:nvPr/>
          </p:nvSpPr>
          <p:spPr bwMode="auto">
            <a:xfrm rot="10800000" flipH="1">
              <a:off x="5110163" y="3455988"/>
              <a:ext cx="1854200"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sp>
          <p:nvSpPr>
            <p:cNvPr id="36" name="AutoShape 6"/>
            <p:cNvSpPr>
              <a:spLocks noChangeArrowheads="1"/>
            </p:cNvSpPr>
            <p:nvPr/>
          </p:nvSpPr>
          <p:spPr bwMode="auto">
            <a:xfrm rot="10800000" flipH="1">
              <a:off x="5103813" y="5081588"/>
              <a:ext cx="1855787" cy="144303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37" name="AutoShape 7"/>
            <p:cNvSpPr>
              <a:spLocks noChangeArrowheads="1"/>
            </p:cNvSpPr>
            <p:nvPr/>
          </p:nvSpPr>
          <p:spPr bwMode="auto">
            <a:xfrm rot="10800000" flipH="1">
              <a:off x="5119688" y="1831975"/>
              <a:ext cx="1839912"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38" name="AutoShape 8"/>
            <p:cNvSpPr>
              <a:spLocks noChangeArrowheads="1"/>
            </p:cNvSpPr>
            <p:nvPr/>
          </p:nvSpPr>
          <p:spPr bwMode="auto">
            <a:xfrm rot="16200000" flipH="1">
              <a:off x="3332163" y="4195763"/>
              <a:ext cx="1550987"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41993" name="Rectangle 9"/>
            <p:cNvSpPr>
              <a:spLocks noChangeArrowheads="1"/>
            </p:cNvSpPr>
            <p:nvPr/>
          </p:nvSpPr>
          <p:spPr bwMode="auto">
            <a:xfrm>
              <a:off x="5716588" y="19081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41994" name="Rectangle 10"/>
            <p:cNvSpPr>
              <a:spLocks noChangeArrowheads="1"/>
            </p:cNvSpPr>
            <p:nvPr/>
          </p:nvSpPr>
          <p:spPr bwMode="auto">
            <a:xfrm>
              <a:off x="5716588" y="265430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41995" name="Rectangle 11"/>
            <p:cNvSpPr>
              <a:spLocks noChangeArrowheads="1"/>
            </p:cNvSpPr>
            <p:nvPr/>
          </p:nvSpPr>
          <p:spPr bwMode="auto">
            <a:xfrm>
              <a:off x="5716588" y="3538538"/>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41996" name="Rectangle 12"/>
            <p:cNvSpPr>
              <a:spLocks noChangeArrowheads="1"/>
            </p:cNvSpPr>
            <p:nvPr/>
          </p:nvSpPr>
          <p:spPr bwMode="auto">
            <a:xfrm>
              <a:off x="5716588" y="516096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41997" name="Rectangle 13"/>
            <p:cNvSpPr>
              <a:spLocks noChangeArrowheads="1"/>
            </p:cNvSpPr>
            <p:nvPr/>
          </p:nvSpPr>
          <p:spPr bwMode="auto">
            <a:xfrm>
              <a:off x="5716588" y="58912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41998" name="Rectangle 14"/>
            <p:cNvSpPr>
              <a:spLocks noChangeArrowheads="1"/>
            </p:cNvSpPr>
            <p:nvPr/>
          </p:nvSpPr>
          <p:spPr bwMode="auto">
            <a:xfrm>
              <a:off x="3367088" y="5300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41999" name="Rectangle 15"/>
            <p:cNvSpPr>
              <a:spLocks noChangeArrowheads="1"/>
            </p:cNvSpPr>
            <p:nvPr/>
          </p:nvSpPr>
          <p:spPr bwMode="auto">
            <a:xfrm>
              <a:off x="3367088" y="4672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
          <p:nvSpPr>
            <p:cNvPr id="42000" name="Rectangle 19"/>
            <p:cNvSpPr>
              <a:spLocks noChangeArrowheads="1"/>
            </p:cNvSpPr>
            <p:nvPr/>
          </p:nvSpPr>
          <p:spPr bwMode="auto">
            <a:xfrm>
              <a:off x="5716588" y="4275138"/>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47" name="AutoShape 25"/>
            <p:cNvSpPr>
              <a:spLocks noChangeArrowheads="1"/>
            </p:cNvSpPr>
            <p:nvPr/>
          </p:nvSpPr>
          <p:spPr bwMode="auto">
            <a:xfrm>
              <a:off x="7481888" y="3881438"/>
              <a:ext cx="1371600"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t>Behavior</a:t>
              </a:r>
            </a:p>
          </p:txBody>
        </p:sp>
        <p:sp>
          <p:nvSpPr>
            <p:cNvPr id="48" name="AutoShape 26"/>
            <p:cNvSpPr>
              <a:spLocks noChangeArrowheads="1"/>
            </p:cNvSpPr>
            <p:nvPr/>
          </p:nvSpPr>
          <p:spPr bwMode="auto">
            <a:xfrm rot="16200000" flipH="1">
              <a:off x="3002757" y="2091531"/>
              <a:ext cx="2209800"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42003" name="Rectangle 27"/>
            <p:cNvSpPr>
              <a:spLocks noChangeArrowheads="1"/>
            </p:cNvSpPr>
            <p:nvPr/>
          </p:nvSpPr>
          <p:spPr bwMode="auto">
            <a:xfrm>
              <a:off x="3367088" y="3382963"/>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42004" name="Rectangle 28"/>
            <p:cNvSpPr>
              <a:spLocks noChangeArrowheads="1"/>
            </p:cNvSpPr>
            <p:nvPr/>
          </p:nvSpPr>
          <p:spPr bwMode="auto">
            <a:xfrm>
              <a:off x="3367088" y="2506663"/>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
          <p:nvSpPr>
            <p:cNvPr id="51" name="AutoShape 29"/>
            <p:cNvSpPr>
              <a:spLocks noChangeArrowheads="1"/>
            </p:cNvSpPr>
            <p:nvPr/>
          </p:nvSpPr>
          <p:spPr bwMode="auto">
            <a:xfrm rot="16200000" flipH="1">
              <a:off x="492919" y="3234531"/>
              <a:ext cx="2219325" cy="1992313"/>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42006" name="Rectangle 30"/>
            <p:cNvSpPr>
              <a:spLocks noChangeArrowheads="1"/>
            </p:cNvSpPr>
            <p:nvPr/>
          </p:nvSpPr>
          <p:spPr bwMode="auto">
            <a:xfrm>
              <a:off x="806450" y="46053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42007" name="Rectangle 31"/>
            <p:cNvSpPr>
              <a:spLocks noChangeArrowheads="1"/>
            </p:cNvSpPr>
            <p:nvPr/>
          </p:nvSpPr>
          <p:spPr bwMode="auto">
            <a:xfrm>
              <a:off x="806450" y="38989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
          <p:nvSpPr>
            <p:cNvPr id="54" name="Line 32"/>
            <p:cNvSpPr>
              <a:spLocks noChangeShapeType="1"/>
            </p:cNvSpPr>
            <p:nvPr/>
          </p:nvSpPr>
          <p:spPr bwMode="auto">
            <a:xfrm>
              <a:off x="2613025" y="4194175"/>
              <a:ext cx="479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55" name="AutoShape 33"/>
            <p:cNvSpPr>
              <a:spLocks noChangeArrowheads="1"/>
            </p:cNvSpPr>
            <p:nvPr/>
          </p:nvSpPr>
          <p:spPr bwMode="auto">
            <a:xfrm rot="16200000" flipH="1">
              <a:off x="3848894" y="5420519"/>
              <a:ext cx="517525"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prstTxWarp prst="textNoShape">
                <a:avLst/>
              </a:prstTxWarp>
            </a:bodyPr>
            <a:lstStyle/>
            <a:p>
              <a:pPr algn="ctr" eaLnBrk="0" hangingPunct="0">
                <a:defRPr/>
              </a:pPr>
              <a:r>
                <a:rPr lang="en-US" sz="1600" b="1"/>
                <a:t>Capabilities</a:t>
              </a:r>
            </a:p>
          </p:txBody>
        </p:sp>
        <p:sp>
          <p:nvSpPr>
            <p:cNvPr id="56" name="AutoShape 25"/>
            <p:cNvSpPr>
              <a:spLocks noChangeArrowheads="1"/>
            </p:cNvSpPr>
            <p:nvPr/>
          </p:nvSpPr>
          <p:spPr bwMode="auto">
            <a:xfrm>
              <a:off x="544513" y="1893888"/>
              <a:ext cx="2116137"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solidFill>
                    <a:srgbClr val="000000"/>
                  </a:solidFill>
                  <a:ea typeface="ＭＳ Ｐゴシック" pitchFamily="-65" charset="-128"/>
                  <a:cs typeface="ＭＳ Ｐゴシック" pitchFamily="-65" charset="-128"/>
                </a:rPr>
                <a:t>Communication</a:t>
              </a:r>
            </a:p>
          </p:txBody>
        </p:sp>
        <p:sp>
          <p:nvSpPr>
            <p:cNvPr id="42011" name="Line 18"/>
            <p:cNvSpPr>
              <a:spLocks noChangeShapeType="1"/>
            </p:cNvSpPr>
            <p:nvPr/>
          </p:nvSpPr>
          <p:spPr bwMode="auto">
            <a:xfrm>
              <a:off x="6310313" y="408622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42012" name="Line 18"/>
            <p:cNvSpPr>
              <a:spLocks noChangeShapeType="1"/>
            </p:cNvSpPr>
            <p:nvPr/>
          </p:nvSpPr>
          <p:spPr bwMode="auto">
            <a:xfrm>
              <a:off x="6310313" y="3279775"/>
              <a:ext cx="0" cy="150813"/>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59" name="Line 32"/>
            <p:cNvSpPr>
              <a:spLocks noChangeShapeType="1"/>
            </p:cNvSpPr>
            <p:nvPr/>
          </p:nvSpPr>
          <p:spPr bwMode="auto">
            <a:xfrm>
              <a:off x="7100888" y="4183063"/>
              <a:ext cx="352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60" name="Line 18"/>
            <p:cNvSpPr>
              <a:spLocks noChangeShapeType="1"/>
            </p:cNvSpPr>
            <p:nvPr/>
          </p:nvSpPr>
          <p:spPr bwMode="auto">
            <a:xfrm>
              <a:off x="1601788" y="2506663"/>
              <a:ext cx="0" cy="581025"/>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42015" name="Line 18"/>
            <p:cNvSpPr>
              <a:spLocks noChangeShapeType="1"/>
            </p:cNvSpPr>
            <p:nvPr/>
          </p:nvSpPr>
          <p:spPr bwMode="auto">
            <a:xfrm>
              <a:off x="6299200" y="4910138"/>
              <a:ext cx="0" cy="150812"/>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42016" name="Line 18"/>
            <p:cNvSpPr>
              <a:spLocks noChangeShapeType="1"/>
            </p:cNvSpPr>
            <p:nvPr/>
          </p:nvSpPr>
          <p:spPr bwMode="auto">
            <a:xfrm>
              <a:off x="6299200" y="5707063"/>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42017" name="Line 18"/>
            <p:cNvSpPr>
              <a:spLocks noChangeShapeType="1"/>
            </p:cNvSpPr>
            <p:nvPr/>
          </p:nvSpPr>
          <p:spPr bwMode="auto">
            <a:xfrm>
              <a:off x="6299200" y="245427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p:txBody>
          <a:bodyPr/>
          <a:lstStyle/>
          <a:p>
            <a:pPr eaLnBrk="1" hangingPunct="1">
              <a:defRPr/>
            </a:pPr>
            <a:r>
              <a:rPr lang="en-US">
                <a:ea typeface="+mj-ea"/>
                <a:cs typeface="+mj-cs"/>
              </a:rPr>
              <a:t>Environmental stimuli</a:t>
            </a:r>
          </a:p>
        </p:txBody>
      </p:sp>
      <p:sp>
        <p:nvSpPr>
          <p:cNvPr id="44035" name="Rectangle 3"/>
          <p:cNvSpPr>
            <a:spLocks noGrp="1" noChangeArrowheads="1"/>
          </p:cNvSpPr>
          <p:nvPr>
            <p:ph idx="1"/>
          </p:nvPr>
        </p:nvSpPr>
        <p:spPr/>
        <p:txBody>
          <a:bodyPr/>
          <a:lstStyle/>
          <a:p>
            <a:pPr eaLnBrk="1" hangingPunct="1"/>
            <a:r>
              <a:rPr lang="en-US">
                <a:ea typeface="ＭＳ Ｐゴシック" charset="-128"/>
                <a:cs typeface="ＭＳ Ｐゴシック" charset="-128"/>
              </a:rPr>
              <a:t>Divert user’s attention</a:t>
            </a:r>
          </a:p>
          <a:p>
            <a:pPr eaLnBrk="1" hangingPunct="1"/>
            <a:r>
              <a:rPr lang="en-US">
                <a:ea typeface="ＭＳ Ｐゴシック" charset="-128"/>
                <a:cs typeface="ＭＳ Ｐゴシック" charset="-128"/>
              </a:rPr>
              <a:t>Greatest impact on passive communication</a:t>
            </a:r>
          </a:p>
          <a:p>
            <a:pPr eaLnBrk="1" hangingPunct="1"/>
            <a:r>
              <a:rPr lang="en-US">
                <a:ea typeface="ＭＳ Ｐゴシック" charset="-128"/>
                <a:cs typeface="ＭＳ Ｐゴシック" charset="-128"/>
              </a:rPr>
              <a:t>Examples</a:t>
            </a:r>
          </a:p>
          <a:p>
            <a:pPr lvl="1" eaLnBrk="1" hangingPunct="1"/>
            <a:r>
              <a:rPr lang="en-US"/>
              <a:t>Other communications</a:t>
            </a:r>
          </a:p>
          <a:p>
            <a:pPr lvl="1" eaLnBrk="1" hangingPunct="1"/>
            <a:r>
              <a:rPr lang="en-US"/>
              <a:t>Ambient light and noise</a:t>
            </a:r>
          </a:p>
          <a:p>
            <a:pPr lvl="1" eaLnBrk="1" hangingPunct="1"/>
            <a:r>
              <a:rPr lang="en-US"/>
              <a:t>User’s primary task</a:t>
            </a:r>
          </a:p>
        </p:txBody>
      </p:sp>
      <p:sp>
        <p:nvSpPr>
          <p:cNvPr id="5" name="AutoShape 29"/>
          <p:cNvSpPr>
            <a:spLocks noChangeArrowheads="1"/>
          </p:cNvSpPr>
          <p:nvPr/>
        </p:nvSpPr>
        <p:spPr bwMode="auto">
          <a:xfrm rot="16200000" flipH="1">
            <a:off x="6579394" y="40346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44038" name="Rectangle 30"/>
          <p:cNvSpPr>
            <a:spLocks noChangeArrowheads="1"/>
          </p:cNvSpPr>
          <p:nvPr/>
        </p:nvSpPr>
        <p:spPr bwMode="auto">
          <a:xfrm>
            <a:off x="6892925" y="54054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7" name="Rectangle 31"/>
          <p:cNvSpPr>
            <a:spLocks noChangeArrowheads="1"/>
          </p:cNvSpPr>
          <p:nvPr/>
        </p:nvSpPr>
        <p:spPr bwMode="auto">
          <a:xfrm>
            <a:off x="6892925" y="4699000"/>
            <a:ext cx="1592263" cy="592138"/>
          </a:xfrm>
          <a:prstGeom prst="rect">
            <a:avLst/>
          </a:prstGeom>
          <a:solidFill>
            <a:schemeClr val="accent1">
              <a:lumMod val="40000"/>
              <a:lumOff val="60000"/>
            </a:schemeClr>
          </a:solidFill>
          <a:ln w="12700">
            <a:noFill/>
            <a:miter lim="800000"/>
            <a:headEnd/>
            <a:tailEnd/>
          </a:ln>
        </p:spPr>
        <p:txBody>
          <a:bodyPr wrap="none" anchor="ctr">
            <a:prstTxWarp prst="textNoShape">
              <a:avLst/>
            </a:prstTxWarp>
          </a:bodyPr>
          <a:lstStyle/>
          <a:p>
            <a:pPr algn="ctr" eaLnBrk="0" hangingPunct="0">
              <a:defRPr/>
            </a:pPr>
            <a:r>
              <a:rPr lang="en-US" sz="1600">
                <a:latin typeface="Arial" pitchFamily="-65" charset="0"/>
                <a:ea typeface="ＭＳ Ｐゴシック" pitchFamily="-65" charset="-128"/>
                <a:cs typeface="ＭＳ Ｐゴシック" pitchFamily="-65" charset="-128"/>
              </a:rPr>
              <a:t>Environmental</a:t>
            </a:r>
            <a:br>
              <a:rPr lang="en-US" sz="1600">
                <a:latin typeface="Arial" pitchFamily="-65" charset="0"/>
                <a:ea typeface="ＭＳ Ｐゴシック" pitchFamily="-65" charset="-128"/>
                <a:cs typeface="ＭＳ Ｐゴシック" pitchFamily="-65" charset="-128"/>
              </a:rPr>
            </a:br>
            <a:r>
              <a:rPr lang="en-US" sz="1600">
                <a:latin typeface="Arial" pitchFamily="-65" charset="0"/>
                <a:ea typeface="ＭＳ Ｐゴシック" pitchFamily="-65" charset="-128"/>
                <a:cs typeface="ＭＳ Ｐゴシック" pitchFamily="-65" charset="-128"/>
              </a:rPr>
              <a:t>Stimuli</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1"/>
          <p:cNvSpPr>
            <a:spLocks noGrp="1"/>
          </p:cNvSpPr>
          <p:nvPr>
            <p:ph type="sldNum" sz="quarter" idx="4294967295"/>
          </p:nvPr>
        </p:nvSpPr>
        <p:spPr>
          <a:xfrm>
            <a:off x="8451850" y="6610350"/>
            <a:ext cx="685800" cy="228600"/>
          </a:xfrm>
          <a:prstGeom prst="rect">
            <a:avLst/>
          </a:prstGeom>
        </p:spPr>
        <p:txBody>
          <a:bodyPr/>
          <a:lstStyle/>
          <a:p>
            <a:fld id="{48260B2D-EF6E-4849-A84A-6FB0F77DE9C1}" type="slidenum">
              <a:rPr lang="en-US"/>
              <a:pPr/>
              <a:t>53</a:t>
            </a:fld>
            <a:endParaRPr lang="en-US">
              <a:latin typeface="Papyrus" charset="0"/>
            </a:endParaRPr>
          </a:p>
        </p:txBody>
      </p:sp>
      <p:pic>
        <p:nvPicPr>
          <p:cNvPr id="1111055" name="Picture 15" descr="icon-overload1"/>
          <p:cNvPicPr>
            <a:picLocks noChangeAspect="1" noChangeArrowheads="1"/>
          </p:cNvPicPr>
          <p:nvPr/>
        </p:nvPicPr>
        <p:blipFill>
          <a:blip r:embed="rId3"/>
          <a:srcRect/>
          <a:stretch>
            <a:fillRect/>
          </a:stretch>
        </p:blipFill>
        <p:spPr bwMode="auto">
          <a:xfrm>
            <a:off x="58738" y="646113"/>
            <a:ext cx="9021762" cy="5480050"/>
          </a:xfrm>
          <a:prstGeom prst="rect">
            <a:avLst/>
          </a:prstGeom>
          <a:noFill/>
          <a:effectLst>
            <a:outerShdw blurRad="50800" dist="38100" dir="2700000">
              <a:srgbClr val="000000">
                <a:alpha val="43000"/>
              </a:srgbClr>
            </a:outerShdw>
          </a:effectLst>
        </p:spPr>
      </p:pic>
      <p:sp>
        <p:nvSpPr>
          <p:cNvPr id="1111056" name="AutoShape 16"/>
          <p:cNvSpPr>
            <a:spLocks noChangeArrowheads="1"/>
          </p:cNvSpPr>
          <p:nvPr/>
        </p:nvSpPr>
        <p:spPr bwMode="auto">
          <a:xfrm>
            <a:off x="12700" y="5830888"/>
            <a:ext cx="1593850" cy="401637"/>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57" name="AutoShape 17"/>
          <p:cNvSpPr>
            <a:spLocks noChangeArrowheads="1"/>
          </p:cNvSpPr>
          <p:nvPr/>
        </p:nvSpPr>
        <p:spPr bwMode="auto">
          <a:xfrm>
            <a:off x="1693863" y="1460500"/>
            <a:ext cx="3965575" cy="220663"/>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58" name="AutoShape 18"/>
          <p:cNvSpPr>
            <a:spLocks noChangeArrowheads="1"/>
          </p:cNvSpPr>
          <p:nvPr/>
        </p:nvSpPr>
        <p:spPr bwMode="auto">
          <a:xfrm>
            <a:off x="8221663" y="5876925"/>
            <a:ext cx="750887" cy="401638"/>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59" name="AutoShape 19"/>
          <p:cNvSpPr>
            <a:spLocks noChangeArrowheads="1"/>
          </p:cNvSpPr>
          <p:nvPr/>
        </p:nvSpPr>
        <p:spPr bwMode="auto">
          <a:xfrm>
            <a:off x="6888163" y="5864225"/>
            <a:ext cx="1385887" cy="401638"/>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60" name="AutoShape 20"/>
          <p:cNvSpPr>
            <a:spLocks noChangeArrowheads="1"/>
          </p:cNvSpPr>
          <p:nvPr/>
        </p:nvSpPr>
        <p:spPr bwMode="auto">
          <a:xfrm>
            <a:off x="4572000" y="1639888"/>
            <a:ext cx="449263" cy="388937"/>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61" name="AutoShape 21"/>
          <p:cNvSpPr>
            <a:spLocks noChangeArrowheads="1"/>
          </p:cNvSpPr>
          <p:nvPr/>
        </p:nvSpPr>
        <p:spPr bwMode="auto">
          <a:xfrm>
            <a:off x="6365875" y="885825"/>
            <a:ext cx="298450" cy="401638"/>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
        <p:nvSpPr>
          <p:cNvPr id="1111062" name="AutoShape 22"/>
          <p:cNvSpPr>
            <a:spLocks noChangeArrowheads="1"/>
          </p:cNvSpPr>
          <p:nvPr/>
        </p:nvSpPr>
        <p:spPr bwMode="auto">
          <a:xfrm>
            <a:off x="2098675" y="946150"/>
            <a:ext cx="4691063" cy="207963"/>
          </a:xfrm>
          <a:prstGeom prst="roundRect">
            <a:avLst>
              <a:gd name="adj" fmla="val 16667"/>
            </a:avLst>
          </a:prstGeom>
          <a:noFill/>
          <a:ln w="57150">
            <a:solidFill>
              <a:schemeClr val="accent2"/>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pPr eaLnBrk="1" hangingPunct="1">
              <a:defRPr/>
            </a:pPr>
            <a:r>
              <a:rPr lang="en-US">
                <a:ea typeface="+mj-ea"/>
                <a:cs typeface="+mj-cs"/>
              </a:rPr>
              <a:t>Interference</a:t>
            </a:r>
          </a:p>
        </p:txBody>
      </p:sp>
      <p:sp>
        <p:nvSpPr>
          <p:cNvPr id="46083" name="Rectangle 3"/>
          <p:cNvSpPr>
            <a:spLocks noGrp="1" noChangeArrowheads="1"/>
          </p:cNvSpPr>
          <p:nvPr>
            <p:ph idx="1"/>
          </p:nvPr>
        </p:nvSpPr>
        <p:spPr/>
        <p:txBody>
          <a:bodyPr/>
          <a:lstStyle/>
          <a:p>
            <a:pPr eaLnBrk="1" hangingPunct="1"/>
            <a:r>
              <a:rPr lang="en-US" sz="2800">
                <a:ea typeface="ＭＳ Ｐゴシック" charset="-128"/>
                <a:cs typeface="ＭＳ Ｐゴシック" charset="-128"/>
              </a:rPr>
              <a:t>Anything that may prevent a communication from being received as the sender intended</a:t>
            </a:r>
          </a:p>
          <a:p>
            <a:pPr eaLnBrk="1" hangingPunct="1"/>
            <a:r>
              <a:rPr lang="en-US" sz="2800">
                <a:ea typeface="ＭＳ Ｐゴシック" charset="-128"/>
                <a:cs typeface="ＭＳ Ｐゴシック" charset="-128"/>
              </a:rPr>
              <a:t>Caused by</a:t>
            </a:r>
          </a:p>
          <a:p>
            <a:pPr lvl="1" eaLnBrk="1" hangingPunct="1"/>
            <a:r>
              <a:rPr lang="en-US" sz="2400"/>
              <a:t>Malicious attackers</a:t>
            </a:r>
          </a:p>
          <a:p>
            <a:pPr lvl="1" eaLnBrk="1" hangingPunct="1"/>
            <a:r>
              <a:rPr lang="en-US" sz="2400"/>
              <a:t>Technology failures</a:t>
            </a:r>
          </a:p>
          <a:p>
            <a:pPr lvl="1" eaLnBrk="1" hangingPunct="1"/>
            <a:r>
              <a:rPr lang="en-US" sz="2400"/>
              <a:t>Environmental stimuli that obscure </a:t>
            </a:r>
            <a:br>
              <a:rPr lang="en-US" sz="2400"/>
            </a:br>
            <a:r>
              <a:rPr lang="en-US" sz="2400"/>
              <a:t>the communication</a:t>
            </a:r>
          </a:p>
          <a:p>
            <a:pPr eaLnBrk="1" hangingPunct="1"/>
            <a:r>
              <a:rPr lang="en-US" sz="2800">
                <a:ea typeface="ＭＳ Ｐゴシック" charset="-128"/>
                <a:cs typeface="ＭＳ Ｐゴシック" charset="-128"/>
              </a:rPr>
              <a:t>Focus of traditional secure </a:t>
            </a:r>
            <a:br>
              <a:rPr lang="en-US" sz="2800">
                <a:ea typeface="ＭＳ Ｐゴシック" charset="-128"/>
                <a:cs typeface="ＭＳ Ｐゴシック" charset="-128"/>
              </a:rPr>
            </a:br>
            <a:r>
              <a:rPr lang="en-US" sz="2800">
                <a:ea typeface="ＭＳ Ｐゴシック" charset="-128"/>
                <a:cs typeface="ＭＳ Ｐゴシック" charset="-128"/>
              </a:rPr>
              <a:t>systems analysis</a:t>
            </a:r>
          </a:p>
        </p:txBody>
      </p:sp>
      <p:sp>
        <p:nvSpPr>
          <p:cNvPr id="5" name="AutoShape 29"/>
          <p:cNvSpPr>
            <a:spLocks noChangeArrowheads="1"/>
          </p:cNvSpPr>
          <p:nvPr/>
        </p:nvSpPr>
        <p:spPr bwMode="auto">
          <a:xfrm rot="16200000" flipH="1">
            <a:off x="6579394" y="40346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46086" name="Rectangle 30"/>
          <p:cNvSpPr>
            <a:spLocks noChangeArrowheads="1"/>
          </p:cNvSpPr>
          <p:nvPr/>
        </p:nvSpPr>
        <p:spPr bwMode="auto">
          <a:xfrm>
            <a:off x="6892925" y="5405438"/>
            <a:ext cx="1592263" cy="593725"/>
          </a:xfrm>
          <a:prstGeom prst="rect">
            <a:avLst/>
          </a:prstGeom>
          <a:solidFill>
            <a:srgbClr val="FFEB99"/>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46087" name="Rectangle 31"/>
          <p:cNvSpPr>
            <a:spLocks noChangeArrowheads="1"/>
          </p:cNvSpPr>
          <p:nvPr/>
        </p:nvSpPr>
        <p:spPr bwMode="auto">
          <a:xfrm>
            <a:off x="6892925" y="46990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normAutofit/>
          </a:bodyPr>
          <a:lstStyle/>
          <a:p>
            <a:pPr eaLnBrk="1" hangingPunct="1">
              <a:defRPr/>
            </a:pPr>
            <a:r>
              <a:rPr lang="en-US" sz="3500" dirty="0">
                <a:ea typeface="+mj-ea"/>
                <a:cs typeface="+mj-cs"/>
              </a:rPr>
              <a:t>Human </a:t>
            </a:r>
            <a:r>
              <a:rPr lang="en-US" sz="3500" dirty="0" smtClean="0">
                <a:ea typeface="+mj-ea"/>
                <a:cs typeface="+mj-cs"/>
              </a:rPr>
              <a:t>receiver – </a:t>
            </a:r>
            <a:r>
              <a:rPr lang="en-US" sz="3500" i="1" dirty="0" smtClean="0">
                <a:ea typeface="+mj-ea"/>
                <a:cs typeface="+mj-cs"/>
              </a:rPr>
              <a:t>The human in the loop</a:t>
            </a:r>
            <a:endParaRPr lang="en-US" i="1" dirty="0">
              <a:ea typeface="+mj-ea"/>
              <a:cs typeface="+mj-cs"/>
            </a:endParaRPr>
          </a:p>
        </p:txBody>
      </p:sp>
      <p:grpSp>
        <p:nvGrpSpPr>
          <p:cNvPr id="2" name="Group 39"/>
          <p:cNvGrpSpPr/>
          <p:nvPr/>
        </p:nvGrpSpPr>
        <p:grpSpPr>
          <a:xfrm>
            <a:off x="544513" y="1296988"/>
            <a:ext cx="8308975" cy="5204778"/>
            <a:chOff x="544513" y="1296988"/>
            <a:chExt cx="8308975" cy="5365750"/>
          </a:xfrm>
        </p:grpSpPr>
        <p:sp>
          <p:nvSpPr>
            <p:cNvPr id="35" name="AutoShape 4"/>
            <p:cNvSpPr>
              <a:spLocks noChangeArrowheads="1"/>
            </p:cNvSpPr>
            <p:nvPr/>
          </p:nvSpPr>
          <p:spPr bwMode="auto">
            <a:xfrm rot="16200000">
              <a:off x="2429669" y="1996282"/>
              <a:ext cx="5365750" cy="3967162"/>
            </a:xfrm>
            <a:prstGeom prst="roundRect">
              <a:avLst>
                <a:gd name="adj" fmla="val 3132"/>
              </a:avLst>
            </a:prstGeom>
            <a:solidFill>
              <a:schemeClr val="accent3">
                <a:lumMod val="20000"/>
                <a:lumOff val="80000"/>
              </a:schemeClr>
            </a:solidFill>
            <a:ln>
              <a:solidFill>
                <a:schemeClr val="accent3">
                  <a:lumMod val="75000"/>
                </a:schemeClr>
              </a:solidFill>
              <a:headEnd/>
              <a:tailEnd/>
            </a:ln>
          </p:spPr>
          <p:style>
            <a:lnRef idx="2">
              <a:schemeClr val="accent2"/>
            </a:lnRef>
            <a:fillRef idx="1">
              <a:schemeClr val="lt1"/>
            </a:fillRef>
            <a:effectRef idx="0">
              <a:schemeClr val="accent2"/>
            </a:effectRef>
            <a:fontRef idx="minor">
              <a:schemeClr val="dk1"/>
            </a:fontRef>
          </p:style>
          <p:txBody>
            <a:bodyPr vert="eaVert" wrap="none">
              <a:prstTxWarp prst="textNoShape">
                <a:avLst/>
              </a:prstTxWarp>
            </a:bodyPr>
            <a:lstStyle/>
            <a:p>
              <a:pPr algn="ctr" eaLnBrk="0" hangingPunct="0">
                <a:defRPr/>
              </a:pPr>
              <a:r>
                <a:rPr lang="en-US" sz="1800" b="1" dirty="0"/>
                <a:t>Human Receiver</a:t>
              </a:r>
            </a:p>
          </p:txBody>
        </p:sp>
        <p:sp>
          <p:nvSpPr>
            <p:cNvPr id="36" name="AutoShape 5"/>
            <p:cNvSpPr>
              <a:spLocks noChangeArrowheads="1"/>
            </p:cNvSpPr>
            <p:nvPr/>
          </p:nvSpPr>
          <p:spPr bwMode="auto">
            <a:xfrm rot="10800000" flipH="1">
              <a:off x="5110163" y="3455988"/>
              <a:ext cx="1854200" cy="1444625"/>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sp>
          <p:nvSpPr>
            <p:cNvPr id="37" name="AutoShape 6"/>
            <p:cNvSpPr>
              <a:spLocks noChangeArrowheads="1"/>
            </p:cNvSpPr>
            <p:nvPr/>
          </p:nvSpPr>
          <p:spPr bwMode="auto">
            <a:xfrm rot="10800000" flipH="1">
              <a:off x="5103813" y="5081588"/>
              <a:ext cx="1855787" cy="1443037"/>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38" name="AutoShape 7"/>
            <p:cNvSpPr>
              <a:spLocks noChangeArrowheads="1"/>
            </p:cNvSpPr>
            <p:nvPr/>
          </p:nvSpPr>
          <p:spPr bwMode="auto">
            <a:xfrm rot="10800000" flipH="1">
              <a:off x="5119688" y="1831975"/>
              <a:ext cx="1839912" cy="1444625"/>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39" name="AutoShape 8"/>
            <p:cNvSpPr>
              <a:spLocks noChangeArrowheads="1"/>
            </p:cNvSpPr>
            <p:nvPr/>
          </p:nvSpPr>
          <p:spPr bwMode="auto">
            <a:xfrm rot="16200000" flipH="1">
              <a:off x="3332163" y="4195763"/>
              <a:ext cx="1550987" cy="1690687"/>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48138" name="Rectangle 9"/>
            <p:cNvSpPr>
              <a:spLocks noChangeArrowheads="1"/>
            </p:cNvSpPr>
            <p:nvPr/>
          </p:nvSpPr>
          <p:spPr bwMode="auto">
            <a:xfrm>
              <a:off x="5716588" y="19081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48139" name="Rectangle 10"/>
            <p:cNvSpPr>
              <a:spLocks noChangeArrowheads="1"/>
            </p:cNvSpPr>
            <p:nvPr/>
          </p:nvSpPr>
          <p:spPr bwMode="auto">
            <a:xfrm>
              <a:off x="5716588" y="265430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48140" name="Rectangle 11"/>
            <p:cNvSpPr>
              <a:spLocks noChangeArrowheads="1"/>
            </p:cNvSpPr>
            <p:nvPr/>
          </p:nvSpPr>
          <p:spPr bwMode="auto">
            <a:xfrm>
              <a:off x="5716588" y="3538538"/>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48141" name="Rectangle 12"/>
            <p:cNvSpPr>
              <a:spLocks noChangeArrowheads="1"/>
            </p:cNvSpPr>
            <p:nvPr/>
          </p:nvSpPr>
          <p:spPr bwMode="auto">
            <a:xfrm>
              <a:off x="5716588" y="516096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48142" name="Rectangle 13"/>
            <p:cNvSpPr>
              <a:spLocks noChangeArrowheads="1"/>
            </p:cNvSpPr>
            <p:nvPr/>
          </p:nvSpPr>
          <p:spPr bwMode="auto">
            <a:xfrm>
              <a:off x="5716588" y="58912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48143" name="Rectangle 14"/>
            <p:cNvSpPr>
              <a:spLocks noChangeArrowheads="1"/>
            </p:cNvSpPr>
            <p:nvPr/>
          </p:nvSpPr>
          <p:spPr bwMode="auto">
            <a:xfrm>
              <a:off x="3367088" y="5300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48144" name="Rectangle 15"/>
            <p:cNvSpPr>
              <a:spLocks noChangeArrowheads="1"/>
            </p:cNvSpPr>
            <p:nvPr/>
          </p:nvSpPr>
          <p:spPr bwMode="auto">
            <a:xfrm>
              <a:off x="3367088" y="4672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
          <p:nvSpPr>
            <p:cNvPr id="48145" name="Rectangle 19"/>
            <p:cNvSpPr>
              <a:spLocks noChangeArrowheads="1"/>
            </p:cNvSpPr>
            <p:nvPr/>
          </p:nvSpPr>
          <p:spPr bwMode="auto">
            <a:xfrm>
              <a:off x="5716588" y="4275138"/>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48" name="AutoShape 25"/>
            <p:cNvSpPr>
              <a:spLocks noChangeArrowheads="1"/>
            </p:cNvSpPr>
            <p:nvPr/>
          </p:nvSpPr>
          <p:spPr bwMode="auto">
            <a:xfrm>
              <a:off x="7481888" y="3881438"/>
              <a:ext cx="1371600"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t>Behavior</a:t>
              </a:r>
            </a:p>
          </p:txBody>
        </p:sp>
        <p:sp>
          <p:nvSpPr>
            <p:cNvPr id="49" name="AutoShape 26"/>
            <p:cNvSpPr>
              <a:spLocks noChangeArrowheads="1"/>
            </p:cNvSpPr>
            <p:nvPr/>
          </p:nvSpPr>
          <p:spPr bwMode="auto">
            <a:xfrm rot="16200000" flipH="1">
              <a:off x="3002757" y="2091531"/>
              <a:ext cx="2209800" cy="1690687"/>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48148" name="Rectangle 27"/>
            <p:cNvSpPr>
              <a:spLocks noChangeArrowheads="1"/>
            </p:cNvSpPr>
            <p:nvPr/>
          </p:nvSpPr>
          <p:spPr bwMode="auto">
            <a:xfrm>
              <a:off x="3367088" y="3382963"/>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48149" name="Rectangle 28"/>
            <p:cNvSpPr>
              <a:spLocks noChangeArrowheads="1"/>
            </p:cNvSpPr>
            <p:nvPr/>
          </p:nvSpPr>
          <p:spPr bwMode="auto">
            <a:xfrm>
              <a:off x="3367088" y="2506663"/>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
          <p:nvSpPr>
            <p:cNvPr id="52" name="AutoShape 29"/>
            <p:cNvSpPr>
              <a:spLocks noChangeArrowheads="1"/>
            </p:cNvSpPr>
            <p:nvPr/>
          </p:nvSpPr>
          <p:spPr bwMode="auto">
            <a:xfrm rot="16200000" flipH="1">
              <a:off x="492919" y="32345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48151" name="Rectangle 30"/>
            <p:cNvSpPr>
              <a:spLocks noChangeArrowheads="1"/>
            </p:cNvSpPr>
            <p:nvPr/>
          </p:nvSpPr>
          <p:spPr bwMode="auto">
            <a:xfrm>
              <a:off x="806450" y="46053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48152" name="Rectangle 31"/>
            <p:cNvSpPr>
              <a:spLocks noChangeArrowheads="1"/>
            </p:cNvSpPr>
            <p:nvPr/>
          </p:nvSpPr>
          <p:spPr bwMode="auto">
            <a:xfrm>
              <a:off x="806450" y="38989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
          <p:nvSpPr>
            <p:cNvPr id="55" name="Line 32"/>
            <p:cNvSpPr>
              <a:spLocks noChangeShapeType="1"/>
            </p:cNvSpPr>
            <p:nvPr/>
          </p:nvSpPr>
          <p:spPr bwMode="auto">
            <a:xfrm>
              <a:off x="2613025" y="4194175"/>
              <a:ext cx="479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56" name="AutoShape 33"/>
            <p:cNvSpPr>
              <a:spLocks noChangeArrowheads="1"/>
            </p:cNvSpPr>
            <p:nvPr/>
          </p:nvSpPr>
          <p:spPr bwMode="auto">
            <a:xfrm rot="16200000" flipH="1">
              <a:off x="3848894" y="5420519"/>
              <a:ext cx="517525" cy="1690687"/>
            </a:xfrm>
            <a:prstGeom prst="roundRect">
              <a:avLst>
                <a:gd name="adj" fmla="val 545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eaVert" wrap="none" anchor="ctr">
              <a:prstTxWarp prst="textNoShape">
                <a:avLst/>
              </a:prstTxWarp>
            </a:bodyPr>
            <a:lstStyle/>
            <a:p>
              <a:pPr algn="ctr" eaLnBrk="0" hangingPunct="0">
                <a:defRPr/>
              </a:pPr>
              <a:r>
                <a:rPr lang="en-US" sz="1600" b="1"/>
                <a:t>Capabilities</a:t>
              </a:r>
            </a:p>
          </p:txBody>
        </p:sp>
        <p:sp>
          <p:nvSpPr>
            <p:cNvPr id="57" name="AutoShape 25"/>
            <p:cNvSpPr>
              <a:spLocks noChangeArrowheads="1"/>
            </p:cNvSpPr>
            <p:nvPr/>
          </p:nvSpPr>
          <p:spPr bwMode="auto">
            <a:xfrm>
              <a:off x="544513" y="1893888"/>
              <a:ext cx="2116137"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a:solidFill>
                    <a:srgbClr val="000000"/>
                  </a:solidFill>
                  <a:ea typeface="ＭＳ Ｐゴシック" pitchFamily="-65" charset="-128"/>
                  <a:cs typeface="ＭＳ Ｐゴシック" pitchFamily="-65" charset="-128"/>
                </a:rPr>
                <a:t>Communication</a:t>
              </a:r>
            </a:p>
          </p:txBody>
        </p:sp>
        <p:sp>
          <p:nvSpPr>
            <p:cNvPr id="48156" name="Line 18"/>
            <p:cNvSpPr>
              <a:spLocks noChangeShapeType="1"/>
            </p:cNvSpPr>
            <p:nvPr/>
          </p:nvSpPr>
          <p:spPr bwMode="auto">
            <a:xfrm>
              <a:off x="6310313" y="408622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48157" name="Line 18"/>
            <p:cNvSpPr>
              <a:spLocks noChangeShapeType="1"/>
            </p:cNvSpPr>
            <p:nvPr/>
          </p:nvSpPr>
          <p:spPr bwMode="auto">
            <a:xfrm>
              <a:off x="6310313" y="3279775"/>
              <a:ext cx="0" cy="150813"/>
            </a:xfrm>
            <a:prstGeom prst="line">
              <a:avLst/>
            </a:prstGeom>
            <a:noFill/>
            <a:ln w="25400">
              <a:solidFill>
                <a:schemeClr val="accent3">
                  <a:lumMod val="75000"/>
                </a:schemeClr>
              </a:solidFill>
              <a:round/>
              <a:headEnd/>
              <a:tailEnd type="arrow" w="med" len="sm"/>
            </a:ln>
          </p:spPr>
          <p:txBody>
            <a:bodyPr wrap="none" anchor="ctr">
              <a:prstTxWarp prst="textNoShape">
                <a:avLst/>
              </a:prstTxWarp>
            </a:bodyPr>
            <a:lstStyle/>
            <a:p>
              <a:pPr>
                <a:defRPr/>
              </a:pPr>
              <a:endParaRPr lang="en-US">
                <a:latin typeface="Times" pitchFamily="-65" charset="0"/>
                <a:ea typeface="ＭＳ Ｐゴシック" pitchFamily="-65" charset="-128"/>
                <a:cs typeface="ＭＳ Ｐゴシック" pitchFamily="-65" charset="-128"/>
              </a:endParaRPr>
            </a:p>
          </p:txBody>
        </p:sp>
        <p:sp>
          <p:nvSpPr>
            <p:cNvPr id="60" name="Line 32"/>
            <p:cNvSpPr>
              <a:spLocks noChangeShapeType="1"/>
            </p:cNvSpPr>
            <p:nvPr/>
          </p:nvSpPr>
          <p:spPr bwMode="auto">
            <a:xfrm>
              <a:off x="7100888" y="4183063"/>
              <a:ext cx="352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61" name="Line 18"/>
            <p:cNvSpPr>
              <a:spLocks noChangeShapeType="1"/>
            </p:cNvSpPr>
            <p:nvPr/>
          </p:nvSpPr>
          <p:spPr bwMode="auto">
            <a:xfrm>
              <a:off x="1601788" y="2506663"/>
              <a:ext cx="0" cy="581025"/>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48160" name="Line 18"/>
            <p:cNvSpPr>
              <a:spLocks noChangeShapeType="1"/>
            </p:cNvSpPr>
            <p:nvPr/>
          </p:nvSpPr>
          <p:spPr bwMode="auto">
            <a:xfrm>
              <a:off x="6299200" y="4910138"/>
              <a:ext cx="0" cy="150812"/>
            </a:xfrm>
            <a:prstGeom prst="line">
              <a:avLst/>
            </a:prstGeom>
            <a:noFill/>
            <a:ln w="25400">
              <a:solidFill>
                <a:schemeClr val="accent3">
                  <a:lumMod val="75000"/>
                </a:schemeClr>
              </a:solidFill>
              <a:round/>
              <a:headEnd/>
              <a:tailEnd type="arrow" w="med" len="sm"/>
            </a:ln>
          </p:spPr>
          <p:txBody>
            <a:bodyPr wrap="none" anchor="ctr">
              <a:prstTxWarp prst="textNoShape">
                <a:avLst/>
              </a:prstTxWarp>
            </a:bodyPr>
            <a:lstStyle/>
            <a:p>
              <a:pPr>
                <a:defRPr/>
              </a:pPr>
              <a:endParaRPr lang="en-US">
                <a:latin typeface="Times" pitchFamily="-65" charset="0"/>
                <a:ea typeface="ＭＳ Ｐゴシック" pitchFamily="-65" charset="-128"/>
                <a:cs typeface="ＭＳ Ｐゴシック" pitchFamily="-65" charset="-128"/>
              </a:endParaRPr>
            </a:p>
          </p:txBody>
        </p:sp>
        <p:sp>
          <p:nvSpPr>
            <p:cNvPr id="48161" name="Line 18"/>
            <p:cNvSpPr>
              <a:spLocks noChangeShapeType="1"/>
            </p:cNvSpPr>
            <p:nvPr/>
          </p:nvSpPr>
          <p:spPr bwMode="auto">
            <a:xfrm>
              <a:off x="6299200" y="5707063"/>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48162" name="Line 18"/>
            <p:cNvSpPr>
              <a:spLocks noChangeShapeType="1"/>
            </p:cNvSpPr>
            <p:nvPr/>
          </p:nvSpPr>
          <p:spPr bwMode="auto">
            <a:xfrm>
              <a:off x="6299200" y="245427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p:txBody>
          <a:bodyPr/>
          <a:lstStyle/>
          <a:p>
            <a:pPr eaLnBrk="1" hangingPunct="1">
              <a:defRPr/>
            </a:pPr>
            <a:r>
              <a:rPr lang="en-US">
                <a:ea typeface="+mj-ea"/>
                <a:cs typeface="+mj-cs"/>
              </a:rPr>
              <a:t>Communication delivery</a:t>
            </a:r>
          </a:p>
        </p:txBody>
      </p:sp>
      <p:sp>
        <p:nvSpPr>
          <p:cNvPr id="50179" name="Rectangle 3"/>
          <p:cNvSpPr>
            <a:spLocks noGrp="1" noChangeArrowheads="1"/>
          </p:cNvSpPr>
          <p:nvPr>
            <p:ph idx="1"/>
          </p:nvPr>
        </p:nvSpPr>
        <p:spPr/>
        <p:txBody>
          <a:bodyPr/>
          <a:lstStyle/>
          <a:p>
            <a:pPr eaLnBrk="1" hangingPunct="1">
              <a:lnSpc>
                <a:spcPct val="90000"/>
              </a:lnSpc>
              <a:spcBef>
                <a:spcPts val="600"/>
              </a:spcBef>
            </a:pPr>
            <a:r>
              <a:rPr lang="en-US" sz="2800">
                <a:solidFill>
                  <a:srgbClr val="0073E5"/>
                </a:solidFill>
                <a:ea typeface="ＭＳ Ｐゴシック" charset="-128"/>
                <a:cs typeface="ＭＳ Ｐゴシック" charset="-128"/>
              </a:rPr>
              <a:t>Attention switch</a:t>
            </a:r>
          </a:p>
          <a:p>
            <a:pPr lvl="1" eaLnBrk="1" hangingPunct="1">
              <a:lnSpc>
                <a:spcPct val="90000"/>
              </a:lnSpc>
              <a:spcBef>
                <a:spcPts val="600"/>
              </a:spcBef>
            </a:pPr>
            <a:r>
              <a:rPr lang="en-US" sz="2400"/>
              <a:t>Noticing communication</a:t>
            </a:r>
          </a:p>
          <a:p>
            <a:pPr eaLnBrk="1" hangingPunct="1">
              <a:lnSpc>
                <a:spcPct val="90000"/>
              </a:lnSpc>
              <a:spcBef>
                <a:spcPts val="600"/>
              </a:spcBef>
            </a:pPr>
            <a:r>
              <a:rPr lang="en-US" sz="2800">
                <a:solidFill>
                  <a:srgbClr val="0073E5"/>
                </a:solidFill>
                <a:ea typeface="ＭＳ Ｐゴシック" charset="-128"/>
                <a:cs typeface="ＭＳ Ｐゴシック" charset="-128"/>
              </a:rPr>
              <a:t>Attention maintenance</a:t>
            </a:r>
          </a:p>
          <a:p>
            <a:pPr lvl="1" eaLnBrk="1" hangingPunct="1">
              <a:lnSpc>
                <a:spcPct val="90000"/>
              </a:lnSpc>
              <a:spcBef>
                <a:spcPts val="600"/>
              </a:spcBef>
            </a:pPr>
            <a:r>
              <a:rPr lang="en-US" sz="2400"/>
              <a:t>Paying attention long enough to process</a:t>
            </a:r>
          </a:p>
          <a:p>
            <a:pPr eaLnBrk="1" hangingPunct="1">
              <a:lnSpc>
                <a:spcPct val="90000"/>
              </a:lnSpc>
              <a:spcBef>
                <a:spcPts val="600"/>
              </a:spcBef>
            </a:pPr>
            <a:endParaRPr lang="en-US" sz="2800">
              <a:ea typeface="ＭＳ Ｐゴシック" charset="-128"/>
              <a:cs typeface="ＭＳ Ｐゴシック" charset="-128"/>
            </a:endParaRPr>
          </a:p>
          <a:p>
            <a:pPr eaLnBrk="1" hangingPunct="1">
              <a:lnSpc>
                <a:spcPct val="90000"/>
              </a:lnSpc>
              <a:spcBef>
                <a:spcPts val="600"/>
              </a:spcBef>
            </a:pPr>
            <a:r>
              <a:rPr lang="en-US" sz="2800">
                <a:ea typeface="ＭＳ Ｐゴシック" charset="-128"/>
                <a:cs typeface="ＭＳ Ｐゴシック" charset="-128"/>
              </a:rPr>
              <a:t>Breakdowns</a:t>
            </a:r>
          </a:p>
          <a:p>
            <a:pPr lvl="1" eaLnBrk="1" hangingPunct="1">
              <a:lnSpc>
                <a:spcPct val="90000"/>
              </a:lnSpc>
              <a:spcBef>
                <a:spcPts val="600"/>
              </a:spcBef>
            </a:pPr>
            <a:r>
              <a:rPr lang="en-US" sz="2400"/>
              <a:t>Environmental stimuli, interference</a:t>
            </a:r>
          </a:p>
          <a:p>
            <a:pPr lvl="1" eaLnBrk="1" hangingPunct="1">
              <a:lnSpc>
                <a:spcPct val="90000"/>
              </a:lnSpc>
              <a:spcBef>
                <a:spcPts val="600"/>
              </a:spcBef>
            </a:pPr>
            <a:r>
              <a:rPr lang="en-US" sz="2400"/>
              <a:t>Characteristics of communication</a:t>
            </a:r>
          </a:p>
          <a:p>
            <a:pPr lvl="1" eaLnBrk="1" hangingPunct="1">
              <a:lnSpc>
                <a:spcPct val="90000"/>
              </a:lnSpc>
              <a:spcBef>
                <a:spcPts val="600"/>
              </a:spcBef>
            </a:pPr>
            <a:r>
              <a:rPr lang="en-US" sz="2400"/>
              <a:t>Habituation</a:t>
            </a:r>
          </a:p>
          <a:p>
            <a:pPr lvl="2" eaLnBrk="1" hangingPunct="1">
              <a:lnSpc>
                <a:spcPct val="90000"/>
              </a:lnSpc>
              <a:spcBef>
                <a:spcPts val="600"/>
              </a:spcBef>
            </a:pPr>
            <a:r>
              <a:rPr lang="en-US" sz="2000"/>
              <a:t>Tendency for the impact of stimuli </a:t>
            </a:r>
            <a:br>
              <a:rPr lang="en-US" sz="2000"/>
            </a:br>
            <a:r>
              <a:rPr lang="en-US" sz="2000"/>
              <a:t>to decrease over time</a:t>
            </a:r>
          </a:p>
        </p:txBody>
      </p:sp>
      <p:sp>
        <p:nvSpPr>
          <p:cNvPr id="5" name="AutoShape 7"/>
          <p:cNvSpPr>
            <a:spLocks noChangeArrowheads="1"/>
          </p:cNvSpPr>
          <p:nvPr/>
        </p:nvSpPr>
        <p:spPr bwMode="auto">
          <a:xfrm rot="10800000" flipH="1">
            <a:off x="6678613" y="4692650"/>
            <a:ext cx="1839912"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50182" name="Rectangle 9"/>
          <p:cNvSpPr>
            <a:spLocks noChangeArrowheads="1"/>
          </p:cNvSpPr>
          <p:nvPr/>
        </p:nvSpPr>
        <p:spPr bwMode="auto">
          <a:xfrm>
            <a:off x="7275513" y="476885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50183" name="Rectangle 10"/>
          <p:cNvSpPr>
            <a:spLocks noChangeArrowheads="1"/>
          </p:cNvSpPr>
          <p:nvPr/>
        </p:nvSpPr>
        <p:spPr bwMode="auto">
          <a:xfrm>
            <a:off x="7275513" y="55149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50184" name="Line 18"/>
          <p:cNvSpPr>
            <a:spLocks noChangeShapeType="1"/>
          </p:cNvSpPr>
          <p:nvPr/>
        </p:nvSpPr>
        <p:spPr bwMode="auto">
          <a:xfrm>
            <a:off x="7858125" y="5314950"/>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lock icon?”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1538" name="Picture 2" descr="firefox-ssl-titlebar-amazon"/>
          <p:cNvPicPr>
            <a:picLocks noChangeAspect="1" noChangeArrowheads="1"/>
          </p:cNvPicPr>
          <p:nvPr/>
        </p:nvPicPr>
        <p:blipFill>
          <a:blip r:embed="rId3"/>
          <a:srcRect/>
          <a:stretch>
            <a:fillRect/>
          </a:stretch>
        </p:blipFill>
        <p:spPr bwMode="auto">
          <a:xfrm>
            <a:off x="412750" y="3494088"/>
            <a:ext cx="8318500" cy="1651000"/>
          </a:xfrm>
          <a:prstGeom prst="rect">
            <a:avLst/>
          </a:prstGeom>
          <a:noFill/>
        </p:spPr>
      </p:pic>
      <p:pic>
        <p:nvPicPr>
          <p:cNvPr id="961539" name="Picture 3" descr="firefox-titlebar-amazon"/>
          <p:cNvPicPr>
            <a:picLocks noChangeAspect="1" noChangeArrowheads="1"/>
          </p:cNvPicPr>
          <p:nvPr/>
        </p:nvPicPr>
        <p:blipFill>
          <a:blip r:embed="rId4"/>
          <a:srcRect/>
          <a:stretch>
            <a:fillRect/>
          </a:stretch>
        </p:blipFill>
        <p:spPr bwMode="auto">
          <a:xfrm>
            <a:off x="385763" y="1096963"/>
            <a:ext cx="8370887" cy="1727200"/>
          </a:xfrm>
          <a:prstGeom prst="rect">
            <a:avLst/>
          </a:prstGeom>
          <a:noFill/>
        </p:spPr>
      </p:pic>
      <p:sp>
        <p:nvSpPr>
          <p:cNvPr id="961540" name="Line 4"/>
          <p:cNvSpPr>
            <a:spLocks noChangeShapeType="1"/>
          </p:cNvSpPr>
          <p:nvPr/>
        </p:nvSpPr>
        <p:spPr bwMode="auto">
          <a:xfrm>
            <a:off x="509588" y="2822575"/>
            <a:ext cx="8129587" cy="0"/>
          </a:xfrm>
          <a:prstGeom prst="lin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961541" name="Line 5"/>
          <p:cNvSpPr>
            <a:spLocks noChangeShapeType="1"/>
          </p:cNvSpPr>
          <p:nvPr/>
        </p:nvSpPr>
        <p:spPr bwMode="auto">
          <a:xfrm>
            <a:off x="506413" y="5143500"/>
            <a:ext cx="8129587" cy="0"/>
          </a:xfrm>
          <a:prstGeom prst="line">
            <a:avLst/>
          </a:prstGeom>
          <a:noFill/>
          <a:ln w="9525">
            <a:solidFill>
              <a:schemeClr val="bg2"/>
            </a:solidFill>
            <a:round/>
            <a:headEnd/>
            <a:tailEnd/>
          </a:ln>
          <a:effectLst/>
        </p:spPr>
        <p:txBody>
          <a:bodyPr wrap="none" anchor="ctr">
            <a:prstTxWarp prst="textNoShape">
              <a:avLst/>
            </a:prstTxWarp>
          </a:bodyPr>
          <a:lstStyle/>
          <a:p>
            <a:endParaRPr lang="en-US"/>
          </a:p>
        </p:txBody>
      </p:sp>
      <p:sp>
        <p:nvSpPr>
          <p:cNvPr id="961542" name="Oval 6"/>
          <p:cNvSpPr>
            <a:spLocks noChangeArrowheads="1"/>
          </p:cNvSpPr>
          <p:nvPr/>
        </p:nvSpPr>
        <p:spPr bwMode="auto">
          <a:xfrm>
            <a:off x="3000375" y="3786188"/>
            <a:ext cx="2824163" cy="638175"/>
          </a:xfrm>
          <a:prstGeom prst="ellipse">
            <a:avLst/>
          </a:prstGeom>
          <a:noFill/>
          <a:ln w="57150">
            <a:solidFill>
              <a:schemeClr val="hlink"/>
            </a:solidFill>
            <a:round/>
            <a:headEnd/>
            <a:tailEnd/>
          </a:ln>
          <a:effectLst/>
        </p:spPr>
        <p:txBody>
          <a:bodyPr wrap="none" anchor="ctr">
            <a:prstTxWarp prst="textNoShape">
              <a:avLst/>
            </a:prstTxWarp>
          </a:bodyPr>
          <a:lstStyle/>
          <a:p>
            <a:pPr algn="ctr"/>
            <a:endParaRPr lang="en-US">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61542"/>
                                        </p:tgtEl>
                                        <p:attrNameLst>
                                          <p:attrName>style.visibility</p:attrName>
                                        </p:attrNameLst>
                                      </p:cBhvr>
                                      <p:to>
                                        <p:strVal val="visible"/>
                                      </p:to>
                                    </p:set>
                                    <p:animEffect transition="in" filter="wheel(1)">
                                      <p:cBhvr>
                                        <p:cTn id="7" dur="1000"/>
                                        <p:tgtEl>
                                          <p:spTgt spid="96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p:txBody>
          <a:bodyPr/>
          <a:lstStyle/>
          <a:p>
            <a:pPr eaLnBrk="1" hangingPunct="1">
              <a:defRPr/>
            </a:pPr>
            <a:r>
              <a:rPr lang="en-US">
                <a:ea typeface="+mj-ea"/>
                <a:cs typeface="+mj-cs"/>
              </a:rPr>
              <a:t>Communication processing</a:t>
            </a:r>
          </a:p>
        </p:txBody>
      </p:sp>
      <p:sp>
        <p:nvSpPr>
          <p:cNvPr id="52227" name="Rectangle 3"/>
          <p:cNvSpPr>
            <a:spLocks noGrp="1" noChangeArrowheads="1"/>
          </p:cNvSpPr>
          <p:nvPr>
            <p:ph idx="1"/>
          </p:nvPr>
        </p:nvSpPr>
        <p:spPr/>
        <p:txBody>
          <a:bodyPr/>
          <a:lstStyle/>
          <a:p>
            <a:pPr eaLnBrk="1" hangingPunct="1">
              <a:lnSpc>
                <a:spcPct val="90000"/>
              </a:lnSpc>
              <a:spcBef>
                <a:spcPts val="600"/>
              </a:spcBef>
            </a:pPr>
            <a:r>
              <a:rPr lang="en-US">
                <a:solidFill>
                  <a:srgbClr val="0073E5"/>
                </a:solidFill>
                <a:ea typeface="ＭＳ Ｐゴシック" charset="-128"/>
                <a:cs typeface="ＭＳ Ｐゴシック" charset="-128"/>
              </a:rPr>
              <a:t>Comprehension</a:t>
            </a:r>
          </a:p>
          <a:p>
            <a:pPr lvl="1" eaLnBrk="1" hangingPunct="1">
              <a:lnSpc>
                <a:spcPct val="90000"/>
              </a:lnSpc>
              <a:spcBef>
                <a:spcPts val="600"/>
              </a:spcBef>
            </a:pPr>
            <a:r>
              <a:rPr lang="en-US"/>
              <a:t>Understand communication</a:t>
            </a:r>
          </a:p>
          <a:p>
            <a:pPr eaLnBrk="1" hangingPunct="1">
              <a:lnSpc>
                <a:spcPct val="90000"/>
              </a:lnSpc>
              <a:spcBef>
                <a:spcPts val="600"/>
              </a:spcBef>
            </a:pPr>
            <a:r>
              <a:rPr lang="en-US">
                <a:solidFill>
                  <a:srgbClr val="0073E5"/>
                </a:solidFill>
                <a:ea typeface="ＭＳ Ｐゴシック" charset="-128"/>
                <a:cs typeface="ＭＳ Ｐゴシック" charset="-128"/>
              </a:rPr>
              <a:t>Knowledge acquisition</a:t>
            </a:r>
          </a:p>
          <a:p>
            <a:pPr lvl="1" eaLnBrk="1" hangingPunct="1">
              <a:lnSpc>
                <a:spcPct val="90000"/>
              </a:lnSpc>
              <a:spcBef>
                <a:spcPts val="600"/>
              </a:spcBef>
            </a:pPr>
            <a:r>
              <a:rPr lang="en-US"/>
              <a:t>Learn what to do in response</a:t>
            </a:r>
          </a:p>
          <a:p>
            <a:pPr eaLnBrk="1" hangingPunct="1">
              <a:lnSpc>
                <a:spcPct val="90000"/>
              </a:lnSpc>
              <a:spcBef>
                <a:spcPts val="600"/>
              </a:spcBef>
            </a:pPr>
            <a:endParaRPr lang="en-US">
              <a:ea typeface="ＭＳ Ｐゴシック" charset="-128"/>
              <a:cs typeface="ＭＳ Ｐゴシック" charset="-128"/>
            </a:endParaRPr>
          </a:p>
          <a:p>
            <a:pPr eaLnBrk="1" hangingPunct="1">
              <a:lnSpc>
                <a:spcPct val="90000"/>
              </a:lnSpc>
              <a:spcBef>
                <a:spcPts val="600"/>
              </a:spcBef>
            </a:pPr>
            <a:r>
              <a:rPr lang="en-US">
                <a:ea typeface="ＭＳ Ｐゴシック" charset="-128"/>
                <a:cs typeface="ＭＳ Ｐゴシック" charset="-128"/>
              </a:rPr>
              <a:t>Breakdowns</a:t>
            </a:r>
          </a:p>
          <a:p>
            <a:pPr lvl="1" eaLnBrk="1" hangingPunct="1">
              <a:lnSpc>
                <a:spcPct val="90000"/>
              </a:lnSpc>
              <a:spcBef>
                <a:spcPts val="600"/>
              </a:spcBef>
            </a:pPr>
            <a:r>
              <a:rPr lang="en-US"/>
              <a:t>Unfamiliar symbols, vocabulary, </a:t>
            </a:r>
            <a:br>
              <a:rPr lang="en-US"/>
            </a:br>
            <a:r>
              <a:rPr lang="en-US"/>
              <a:t>complex sentences, conceptual </a:t>
            </a:r>
            <a:br>
              <a:rPr lang="en-US"/>
            </a:br>
            <a:r>
              <a:rPr lang="en-US"/>
              <a:t>complexity</a:t>
            </a:r>
          </a:p>
        </p:txBody>
      </p:sp>
      <p:sp>
        <p:nvSpPr>
          <p:cNvPr id="5" name="AutoShape 5"/>
          <p:cNvSpPr>
            <a:spLocks noChangeArrowheads="1"/>
          </p:cNvSpPr>
          <p:nvPr/>
        </p:nvSpPr>
        <p:spPr bwMode="auto">
          <a:xfrm rot="10800000" flipH="1">
            <a:off x="6678613" y="4703763"/>
            <a:ext cx="1854200"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sp>
        <p:nvSpPr>
          <p:cNvPr id="52230" name="Rectangle 11"/>
          <p:cNvSpPr>
            <a:spLocks noChangeArrowheads="1"/>
          </p:cNvSpPr>
          <p:nvPr/>
        </p:nvSpPr>
        <p:spPr bwMode="auto">
          <a:xfrm>
            <a:off x="7285038" y="47863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52231" name="Rectangle 19"/>
          <p:cNvSpPr>
            <a:spLocks noChangeArrowheads="1"/>
          </p:cNvSpPr>
          <p:nvPr/>
        </p:nvSpPr>
        <p:spPr bwMode="auto">
          <a:xfrm>
            <a:off x="7285038" y="5522913"/>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52232" name="Line 18"/>
          <p:cNvSpPr>
            <a:spLocks noChangeShapeType="1"/>
          </p:cNvSpPr>
          <p:nvPr/>
        </p:nvSpPr>
        <p:spPr bwMode="auto">
          <a:xfrm>
            <a:off x="7878763" y="5334000"/>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Oval 2"/>
          <p:cNvSpPr>
            <a:spLocks noChangeArrowheads="1"/>
          </p:cNvSpPr>
          <p:nvPr/>
        </p:nvSpPr>
        <p:spPr bwMode="auto">
          <a:xfrm>
            <a:off x="138113" y="330200"/>
            <a:ext cx="8867775" cy="6338888"/>
          </a:xfrm>
          <a:prstGeom prst="ellipse">
            <a:avLst/>
          </a:prstGeom>
          <a:solidFill>
            <a:srgbClr val="80FF00"/>
          </a:solidFill>
          <a:ln w="9525">
            <a:noFill/>
            <a:round/>
            <a:headEnd/>
            <a:tailEnd/>
          </a:ln>
          <a:effectLst/>
        </p:spPr>
        <p:txBody>
          <a:bodyPr wrap="none" anchor="ctr">
            <a:prstTxWarp prst="textNoShape">
              <a:avLst/>
            </a:prstTxWarp>
          </a:bodyPr>
          <a:lstStyle/>
          <a:p>
            <a:pPr algn="ctr"/>
            <a:endParaRPr lang="en-US" sz="2800">
              <a:solidFill>
                <a:srgbClr val="80FF00"/>
              </a:solidFill>
              <a:latin typeface="Futura" charset="0"/>
            </a:endParaRPr>
          </a:p>
        </p:txBody>
      </p:sp>
      <p:pic>
        <p:nvPicPr>
          <p:cNvPr id="293891" name="Picture 3"/>
          <p:cNvPicPr>
            <a:picLocks noChangeAspect="1" noChangeArrowheads="1"/>
          </p:cNvPicPr>
          <p:nvPr/>
        </p:nvPicPr>
        <p:blipFill>
          <a:blip r:embed="rId3"/>
          <a:srcRect/>
          <a:stretch>
            <a:fillRect/>
          </a:stretch>
        </p:blipFill>
        <p:spPr bwMode="auto">
          <a:xfrm>
            <a:off x="2743200" y="2171700"/>
            <a:ext cx="3657600" cy="2498725"/>
          </a:xfrm>
          <a:prstGeom prst="rect">
            <a:avLst/>
          </a:prstGeom>
          <a:noFill/>
        </p:spPr>
      </p:pic>
      <p:sp>
        <p:nvSpPr>
          <p:cNvPr id="293892" name="Oval 4"/>
          <p:cNvSpPr>
            <a:spLocks noChangeArrowheads="1"/>
          </p:cNvSpPr>
          <p:nvPr/>
        </p:nvSpPr>
        <p:spPr bwMode="auto">
          <a:xfrm>
            <a:off x="1327150" y="752475"/>
            <a:ext cx="6488113" cy="1311275"/>
          </a:xfrm>
          <a:prstGeom prst="ellipse">
            <a:avLst/>
          </a:prstGeom>
          <a:solidFill>
            <a:schemeClr val="accent2"/>
          </a:solidFill>
          <a:ln w="9525">
            <a:noFill/>
            <a:round/>
            <a:headEnd/>
            <a:tailEnd/>
          </a:ln>
          <a:effectLst/>
        </p:spPr>
        <p:txBody>
          <a:bodyPr wrap="none" anchor="ctr">
            <a:prstTxWarp prst="textNoShape">
              <a:avLst/>
            </a:prstTxWarp>
          </a:bodyPr>
          <a:lstStyle/>
          <a:p>
            <a:pPr algn="ctr"/>
            <a:r>
              <a:rPr lang="en-US" sz="2800" dirty="0"/>
              <a:t>security/privacy researchers </a:t>
            </a:r>
            <a:br>
              <a:rPr lang="en-US" sz="2800" dirty="0"/>
            </a:br>
            <a:r>
              <a:rPr lang="en-US" sz="2800" dirty="0"/>
              <a:t>and system developers</a:t>
            </a:r>
          </a:p>
        </p:txBody>
      </p:sp>
      <p:sp>
        <p:nvSpPr>
          <p:cNvPr id="293893" name="Oval 5"/>
          <p:cNvSpPr>
            <a:spLocks noChangeArrowheads="1"/>
          </p:cNvSpPr>
          <p:nvPr/>
        </p:nvSpPr>
        <p:spPr bwMode="auto">
          <a:xfrm>
            <a:off x="554038" y="4613275"/>
            <a:ext cx="8042275" cy="1781175"/>
          </a:xfrm>
          <a:prstGeom prst="ellipse">
            <a:avLst/>
          </a:prstGeom>
          <a:solidFill>
            <a:schemeClr val="accent1"/>
          </a:solidFill>
          <a:ln w="9525">
            <a:noFill/>
            <a:round/>
            <a:headEnd/>
            <a:tailEnd/>
          </a:ln>
          <a:effectLst/>
        </p:spPr>
        <p:txBody>
          <a:bodyPr wrap="none" anchor="ctr">
            <a:prstTxWarp prst="textNoShape">
              <a:avLst/>
            </a:prstTxWarp>
          </a:bodyPr>
          <a:lstStyle/>
          <a:p>
            <a:pPr algn="ctr"/>
            <a:r>
              <a:rPr lang="en-US" sz="2800" dirty="0"/>
              <a:t>human computer interaction researchers </a:t>
            </a:r>
            <a:br>
              <a:rPr lang="en-US" sz="2800" dirty="0"/>
            </a:br>
            <a:r>
              <a:rPr lang="en-US" sz="2800" dirty="0"/>
              <a:t>and usability professionals</a:t>
            </a:r>
          </a:p>
        </p:txBody>
      </p:sp>
      <p:sp>
        <p:nvSpPr>
          <p:cNvPr id="293894" name="AutoShape 6"/>
          <p:cNvSpPr>
            <a:spLocks noChangeArrowheads="1"/>
          </p:cNvSpPr>
          <p:nvPr/>
        </p:nvSpPr>
        <p:spPr bwMode="auto">
          <a:xfrm>
            <a:off x="3502025" y="2216150"/>
            <a:ext cx="841375" cy="2314575"/>
          </a:xfrm>
          <a:prstGeom prst="upArrow">
            <a:avLst>
              <a:gd name="adj1" fmla="val 50000"/>
              <a:gd name="adj2" fmla="val 68774"/>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293895" name="AutoShape 7"/>
          <p:cNvSpPr>
            <a:spLocks noChangeArrowheads="1"/>
          </p:cNvSpPr>
          <p:nvPr/>
        </p:nvSpPr>
        <p:spPr bwMode="auto">
          <a:xfrm flipV="1">
            <a:off x="4884738" y="2216150"/>
            <a:ext cx="841375" cy="2314575"/>
          </a:xfrm>
          <a:prstGeom prst="upArrow">
            <a:avLst>
              <a:gd name="adj1" fmla="val 50000"/>
              <a:gd name="adj2" fmla="val 68774"/>
            </a:avLst>
          </a:prstGeom>
          <a:solidFill>
            <a:schemeClr val="accent2"/>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3894"/>
                                        </p:tgtEl>
                                        <p:attrNameLst>
                                          <p:attrName>style.visibility</p:attrName>
                                        </p:attrNameLst>
                                      </p:cBhvr>
                                      <p:to>
                                        <p:strVal val="visible"/>
                                      </p:to>
                                    </p:set>
                                    <p:animEffect transition="in" filter="wipe(down)">
                                      <p:cBhvr>
                                        <p:cTn id="7" dur="500"/>
                                        <p:tgtEl>
                                          <p:spTgt spid="2938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3895"/>
                                        </p:tgtEl>
                                        <p:attrNameLst>
                                          <p:attrName>style.visibility</p:attrName>
                                        </p:attrNameLst>
                                      </p:cBhvr>
                                      <p:to>
                                        <p:strVal val="visible"/>
                                      </p:to>
                                    </p:set>
                                    <p:animEffect transition="in" filter="wipe(up)">
                                      <p:cBhvr>
                                        <p:cTn id="10" dur="500"/>
                                        <p:tgtEl>
                                          <p:spTgt spid="293895"/>
                                        </p:tgtEl>
                                      </p:cBhvr>
                                    </p:animEffect>
                                  </p:childTnLst>
                                </p:cTn>
                              </p:par>
                            </p:childTnLst>
                          </p:cTn>
                        </p:par>
                        <p:par>
                          <p:cTn id="11" fill="hold">
                            <p:stCondLst>
                              <p:cond delay="500"/>
                            </p:stCondLst>
                            <p:childTnLst>
                              <p:par>
                                <p:cTn id="12" presetID="9" presetClass="exit" presetSubtype="0" fill="hold" nodeType="afterEffect">
                                  <p:stCondLst>
                                    <p:cond delay="0"/>
                                  </p:stCondLst>
                                  <p:childTnLst>
                                    <p:animEffect transition="out" filter="dissolve">
                                      <p:cBhvr>
                                        <p:cTn id="13" dur="2000"/>
                                        <p:tgtEl>
                                          <p:spTgt spid="293891"/>
                                        </p:tgtEl>
                                      </p:cBhvr>
                                    </p:animEffect>
                                    <p:set>
                                      <p:cBhvr>
                                        <p:cTn id="14" dur="1" fill="hold">
                                          <p:stCondLst>
                                            <p:cond delay="1999"/>
                                          </p:stCondLst>
                                        </p:cTn>
                                        <p:tgtEl>
                                          <p:spTgt spid="293891"/>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293890"/>
                                        </p:tgtEl>
                                        <p:attrNameLst>
                                          <p:attrName>style.visibility</p:attrName>
                                        </p:attrNameLst>
                                      </p:cBhvr>
                                      <p:to>
                                        <p:strVal val="visible"/>
                                      </p:to>
                                    </p:set>
                                    <p:animEffect transition="in" filter="dissolve">
                                      <p:cBhvr>
                                        <p:cTn id="17" dur="500"/>
                                        <p:tgtEl>
                                          <p:spTgt spid="293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nimBg="1"/>
      <p:bldP spid="293894" grpId="0" animBg="1"/>
      <p:bldP spid="293895"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9499" name="Picture 11" descr="cranor-fig3"/>
          <p:cNvPicPr>
            <a:picLocks noChangeAspect="1" noChangeArrowheads="1"/>
          </p:cNvPicPr>
          <p:nvPr/>
        </p:nvPicPr>
        <p:blipFill>
          <a:blip r:embed="rId3"/>
          <a:srcRect/>
          <a:stretch>
            <a:fillRect/>
          </a:stretch>
        </p:blipFill>
        <p:spPr bwMode="auto">
          <a:xfrm>
            <a:off x="2185988" y="3941763"/>
            <a:ext cx="3556000" cy="719137"/>
          </a:xfrm>
          <a:prstGeom prst="rect">
            <a:avLst/>
          </a:prstGeom>
          <a:noFill/>
          <a:ln w="9525">
            <a:noFill/>
            <a:miter lim="800000"/>
            <a:headEnd/>
            <a:tailEnd/>
          </a:ln>
        </p:spPr>
      </p:pic>
      <p:grpSp>
        <p:nvGrpSpPr>
          <p:cNvPr id="2" name="Group 18"/>
          <p:cNvGrpSpPr>
            <a:grpSpLocks/>
          </p:cNvGrpSpPr>
          <p:nvPr/>
        </p:nvGrpSpPr>
        <p:grpSpPr bwMode="auto">
          <a:xfrm>
            <a:off x="2606675" y="4737100"/>
            <a:ext cx="4351338" cy="1079500"/>
            <a:chOff x="2606674" y="4737162"/>
            <a:chExt cx="4351339" cy="1079500"/>
          </a:xfrm>
        </p:grpSpPr>
        <p:sp>
          <p:nvSpPr>
            <p:cNvPr id="65544" name="Text Box 12"/>
            <p:cNvSpPr txBox="1">
              <a:spLocks noChangeArrowheads="1"/>
            </p:cNvSpPr>
            <p:nvPr/>
          </p:nvSpPr>
          <p:spPr bwMode="auto">
            <a:xfrm>
              <a:off x="3579812" y="5416612"/>
              <a:ext cx="3378201" cy="400050"/>
            </a:xfrm>
            <a:prstGeom prst="rect">
              <a:avLst/>
            </a:prstGeom>
            <a:noFill/>
            <a:ln w="9525">
              <a:noFill/>
              <a:miter lim="800000"/>
              <a:headEnd/>
              <a:tailEnd/>
            </a:ln>
          </p:spPr>
          <p:txBody>
            <a:bodyPr wrap="none">
              <a:prstTxWarp prst="textNoShape">
                <a:avLst/>
              </a:prstTxWarp>
              <a:spAutoFit/>
            </a:bodyPr>
            <a:lstStyle/>
            <a:p>
              <a:r>
                <a:rPr lang="en-US" sz="2000"/>
                <a:t>Internet Explorer cookie flag</a:t>
              </a:r>
            </a:p>
          </p:txBody>
        </p:sp>
        <p:sp>
          <p:nvSpPr>
            <p:cNvPr id="65545" name="Line 13"/>
            <p:cNvSpPr>
              <a:spLocks noChangeShapeType="1"/>
            </p:cNvSpPr>
            <p:nvPr/>
          </p:nvSpPr>
          <p:spPr bwMode="auto">
            <a:xfrm flipH="1" flipV="1">
              <a:off x="2606674" y="4737162"/>
              <a:ext cx="995363" cy="887413"/>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pic>
        <p:nvPicPr>
          <p:cNvPr id="65540" name="Picture 15" descr="firefox-closedlock"/>
          <p:cNvPicPr>
            <a:picLocks noChangeAspect="1" noChangeArrowheads="1"/>
          </p:cNvPicPr>
          <p:nvPr/>
        </p:nvPicPr>
        <p:blipFill>
          <a:blip r:embed="rId4"/>
          <a:srcRect l="9016" t="33363" b="885"/>
          <a:stretch>
            <a:fillRect/>
          </a:stretch>
        </p:blipFill>
        <p:spPr bwMode="auto">
          <a:xfrm>
            <a:off x="2481263" y="914400"/>
            <a:ext cx="3908425" cy="1179513"/>
          </a:xfrm>
          <a:prstGeom prst="rect">
            <a:avLst/>
          </a:prstGeom>
          <a:noFill/>
          <a:ln w="9525">
            <a:noFill/>
            <a:miter lim="800000"/>
            <a:headEnd/>
            <a:tailEnd/>
          </a:ln>
        </p:spPr>
      </p:pic>
      <p:grpSp>
        <p:nvGrpSpPr>
          <p:cNvPr id="3" name="Group 17"/>
          <p:cNvGrpSpPr>
            <a:grpSpLocks/>
          </p:cNvGrpSpPr>
          <p:nvPr/>
        </p:nvGrpSpPr>
        <p:grpSpPr bwMode="auto">
          <a:xfrm>
            <a:off x="4027488" y="1773238"/>
            <a:ext cx="2057400" cy="1460500"/>
            <a:chOff x="4027487" y="1773238"/>
            <a:chExt cx="2057400" cy="1460500"/>
          </a:xfrm>
        </p:grpSpPr>
        <p:sp>
          <p:nvSpPr>
            <p:cNvPr id="65542" name="Text Box 16"/>
            <p:cNvSpPr txBox="1">
              <a:spLocks noChangeArrowheads="1"/>
            </p:cNvSpPr>
            <p:nvPr/>
          </p:nvSpPr>
          <p:spPr bwMode="auto">
            <a:xfrm>
              <a:off x="4027487" y="2833688"/>
              <a:ext cx="2057400" cy="400050"/>
            </a:xfrm>
            <a:prstGeom prst="rect">
              <a:avLst/>
            </a:prstGeom>
            <a:noFill/>
            <a:ln w="9525">
              <a:noFill/>
              <a:miter lim="800000"/>
              <a:headEnd/>
              <a:tailEnd/>
            </a:ln>
          </p:spPr>
          <p:txBody>
            <a:bodyPr wrap="none">
              <a:prstTxWarp prst="textNoShape">
                <a:avLst/>
              </a:prstTxWarp>
              <a:spAutoFit/>
            </a:bodyPr>
            <a:lstStyle/>
            <a:p>
              <a:r>
                <a:rPr lang="en-US" sz="2000"/>
                <a:t>Firefox SSL icon</a:t>
              </a:r>
            </a:p>
          </p:txBody>
        </p:sp>
        <p:sp>
          <p:nvSpPr>
            <p:cNvPr id="65543" name="Line 17"/>
            <p:cNvSpPr>
              <a:spLocks noChangeShapeType="1"/>
            </p:cNvSpPr>
            <p:nvPr/>
          </p:nvSpPr>
          <p:spPr bwMode="auto">
            <a:xfrm flipH="1" flipV="1">
              <a:off x="5503862" y="1773238"/>
              <a:ext cx="360363" cy="1163638"/>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94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5492" name="Picture 4" descr="IMG_4489"/>
          <p:cNvPicPr>
            <a:picLocks noChangeAspect="1" noChangeArrowheads="1"/>
          </p:cNvPicPr>
          <p:nvPr/>
        </p:nvPicPr>
        <p:blipFill>
          <a:blip r:embed="rId3"/>
          <a:srcRect/>
          <a:stretch>
            <a:fillRect/>
          </a:stretch>
        </p:blipFill>
        <p:spPr bwMode="auto">
          <a:xfrm>
            <a:off x="-19050" y="-14288"/>
            <a:ext cx="9182100" cy="6886576"/>
          </a:xfrm>
          <a:prstGeom prst="rect">
            <a:avLst/>
          </a:prstGeom>
          <a:noFill/>
        </p:spPr>
      </p:pic>
      <p:pic>
        <p:nvPicPr>
          <p:cNvPr id="1215493" name="Picture 5" descr="IMG_4490"/>
          <p:cNvPicPr>
            <a:picLocks noChangeAspect="1" noChangeArrowheads="1"/>
          </p:cNvPicPr>
          <p:nvPr/>
        </p:nvPicPr>
        <p:blipFill>
          <a:blip r:embed="rId4"/>
          <a:srcRect/>
          <a:stretch>
            <a:fillRect/>
          </a:stretch>
        </p:blipFill>
        <p:spPr bwMode="auto">
          <a:xfrm rot="324331">
            <a:off x="3548063" y="2547938"/>
            <a:ext cx="4872037" cy="3654425"/>
          </a:xfrm>
          <a:prstGeom prst="rect">
            <a:avLst/>
          </a:prstGeom>
          <a:noFill/>
          <a:effectLst>
            <a:outerShdw blurRad="63500" dist="38099" dir="2700000" algn="ctr" rotWithShape="0">
              <a:srgbClr val="000000">
                <a:alpha val="74998"/>
              </a:srgbClr>
            </a:outerShdw>
          </a:effectLst>
        </p:spPr>
      </p:pic>
      <p:pic>
        <p:nvPicPr>
          <p:cNvPr id="5" name="Picture 4" descr="IMG_6546.jpg"/>
          <p:cNvPicPr>
            <a:picLocks noChangeAspect="1"/>
          </p:cNvPicPr>
          <p:nvPr/>
        </p:nvPicPr>
        <p:blipFill>
          <a:blip r:embed="rId5"/>
          <a:srcRect l="28327" t="23333" r="30828" b="13333"/>
          <a:stretch>
            <a:fillRect/>
          </a:stretch>
        </p:blipFill>
        <p:spPr>
          <a:xfrm rot="21228258">
            <a:off x="641669" y="1371600"/>
            <a:ext cx="3930331" cy="4572000"/>
          </a:xfrm>
          <a:prstGeom prst="rect">
            <a:avLst/>
          </a:prstGeom>
          <a:noFill/>
          <a:effectLst>
            <a:outerShdw blurRad="63500" dist="38099" dir="2700000" algn="ctr" rotWithShape="0">
              <a:srgbClr val="000000">
                <a:alpha val="74998"/>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5493"/>
                                        </p:tgtEl>
                                        <p:attrNameLst>
                                          <p:attrName>style.visibility</p:attrName>
                                        </p:attrNameLst>
                                      </p:cBhvr>
                                      <p:to>
                                        <p:strVal val="visible"/>
                                      </p:to>
                                    </p:set>
                                    <p:animEffect transition="in" filter="dissolve">
                                      <p:cBhvr>
                                        <p:cTn id="7" dur="500"/>
                                        <p:tgtEl>
                                          <p:spTgt spid="1215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9730" name="Picture 2" descr="no-kimono-slippers"/>
          <p:cNvPicPr>
            <a:picLocks noChangeAspect="1" noChangeArrowheads="1"/>
          </p:cNvPicPr>
          <p:nvPr/>
        </p:nvPicPr>
        <p:blipFill>
          <a:blip r:embed="rId3"/>
          <a:srcRect/>
          <a:stretch>
            <a:fillRect/>
          </a:stretch>
        </p:blipFill>
        <p:spPr bwMode="auto">
          <a:xfrm>
            <a:off x="293688" y="76200"/>
            <a:ext cx="4799012" cy="6399212"/>
          </a:xfrm>
          <a:prstGeom prst="rect">
            <a:avLst/>
          </a:prstGeom>
          <a:noFill/>
          <a:ln w="9525">
            <a:noFill/>
            <a:miter lim="800000"/>
            <a:headEnd/>
            <a:tailEnd/>
          </a:ln>
        </p:spPr>
      </p:pic>
      <p:pic>
        <p:nvPicPr>
          <p:cNvPr id="969731" name="Picture 3" descr="no-kimono"/>
          <p:cNvPicPr>
            <a:picLocks noChangeAspect="1" noChangeArrowheads="1"/>
          </p:cNvPicPr>
          <p:nvPr/>
        </p:nvPicPr>
        <p:blipFill>
          <a:blip r:embed="rId4"/>
          <a:srcRect/>
          <a:stretch>
            <a:fillRect/>
          </a:stretch>
        </p:blipFill>
        <p:spPr bwMode="auto">
          <a:xfrm>
            <a:off x="3097213" y="947738"/>
            <a:ext cx="5713412" cy="2576512"/>
          </a:xfrm>
          <a:prstGeom prst="rect">
            <a:avLst/>
          </a:prstGeom>
          <a:noFill/>
          <a:effectLst>
            <a:outerShdw blurRad="101600" dist="38098" dir="7559964" algn="ctr" rotWithShape="0">
              <a:srgbClr val="000000">
                <a:alpha val="81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9730"/>
                                        </p:tgtEl>
                                        <p:attrNameLst>
                                          <p:attrName>style.visibility</p:attrName>
                                        </p:attrNameLst>
                                      </p:cBhvr>
                                      <p:to>
                                        <p:strVal val="visible"/>
                                      </p:to>
                                    </p:set>
                                    <p:animEffect transition="in" filter="dissolve">
                                      <p:cBhvr>
                                        <p:cTn id="7" dur="500"/>
                                        <p:tgtEl>
                                          <p:spTgt spid="96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7538" name="Picture 2" descr="IMG_5094"/>
          <p:cNvPicPr>
            <a:picLocks noChangeAspect="1" noChangeArrowheads="1"/>
          </p:cNvPicPr>
          <p:nvPr/>
        </p:nvPicPr>
        <p:blipFill>
          <a:blip r:embed="rId3"/>
          <a:srcRect/>
          <a:stretch>
            <a:fillRect/>
          </a:stretch>
        </p:blipFill>
        <p:spPr bwMode="auto">
          <a:xfrm>
            <a:off x="-6350" y="0"/>
            <a:ext cx="9150350" cy="6858000"/>
          </a:xfrm>
          <a:prstGeom prst="rect">
            <a:avLst/>
          </a:prstGeom>
          <a:noFill/>
        </p:spPr>
      </p:pic>
      <p:pic>
        <p:nvPicPr>
          <p:cNvPr id="1217539" name="Picture 3" descr="IMG_5108"/>
          <p:cNvPicPr>
            <a:picLocks noChangeAspect="1" noChangeArrowheads="1"/>
          </p:cNvPicPr>
          <p:nvPr/>
        </p:nvPicPr>
        <p:blipFill>
          <a:blip r:embed="rId4"/>
          <a:srcRect/>
          <a:stretch>
            <a:fillRect/>
          </a:stretch>
        </p:blipFill>
        <p:spPr bwMode="auto">
          <a:xfrm rot="402982">
            <a:off x="4572000" y="508000"/>
            <a:ext cx="4113213" cy="5486400"/>
          </a:xfrm>
          <a:prstGeom prst="rect">
            <a:avLst/>
          </a:prstGeom>
          <a:noFill/>
          <a:effectLst>
            <a:outerShdw blurRad="63500" dist="38099" dir="2700000" algn="ctr" rotWithShape="0">
              <a:srgbClr val="000000">
                <a:alpha val="74998"/>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8786" name="Rectangle 2"/>
          <p:cNvSpPr>
            <a:spLocks noGrp="1" noChangeArrowheads="1"/>
          </p:cNvSpPr>
          <p:nvPr>
            <p:ph type="title"/>
          </p:nvPr>
        </p:nvSpPr>
        <p:spPr/>
        <p:txBody>
          <a:bodyPr/>
          <a:lstStyle/>
          <a:p>
            <a:pPr eaLnBrk="1" hangingPunct="1">
              <a:defRPr/>
            </a:pPr>
            <a:r>
              <a:rPr lang="en-US">
                <a:ea typeface="+mj-ea"/>
                <a:cs typeface="+mj-cs"/>
              </a:rPr>
              <a:t>Application</a:t>
            </a:r>
          </a:p>
        </p:txBody>
      </p:sp>
      <p:sp>
        <p:nvSpPr>
          <p:cNvPr id="54275" name="Rectangle 3"/>
          <p:cNvSpPr>
            <a:spLocks noGrp="1" noChangeArrowheads="1"/>
          </p:cNvSpPr>
          <p:nvPr>
            <p:ph idx="1"/>
          </p:nvPr>
        </p:nvSpPr>
        <p:spPr/>
        <p:txBody>
          <a:bodyPr>
            <a:normAutofit lnSpcReduction="10000"/>
          </a:bodyPr>
          <a:lstStyle/>
          <a:p>
            <a:pPr eaLnBrk="1" hangingPunct="1">
              <a:spcBef>
                <a:spcPts val="600"/>
              </a:spcBef>
            </a:pPr>
            <a:r>
              <a:rPr lang="en-US">
                <a:solidFill>
                  <a:srgbClr val="0073E5"/>
                </a:solidFill>
                <a:ea typeface="ＭＳ Ｐゴシック" charset="-128"/>
                <a:cs typeface="ＭＳ Ｐゴシック" charset="-128"/>
              </a:rPr>
              <a:t>Knowledge retention</a:t>
            </a:r>
          </a:p>
          <a:p>
            <a:pPr lvl="1" eaLnBrk="1" hangingPunct="1">
              <a:spcBef>
                <a:spcPts val="600"/>
              </a:spcBef>
            </a:pPr>
            <a:r>
              <a:rPr lang="en-US"/>
              <a:t>Ability to remember communication</a:t>
            </a:r>
          </a:p>
          <a:p>
            <a:pPr eaLnBrk="1" hangingPunct="1">
              <a:spcBef>
                <a:spcPts val="600"/>
              </a:spcBef>
            </a:pPr>
            <a:r>
              <a:rPr lang="en-US">
                <a:solidFill>
                  <a:srgbClr val="0073E5"/>
                </a:solidFill>
                <a:ea typeface="ＭＳ Ｐゴシック" charset="-128"/>
                <a:cs typeface="ＭＳ Ｐゴシック" charset="-128"/>
              </a:rPr>
              <a:t>Knowledge transfer</a:t>
            </a:r>
          </a:p>
          <a:p>
            <a:pPr lvl="1" eaLnBrk="1" hangingPunct="1">
              <a:spcBef>
                <a:spcPts val="600"/>
              </a:spcBef>
            </a:pPr>
            <a:r>
              <a:rPr lang="en-US"/>
              <a:t>Ability to recognize applicable situations and apply knowledge</a:t>
            </a:r>
          </a:p>
          <a:p>
            <a:pPr eaLnBrk="1" hangingPunct="1">
              <a:spcBef>
                <a:spcPts val="600"/>
              </a:spcBef>
            </a:pPr>
            <a:endParaRPr lang="en-US">
              <a:ea typeface="ＭＳ Ｐゴシック" charset="-128"/>
              <a:cs typeface="ＭＳ Ｐゴシック" charset="-128"/>
            </a:endParaRPr>
          </a:p>
          <a:p>
            <a:pPr eaLnBrk="1" hangingPunct="1">
              <a:spcBef>
                <a:spcPts val="600"/>
              </a:spcBef>
            </a:pPr>
            <a:r>
              <a:rPr lang="en-US">
                <a:ea typeface="ＭＳ Ｐゴシック" charset="-128"/>
                <a:cs typeface="ＭＳ Ｐゴシック" charset="-128"/>
              </a:rPr>
              <a:t>May not be necessary if</a:t>
            </a:r>
            <a:br>
              <a:rPr lang="en-US">
                <a:ea typeface="ＭＳ Ｐゴシック" charset="-128"/>
                <a:cs typeface="ＭＳ Ｐゴシック" charset="-128"/>
              </a:rPr>
            </a:br>
            <a:r>
              <a:rPr lang="en-US">
                <a:ea typeface="ＭＳ Ｐゴシック" charset="-128"/>
                <a:cs typeface="ＭＳ Ｐゴシック" charset="-128"/>
              </a:rPr>
              <a:t>application is immediate</a:t>
            </a:r>
            <a:br>
              <a:rPr lang="en-US">
                <a:ea typeface="ＭＳ Ｐゴシック" charset="-128"/>
                <a:cs typeface="ＭＳ Ｐゴシック" charset="-128"/>
              </a:rPr>
            </a:br>
            <a:r>
              <a:rPr lang="en-US">
                <a:ea typeface="ＭＳ Ｐゴシック" charset="-128"/>
                <a:cs typeface="ＭＳ Ｐゴシック" charset="-128"/>
              </a:rPr>
              <a:t>(e.g. pop-up warning)</a:t>
            </a:r>
          </a:p>
        </p:txBody>
      </p:sp>
      <p:sp>
        <p:nvSpPr>
          <p:cNvPr id="5" name="AutoShape 6"/>
          <p:cNvSpPr>
            <a:spLocks noChangeArrowheads="1"/>
          </p:cNvSpPr>
          <p:nvPr/>
        </p:nvSpPr>
        <p:spPr bwMode="auto">
          <a:xfrm rot="10800000" flipH="1">
            <a:off x="6678613" y="4692650"/>
            <a:ext cx="1855787" cy="1443038"/>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54278" name="Rectangle 12"/>
          <p:cNvSpPr>
            <a:spLocks noChangeArrowheads="1"/>
          </p:cNvSpPr>
          <p:nvPr/>
        </p:nvSpPr>
        <p:spPr bwMode="auto">
          <a:xfrm>
            <a:off x="7291388" y="477202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54279" name="Rectangle 13"/>
          <p:cNvSpPr>
            <a:spLocks noChangeArrowheads="1"/>
          </p:cNvSpPr>
          <p:nvPr/>
        </p:nvSpPr>
        <p:spPr bwMode="auto">
          <a:xfrm>
            <a:off x="7291388" y="55022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54280" name="Line 18"/>
          <p:cNvSpPr>
            <a:spLocks noChangeShapeType="1"/>
          </p:cNvSpPr>
          <p:nvPr/>
        </p:nvSpPr>
        <p:spPr bwMode="auto">
          <a:xfrm>
            <a:off x="7874000" y="5318125"/>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p:txBody>
          <a:bodyPr/>
          <a:lstStyle/>
          <a:p>
            <a:pPr eaLnBrk="1" hangingPunct="1">
              <a:defRPr/>
            </a:pPr>
            <a:r>
              <a:rPr lang="en-US">
                <a:ea typeface="+mj-ea"/>
                <a:cs typeface="+mj-cs"/>
              </a:rPr>
              <a:t>Personal variables</a:t>
            </a:r>
          </a:p>
        </p:txBody>
      </p:sp>
      <p:sp>
        <p:nvSpPr>
          <p:cNvPr id="56323" name="Rectangle 3"/>
          <p:cNvSpPr>
            <a:spLocks noGrp="1" noChangeArrowheads="1"/>
          </p:cNvSpPr>
          <p:nvPr>
            <p:ph idx="1"/>
          </p:nvPr>
        </p:nvSpPr>
        <p:spPr/>
        <p:txBody>
          <a:bodyPr/>
          <a:lstStyle/>
          <a:p>
            <a:pPr eaLnBrk="1" hangingPunct="1"/>
            <a:r>
              <a:rPr lang="en-US">
                <a:solidFill>
                  <a:srgbClr val="0073E5"/>
                </a:solidFill>
                <a:ea typeface="ＭＳ Ｐゴシック" charset="-128"/>
                <a:cs typeface="ＭＳ Ｐゴシック" charset="-128"/>
              </a:rPr>
              <a:t>Demographics and personal characteristics</a:t>
            </a:r>
          </a:p>
          <a:p>
            <a:pPr lvl="1" eaLnBrk="1" hangingPunct="1"/>
            <a:r>
              <a:rPr lang="en-US"/>
              <a:t>Age, gender, culture, education, occupation, disabilities</a:t>
            </a:r>
          </a:p>
          <a:p>
            <a:pPr eaLnBrk="1" hangingPunct="1"/>
            <a:r>
              <a:rPr lang="en-US">
                <a:solidFill>
                  <a:srgbClr val="0073E5"/>
                </a:solidFill>
                <a:ea typeface="ＭＳ Ｐゴシック" charset="-128"/>
                <a:cs typeface="ＭＳ Ｐゴシック" charset="-128"/>
              </a:rPr>
              <a:t>Knowledge and experience</a:t>
            </a:r>
          </a:p>
          <a:p>
            <a:pPr lvl="1" eaLnBrk="1" hangingPunct="1"/>
            <a:r>
              <a:rPr lang="en-US"/>
              <a:t>Education, occupation, prior </a:t>
            </a:r>
            <a:br>
              <a:rPr lang="en-US"/>
            </a:br>
            <a:r>
              <a:rPr lang="en-US"/>
              <a:t>experience</a:t>
            </a:r>
          </a:p>
        </p:txBody>
      </p:sp>
      <p:sp>
        <p:nvSpPr>
          <p:cNvPr id="5" name="AutoShape 26"/>
          <p:cNvSpPr>
            <a:spLocks noChangeArrowheads="1"/>
          </p:cNvSpPr>
          <p:nvPr/>
        </p:nvSpPr>
        <p:spPr bwMode="auto">
          <a:xfrm rot="16200000" flipH="1">
            <a:off x="6419057" y="4166394"/>
            <a:ext cx="2209800"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56326" name="Rectangle 27"/>
          <p:cNvSpPr>
            <a:spLocks noChangeArrowheads="1"/>
          </p:cNvSpPr>
          <p:nvPr/>
        </p:nvSpPr>
        <p:spPr bwMode="auto">
          <a:xfrm>
            <a:off x="6783388" y="5457825"/>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56327" name="Rectangle 28"/>
          <p:cNvSpPr>
            <a:spLocks noChangeArrowheads="1"/>
          </p:cNvSpPr>
          <p:nvPr/>
        </p:nvSpPr>
        <p:spPr bwMode="auto">
          <a:xfrm>
            <a:off x="6783388" y="4581525"/>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p:txBody>
          <a:bodyPr/>
          <a:lstStyle/>
          <a:p>
            <a:pPr eaLnBrk="1" hangingPunct="1">
              <a:defRPr/>
            </a:pPr>
            <a:r>
              <a:rPr lang="en-US">
                <a:ea typeface="+mj-ea"/>
                <a:cs typeface="+mj-cs"/>
              </a:rPr>
              <a:t>Intentions</a:t>
            </a:r>
          </a:p>
        </p:txBody>
      </p:sp>
      <p:sp>
        <p:nvSpPr>
          <p:cNvPr id="58371" name="Rectangle 3"/>
          <p:cNvSpPr>
            <a:spLocks noGrp="1" noChangeArrowheads="1"/>
          </p:cNvSpPr>
          <p:nvPr>
            <p:ph idx="1"/>
          </p:nvPr>
        </p:nvSpPr>
        <p:spPr/>
        <p:txBody>
          <a:bodyPr>
            <a:normAutofit lnSpcReduction="10000"/>
          </a:bodyPr>
          <a:lstStyle/>
          <a:p>
            <a:pPr eaLnBrk="1" hangingPunct="1"/>
            <a:r>
              <a:rPr lang="en-US" sz="2800">
                <a:solidFill>
                  <a:srgbClr val="0073E5"/>
                </a:solidFill>
                <a:ea typeface="ＭＳ Ｐゴシック" charset="-128"/>
                <a:cs typeface="ＭＳ Ｐゴシック" charset="-128"/>
              </a:rPr>
              <a:t>Attitudes and beliefs</a:t>
            </a:r>
          </a:p>
          <a:p>
            <a:pPr lvl="1" eaLnBrk="1" hangingPunct="1"/>
            <a:r>
              <a:rPr lang="en-US" sz="2400"/>
              <a:t>Beliefs about communication accuracy</a:t>
            </a:r>
          </a:p>
          <a:p>
            <a:pPr lvl="1" eaLnBrk="1" hangingPunct="1"/>
            <a:r>
              <a:rPr lang="en-US" sz="2400"/>
              <a:t>Beliefs about whether they should pay attention</a:t>
            </a:r>
          </a:p>
          <a:p>
            <a:pPr lvl="1" eaLnBrk="1" hangingPunct="1"/>
            <a:r>
              <a:rPr lang="en-US" sz="2400"/>
              <a:t>Self-efficacy - whether they believe they can complete actions effectively</a:t>
            </a:r>
          </a:p>
          <a:p>
            <a:pPr lvl="1" eaLnBrk="1" hangingPunct="1"/>
            <a:r>
              <a:rPr lang="en-US" sz="2400"/>
              <a:t>Response-efficacy - whether they believe the actions they take will be effective</a:t>
            </a:r>
          </a:p>
          <a:p>
            <a:pPr lvl="1" eaLnBrk="1" hangingPunct="1"/>
            <a:r>
              <a:rPr lang="en-US" sz="2400"/>
              <a:t>How long it will take</a:t>
            </a:r>
          </a:p>
          <a:p>
            <a:pPr lvl="1" eaLnBrk="1" hangingPunct="1"/>
            <a:r>
              <a:rPr lang="en-US" sz="2400"/>
              <a:t>General attitudes - trust, annoyance</a:t>
            </a:r>
          </a:p>
          <a:p>
            <a:pPr eaLnBrk="1" hangingPunct="1"/>
            <a:r>
              <a:rPr lang="en-US" sz="2800">
                <a:solidFill>
                  <a:srgbClr val="0073E5"/>
                </a:solidFill>
                <a:ea typeface="ＭＳ Ｐゴシック" charset="-128"/>
                <a:cs typeface="ＭＳ Ｐゴシック" charset="-128"/>
              </a:rPr>
              <a:t>Motivation</a:t>
            </a:r>
          </a:p>
          <a:p>
            <a:pPr lvl="1" eaLnBrk="1" hangingPunct="1"/>
            <a:r>
              <a:rPr lang="en-US" sz="2400"/>
              <a:t>Incentives, disincentives</a:t>
            </a:r>
          </a:p>
        </p:txBody>
      </p:sp>
      <p:sp>
        <p:nvSpPr>
          <p:cNvPr id="5" name="AutoShape 8"/>
          <p:cNvSpPr>
            <a:spLocks noChangeArrowheads="1"/>
          </p:cNvSpPr>
          <p:nvPr/>
        </p:nvSpPr>
        <p:spPr bwMode="auto">
          <a:xfrm rot="16200000" flipH="1">
            <a:off x="6748463" y="4322763"/>
            <a:ext cx="1550987"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58374" name="Rectangle 14"/>
          <p:cNvSpPr>
            <a:spLocks noChangeArrowheads="1"/>
          </p:cNvSpPr>
          <p:nvPr/>
        </p:nvSpPr>
        <p:spPr bwMode="auto">
          <a:xfrm>
            <a:off x="6783388" y="5427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58375" name="Rectangle 15"/>
          <p:cNvSpPr>
            <a:spLocks noChangeArrowheads="1"/>
          </p:cNvSpPr>
          <p:nvPr/>
        </p:nvSpPr>
        <p:spPr bwMode="auto">
          <a:xfrm>
            <a:off x="6783388" y="4799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p:txBody>
          <a:bodyPr/>
          <a:lstStyle/>
          <a:p>
            <a:pPr eaLnBrk="1" hangingPunct="1">
              <a:defRPr/>
            </a:pPr>
            <a:r>
              <a:rPr lang="en-US">
                <a:ea typeface="+mj-ea"/>
                <a:cs typeface="+mj-cs"/>
              </a:rPr>
              <a:t>Capabilities</a:t>
            </a:r>
          </a:p>
        </p:txBody>
      </p:sp>
      <p:sp>
        <p:nvSpPr>
          <p:cNvPr id="60419" name="Rectangle 3"/>
          <p:cNvSpPr>
            <a:spLocks noGrp="1" noChangeArrowheads="1"/>
          </p:cNvSpPr>
          <p:nvPr>
            <p:ph idx="1"/>
          </p:nvPr>
        </p:nvSpPr>
        <p:spPr/>
        <p:txBody>
          <a:bodyPr/>
          <a:lstStyle/>
          <a:p>
            <a:pPr eaLnBrk="1" hangingPunct="1"/>
            <a:r>
              <a:rPr lang="en-US">
                <a:ea typeface="ＭＳ Ｐゴシック" charset="-128"/>
                <a:cs typeface="ＭＳ Ｐゴシック" charset="-128"/>
              </a:rPr>
              <a:t>User’s level of ability</a:t>
            </a:r>
          </a:p>
          <a:p>
            <a:pPr lvl="1" eaLnBrk="1" hangingPunct="1"/>
            <a:r>
              <a:rPr lang="en-US"/>
              <a:t>Cognitive or physical skills</a:t>
            </a:r>
          </a:p>
          <a:p>
            <a:pPr lvl="1" eaLnBrk="1" hangingPunct="1"/>
            <a:r>
              <a:rPr lang="en-US"/>
              <a:t>Availability of necessary software or devices</a:t>
            </a:r>
          </a:p>
        </p:txBody>
      </p:sp>
      <p:sp>
        <p:nvSpPr>
          <p:cNvPr id="5" name="AutoShape 33"/>
          <p:cNvSpPr>
            <a:spLocks noChangeArrowheads="1"/>
          </p:cNvSpPr>
          <p:nvPr/>
        </p:nvSpPr>
        <p:spPr bwMode="auto">
          <a:xfrm rot="16200000" flipH="1">
            <a:off x="7265194" y="3320257"/>
            <a:ext cx="517525"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prstTxWarp prst="textNoShape">
              <a:avLst/>
            </a:prstTxWarp>
          </a:bodyPr>
          <a:lstStyle/>
          <a:p>
            <a:pPr algn="ctr" eaLnBrk="0" hangingPunct="0">
              <a:defRPr/>
            </a:pPr>
            <a:r>
              <a:rPr lang="en-US" sz="1600" b="1" dirty="0"/>
              <a:t>Capabilities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8" name="Text Placeholder 7"/>
          <p:cNvSpPr>
            <a:spLocks noGrp="1"/>
          </p:cNvSpPr>
          <p:nvPr>
            <p:ph sz="half" idx="1"/>
          </p:nvPr>
        </p:nvSpPr>
        <p:spPr/>
        <p:txBody>
          <a:bodyPr/>
          <a:lstStyle/>
          <a:p>
            <a:pPr>
              <a:buNone/>
            </a:pPr>
            <a:r>
              <a:rPr lang="en-US" dirty="0" smtClean="0"/>
              <a:t>	Are you capable of remembering a unique strong password for every account you have?</a:t>
            </a:r>
            <a:endParaRPr lang="en-US" dirty="0"/>
          </a:p>
        </p:txBody>
      </p:sp>
      <p:sp>
        <p:nvSpPr>
          <p:cNvPr id="16" name="Content Placeholder 15"/>
          <p:cNvSpPr>
            <a:spLocks noGrp="1"/>
          </p:cNvSpPr>
          <p:nvPr>
            <p:ph sz="half" idx="2"/>
          </p:nvPr>
        </p:nvSpPr>
        <p:spPr/>
        <p:txBody>
          <a:bodyPr/>
          <a:lstStyle/>
          <a:p>
            <a:endParaRPr lang="en-US"/>
          </a:p>
        </p:txBody>
      </p:sp>
      <p:pic>
        <p:nvPicPr>
          <p:cNvPr id="6" name="Picture 2" descr="passwords"/>
          <p:cNvPicPr>
            <a:picLocks noChangeAspect="1" noChangeArrowheads="1"/>
          </p:cNvPicPr>
          <p:nvPr/>
        </p:nvPicPr>
        <p:blipFill>
          <a:blip r:embed="rId2"/>
          <a:srcRect/>
          <a:stretch>
            <a:fillRect/>
          </a:stretch>
        </p:blipFill>
        <p:spPr bwMode="auto">
          <a:xfrm>
            <a:off x="4259262" y="76200"/>
            <a:ext cx="4808538" cy="64119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pPr eaLnBrk="1" hangingPunct="1">
              <a:defRPr/>
            </a:pPr>
            <a:r>
              <a:rPr lang="en-US" dirty="0">
                <a:ea typeface="+mj-ea"/>
                <a:cs typeface="+mj-cs"/>
              </a:rPr>
              <a:t>Behavior</a:t>
            </a:r>
            <a:endParaRPr lang="en-US" sz="4800" dirty="0">
              <a:ea typeface="+mj-ea"/>
              <a:cs typeface="+mj-cs"/>
            </a:endParaRPr>
          </a:p>
        </p:txBody>
      </p:sp>
      <p:grpSp>
        <p:nvGrpSpPr>
          <p:cNvPr id="2" name="Group 38"/>
          <p:cNvGrpSpPr/>
          <p:nvPr/>
        </p:nvGrpSpPr>
        <p:grpSpPr>
          <a:xfrm>
            <a:off x="544513" y="1296988"/>
            <a:ext cx="8308975" cy="5204778"/>
            <a:chOff x="544513" y="1296988"/>
            <a:chExt cx="8308975" cy="5365750"/>
          </a:xfrm>
        </p:grpSpPr>
        <p:sp>
          <p:nvSpPr>
            <p:cNvPr id="34" name="AutoShape 4"/>
            <p:cNvSpPr>
              <a:spLocks noChangeArrowheads="1"/>
            </p:cNvSpPr>
            <p:nvPr/>
          </p:nvSpPr>
          <p:spPr bwMode="auto">
            <a:xfrm rot="16200000">
              <a:off x="2429669" y="1996282"/>
              <a:ext cx="5365750" cy="3967162"/>
            </a:xfrm>
            <a:prstGeom prst="roundRect">
              <a:avLst>
                <a:gd name="adj" fmla="val 3132"/>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vert="eaVert" wrap="none">
              <a:prstTxWarp prst="textNoShape">
                <a:avLst/>
              </a:prstTxWarp>
            </a:bodyPr>
            <a:lstStyle/>
            <a:p>
              <a:pPr algn="ctr" eaLnBrk="0" hangingPunct="0">
                <a:defRPr/>
              </a:pPr>
              <a:r>
                <a:rPr lang="en-US" sz="1800" b="1" dirty="0"/>
                <a:t>Human Receiver</a:t>
              </a:r>
            </a:p>
          </p:txBody>
        </p:sp>
        <p:sp>
          <p:nvSpPr>
            <p:cNvPr id="35" name="AutoShape 5"/>
            <p:cNvSpPr>
              <a:spLocks noChangeArrowheads="1"/>
            </p:cNvSpPr>
            <p:nvPr/>
          </p:nvSpPr>
          <p:spPr bwMode="auto">
            <a:xfrm rot="10800000" flipH="1">
              <a:off x="5110163" y="3455988"/>
              <a:ext cx="1854200"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Processing</a:t>
              </a:r>
            </a:p>
          </p:txBody>
        </p:sp>
        <p:sp>
          <p:nvSpPr>
            <p:cNvPr id="36" name="AutoShape 6"/>
            <p:cNvSpPr>
              <a:spLocks noChangeArrowheads="1"/>
            </p:cNvSpPr>
            <p:nvPr/>
          </p:nvSpPr>
          <p:spPr bwMode="auto">
            <a:xfrm rot="10800000" flipH="1">
              <a:off x="5103813" y="5081588"/>
              <a:ext cx="1855787" cy="144303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Application</a:t>
              </a:r>
            </a:p>
          </p:txBody>
        </p:sp>
        <p:sp>
          <p:nvSpPr>
            <p:cNvPr id="37" name="AutoShape 7"/>
            <p:cNvSpPr>
              <a:spLocks noChangeArrowheads="1"/>
            </p:cNvSpPr>
            <p:nvPr/>
          </p:nvSpPr>
          <p:spPr bwMode="auto">
            <a:xfrm rot="10800000" flipH="1">
              <a:off x="5119688" y="1831975"/>
              <a:ext cx="1839912" cy="1444625"/>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400" b="1" dirty="0"/>
                <a:t>Communication</a:t>
              </a:r>
              <a:br>
                <a:rPr lang="en-US" sz="1400" b="1" dirty="0"/>
              </a:br>
              <a:r>
                <a:rPr lang="en-US" sz="1400" b="1" dirty="0"/>
                <a:t>Delivery</a:t>
              </a:r>
            </a:p>
          </p:txBody>
        </p:sp>
        <p:sp>
          <p:nvSpPr>
            <p:cNvPr id="38" name="AutoShape 8"/>
            <p:cNvSpPr>
              <a:spLocks noChangeArrowheads="1"/>
            </p:cNvSpPr>
            <p:nvPr/>
          </p:nvSpPr>
          <p:spPr bwMode="auto">
            <a:xfrm rot="16200000" flipH="1">
              <a:off x="3332163" y="4195763"/>
              <a:ext cx="1550987"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Intentions</a:t>
              </a:r>
            </a:p>
          </p:txBody>
        </p:sp>
        <p:sp>
          <p:nvSpPr>
            <p:cNvPr id="62473" name="Rectangle 9"/>
            <p:cNvSpPr>
              <a:spLocks noChangeArrowheads="1"/>
            </p:cNvSpPr>
            <p:nvPr/>
          </p:nvSpPr>
          <p:spPr bwMode="auto">
            <a:xfrm>
              <a:off x="5716588" y="1908175"/>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Switch</a:t>
              </a:r>
            </a:p>
          </p:txBody>
        </p:sp>
        <p:sp>
          <p:nvSpPr>
            <p:cNvPr id="62474" name="Rectangle 10"/>
            <p:cNvSpPr>
              <a:spLocks noChangeArrowheads="1"/>
            </p:cNvSpPr>
            <p:nvPr/>
          </p:nvSpPr>
          <p:spPr bwMode="auto">
            <a:xfrm>
              <a:off x="5716588" y="2654300"/>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Attention</a:t>
              </a:r>
              <a:br>
                <a:rPr lang="en-US" sz="1600">
                  <a:latin typeface="Arial" charset="0"/>
                </a:rPr>
              </a:br>
              <a:r>
                <a:rPr lang="en-US" sz="1600">
                  <a:latin typeface="Arial" charset="0"/>
                </a:rPr>
                <a:t>Maintenance</a:t>
              </a:r>
            </a:p>
          </p:txBody>
        </p:sp>
        <p:sp>
          <p:nvSpPr>
            <p:cNvPr id="62475" name="Rectangle 11"/>
            <p:cNvSpPr>
              <a:spLocks noChangeArrowheads="1"/>
            </p:cNvSpPr>
            <p:nvPr/>
          </p:nvSpPr>
          <p:spPr bwMode="auto">
            <a:xfrm>
              <a:off x="5716588" y="3538538"/>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200">
                  <a:latin typeface="Arial" charset="0"/>
                </a:rPr>
                <a:t>Comprehension</a:t>
              </a:r>
            </a:p>
          </p:txBody>
        </p:sp>
        <p:sp>
          <p:nvSpPr>
            <p:cNvPr id="62476" name="Rectangle 12"/>
            <p:cNvSpPr>
              <a:spLocks noChangeArrowheads="1"/>
            </p:cNvSpPr>
            <p:nvPr/>
          </p:nvSpPr>
          <p:spPr bwMode="auto">
            <a:xfrm>
              <a:off x="5716588" y="516096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Retention</a:t>
              </a:r>
            </a:p>
          </p:txBody>
        </p:sp>
        <p:sp>
          <p:nvSpPr>
            <p:cNvPr id="62477" name="Rectangle 13"/>
            <p:cNvSpPr>
              <a:spLocks noChangeArrowheads="1"/>
            </p:cNvSpPr>
            <p:nvPr/>
          </p:nvSpPr>
          <p:spPr bwMode="auto">
            <a:xfrm>
              <a:off x="5716588" y="5891213"/>
              <a:ext cx="11890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Transfer</a:t>
              </a:r>
            </a:p>
          </p:txBody>
        </p:sp>
        <p:sp>
          <p:nvSpPr>
            <p:cNvPr id="62478" name="Rectangle 14"/>
            <p:cNvSpPr>
              <a:spLocks noChangeArrowheads="1"/>
            </p:cNvSpPr>
            <p:nvPr/>
          </p:nvSpPr>
          <p:spPr bwMode="auto">
            <a:xfrm>
              <a:off x="3367088" y="5300663"/>
              <a:ext cx="1479550" cy="4286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Motivation</a:t>
              </a:r>
            </a:p>
          </p:txBody>
        </p:sp>
        <p:sp>
          <p:nvSpPr>
            <p:cNvPr id="62479" name="Rectangle 15"/>
            <p:cNvSpPr>
              <a:spLocks noChangeArrowheads="1"/>
            </p:cNvSpPr>
            <p:nvPr/>
          </p:nvSpPr>
          <p:spPr bwMode="auto">
            <a:xfrm>
              <a:off x="3367088" y="4672013"/>
              <a:ext cx="1479550"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Attitudes </a:t>
              </a:r>
              <a:br>
                <a:rPr lang="en-US" sz="1600">
                  <a:latin typeface="Arial" charset="0"/>
                </a:rPr>
              </a:br>
              <a:r>
                <a:rPr lang="en-US" sz="1600">
                  <a:latin typeface="Arial" charset="0"/>
                </a:rPr>
                <a:t>and Beliefs</a:t>
              </a:r>
            </a:p>
          </p:txBody>
        </p:sp>
        <p:sp>
          <p:nvSpPr>
            <p:cNvPr id="62480" name="Rectangle 19"/>
            <p:cNvSpPr>
              <a:spLocks noChangeArrowheads="1"/>
            </p:cNvSpPr>
            <p:nvPr/>
          </p:nvSpPr>
          <p:spPr bwMode="auto">
            <a:xfrm>
              <a:off x="5716588" y="4275138"/>
              <a:ext cx="1189037" cy="547687"/>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a:t>
              </a:r>
              <a:br>
                <a:rPr lang="en-US" sz="1600">
                  <a:latin typeface="Arial" charset="0"/>
                </a:rPr>
              </a:br>
              <a:r>
                <a:rPr lang="en-US" sz="1600">
                  <a:latin typeface="Arial" charset="0"/>
                </a:rPr>
                <a:t>Acquisition</a:t>
              </a:r>
            </a:p>
          </p:txBody>
        </p:sp>
        <p:sp>
          <p:nvSpPr>
            <p:cNvPr id="47" name="AutoShape 25"/>
            <p:cNvSpPr>
              <a:spLocks noChangeArrowheads="1"/>
            </p:cNvSpPr>
            <p:nvPr/>
          </p:nvSpPr>
          <p:spPr bwMode="auto">
            <a:xfrm>
              <a:off x="7481888" y="3881438"/>
              <a:ext cx="1371600" cy="604837"/>
            </a:xfrm>
            <a:prstGeom prst="roundRect">
              <a:avLst>
                <a:gd name="adj" fmla="val 47917"/>
              </a:avLst>
            </a:prstGeom>
            <a:solidFill>
              <a:schemeClr val="accent3">
                <a:lumMod val="20000"/>
                <a:lumOff val="80000"/>
              </a:schemeClr>
            </a:solidFill>
            <a:ln>
              <a:solidFill>
                <a:schemeClr val="accent3">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dirty="0"/>
                <a:t>Behavior</a:t>
              </a:r>
            </a:p>
          </p:txBody>
        </p:sp>
        <p:sp>
          <p:nvSpPr>
            <p:cNvPr id="48" name="AutoShape 26"/>
            <p:cNvSpPr>
              <a:spLocks noChangeArrowheads="1"/>
            </p:cNvSpPr>
            <p:nvPr/>
          </p:nvSpPr>
          <p:spPr bwMode="auto">
            <a:xfrm rot="16200000" flipH="1">
              <a:off x="3002757" y="2091531"/>
              <a:ext cx="2209800"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Personal </a:t>
              </a:r>
              <a:br>
                <a:rPr lang="en-US" sz="1600" b="1" dirty="0"/>
              </a:br>
              <a:r>
                <a:rPr lang="en-US" sz="1600" b="1" dirty="0"/>
                <a:t>Variables</a:t>
              </a:r>
            </a:p>
          </p:txBody>
        </p:sp>
        <p:sp>
          <p:nvSpPr>
            <p:cNvPr id="62483" name="Rectangle 27"/>
            <p:cNvSpPr>
              <a:spLocks noChangeArrowheads="1"/>
            </p:cNvSpPr>
            <p:nvPr/>
          </p:nvSpPr>
          <p:spPr bwMode="auto">
            <a:xfrm>
              <a:off x="3367088" y="3382963"/>
              <a:ext cx="1481137" cy="54927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Knowledge &amp;</a:t>
              </a:r>
              <a:br>
                <a:rPr lang="en-US" sz="1600">
                  <a:latin typeface="Arial" charset="0"/>
                </a:rPr>
              </a:br>
              <a:r>
                <a:rPr lang="en-US" sz="1600">
                  <a:latin typeface="Arial" charset="0"/>
                </a:rPr>
                <a:t>Experience</a:t>
              </a:r>
            </a:p>
          </p:txBody>
        </p:sp>
        <p:sp>
          <p:nvSpPr>
            <p:cNvPr id="62484" name="Rectangle 28"/>
            <p:cNvSpPr>
              <a:spLocks noChangeArrowheads="1"/>
            </p:cNvSpPr>
            <p:nvPr/>
          </p:nvSpPr>
          <p:spPr bwMode="auto">
            <a:xfrm>
              <a:off x="3367088" y="2506663"/>
              <a:ext cx="1479550" cy="7842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Demographics</a:t>
              </a:r>
              <a:br>
                <a:rPr lang="en-US" sz="1600">
                  <a:latin typeface="Arial" charset="0"/>
                </a:rPr>
              </a:br>
              <a:r>
                <a:rPr lang="en-US" sz="1600">
                  <a:latin typeface="Arial" charset="0"/>
                </a:rPr>
                <a:t>and Personal </a:t>
              </a:r>
              <a:br>
                <a:rPr lang="en-US" sz="1600">
                  <a:latin typeface="Arial" charset="0"/>
                </a:rPr>
              </a:br>
              <a:r>
                <a:rPr lang="en-US" sz="1600">
                  <a:latin typeface="Arial" charset="0"/>
                </a:rPr>
                <a:t>Characteristics</a:t>
              </a:r>
            </a:p>
          </p:txBody>
        </p:sp>
        <p:sp>
          <p:nvSpPr>
            <p:cNvPr id="51" name="AutoShape 29"/>
            <p:cNvSpPr>
              <a:spLocks noChangeArrowheads="1"/>
            </p:cNvSpPr>
            <p:nvPr/>
          </p:nvSpPr>
          <p:spPr bwMode="auto">
            <a:xfrm rot="16200000" flipH="1">
              <a:off x="492919" y="3234531"/>
              <a:ext cx="2219325" cy="1992313"/>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800" b="1" dirty="0"/>
                <a:t>Communication </a:t>
              </a:r>
              <a:br>
                <a:rPr lang="en-US" sz="1800" b="1" dirty="0"/>
              </a:br>
              <a:r>
                <a:rPr lang="en-US" sz="1800" b="1" dirty="0"/>
                <a:t>Impediments</a:t>
              </a:r>
            </a:p>
          </p:txBody>
        </p:sp>
        <p:sp>
          <p:nvSpPr>
            <p:cNvPr id="62486" name="Rectangle 30"/>
            <p:cNvSpPr>
              <a:spLocks noChangeArrowheads="1"/>
            </p:cNvSpPr>
            <p:nvPr/>
          </p:nvSpPr>
          <p:spPr bwMode="auto">
            <a:xfrm>
              <a:off x="806450" y="4605338"/>
              <a:ext cx="1592263" cy="5937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Interference</a:t>
              </a:r>
            </a:p>
          </p:txBody>
        </p:sp>
        <p:sp>
          <p:nvSpPr>
            <p:cNvPr id="62487" name="Rectangle 31"/>
            <p:cNvSpPr>
              <a:spLocks noChangeArrowheads="1"/>
            </p:cNvSpPr>
            <p:nvPr/>
          </p:nvSpPr>
          <p:spPr bwMode="auto">
            <a:xfrm>
              <a:off x="806450" y="3898900"/>
              <a:ext cx="1592263" cy="592138"/>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latin typeface="Arial" charset="0"/>
                </a:rPr>
                <a:t>Environmental</a:t>
              </a:r>
              <a:br>
                <a:rPr lang="en-US" sz="1600">
                  <a:latin typeface="Arial" charset="0"/>
                </a:rPr>
              </a:br>
              <a:r>
                <a:rPr lang="en-US" sz="1600">
                  <a:latin typeface="Arial" charset="0"/>
                </a:rPr>
                <a:t>Stimuli</a:t>
              </a:r>
            </a:p>
          </p:txBody>
        </p:sp>
        <p:sp>
          <p:nvSpPr>
            <p:cNvPr id="54" name="Line 32"/>
            <p:cNvSpPr>
              <a:spLocks noChangeShapeType="1"/>
            </p:cNvSpPr>
            <p:nvPr/>
          </p:nvSpPr>
          <p:spPr bwMode="auto">
            <a:xfrm>
              <a:off x="2613025" y="4194175"/>
              <a:ext cx="479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55" name="AutoShape 33"/>
            <p:cNvSpPr>
              <a:spLocks noChangeArrowheads="1"/>
            </p:cNvSpPr>
            <p:nvPr/>
          </p:nvSpPr>
          <p:spPr bwMode="auto">
            <a:xfrm rot="16200000" flipH="1">
              <a:off x="3848894" y="5420519"/>
              <a:ext cx="517525" cy="1690687"/>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prstTxWarp prst="textNoShape">
                <a:avLst/>
              </a:prstTxWarp>
            </a:bodyPr>
            <a:lstStyle/>
            <a:p>
              <a:pPr algn="ctr" eaLnBrk="0" hangingPunct="0">
                <a:defRPr/>
              </a:pPr>
              <a:r>
                <a:rPr lang="en-US" sz="1600" b="1"/>
                <a:t>Capabilities</a:t>
              </a:r>
            </a:p>
          </p:txBody>
        </p:sp>
        <p:sp>
          <p:nvSpPr>
            <p:cNvPr id="56" name="AutoShape 25"/>
            <p:cNvSpPr>
              <a:spLocks noChangeArrowheads="1"/>
            </p:cNvSpPr>
            <p:nvPr/>
          </p:nvSpPr>
          <p:spPr bwMode="auto">
            <a:xfrm>
              <a:off x="544513" y="1893888"/>
              <a:ext cx="2116137" cy="604837"/>
            </a:xfrm>
            <a:prstGeom prst="roundRect">
              <a:avLst>
                <a:gd name="adj" fmla="val 47917"/>
              </a:avLst>
            </a:prstGeom>
            <a:solidFill>
              <a:schemeClr val="accent2">
                <a:lumMod val="20000"/>
                <a:lumOff val="80000"/>
              </a:schemeClr>
            </a:solidFill>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prstTxWarp prst="textNoShape">
                <a:avLst/>
              </a:prstTxWarp>
            </a:bodyPr>
            <a:lstStyle/>
            <a:p>
              <a:pPr algn="ctr" eaLnBrk="0" hangingPunct="0">
                <a:defRPr/>
              </a:pPr>
              <a:r>
                <a:rPr lang="en-US" sz="1800" b="1">
                  <a:solidFill>
                    <a:srgbClr val="000000"/>
                  </a:solidFill>
                  <a:ea typeface="ＭＳ Ｐゴシック" pitchFamily="-65" charset="-128"/>
                  <a:cs typeface="ＭＳ Ｐゴシック" pitchFamily="-65" charset="-128"/>
                </a:rPr>
                <a:t>Communication</a:t>
              </a:r>
            </a:p>
          </p:txBody>
        </p:sp>
        <p:sp>
          <p:nvSpPr>
            <p:cNvPr id="62491" name="Line 18"/>
            <p:cNvSpPr>
              <a:spLocks noChangeShapeType="1"/>
            </p:cNvSpPr>
            <p:nvPr/>
          </p:nvSpPr>
          <p:spPr bwMode="auto">
            <a:xfrm>
              <a:off x="6310313" y="408622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62492" name="Line 18"/>
            <p:cNvSpPr>
              <a:spLocks noChangeShapeType="1"/>
            </p:cNvSpPr>
            <p:nvPr/>
          </p:nvSpPr>
          <p:spPr bwMode="auto">
            <a:xfrm>
              <a:off x="6310313" y="3279775"/>
              <a:ext cx="0" cy="150813"/>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59" name="Line 32"/>
            <p:cNvSpPr>
              <a:spLocks noChangeShapeType="1"/>
            </p:cNvSpPr>
            <p:nvPr/>
          </p:nvSpPr>
          <p:spPr bwMode="auto">
            <a:xfrm>
              <a:off x="7100888" y="4183063"/>
              <a:ext cx="35242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60" name="Line 18"/>
            <p:cNvSpPr>
              <a:spLocks noChangeShapeType="1"/>
            </p:cNvSpPr>
            <p:nvPr/>
          </p:nvSpPr>
          <p:spPr bwMode="auto">
            <a:xfrm>
              <a:off x="1601788" y="2506663"/>
              <a:ext cx="0" cy="581025"/>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62495" name="Line 18"/>
            <p:cNvSpPr>
              <a:spLocks noChangeShapeType="1"/>
            </p:cNvSpPr>
            <p:nvPr/>
          </p:nvSpPr>
          <p:spPr bwMode="auto">
            <a:xfrm>
              <a:off x="6299200" y="4910138"/>
              <a:ext cx="0" cy="150812"/>
            </a:xfrm>
            <a:prstGeom prst="line">
              <a:avLst/>
            </a:prstGeom>
            <a:noFill/>
            <a:ln w="25400">
              <a:solidFill>
                <a:srgbClr val="0073BF"/>
              </a:solidFill>
              <a:round/>
              <a:headEnd/>
              <a:tailEnd type="arrow" w="med" len="sm"/>
            </a:ln>
          </p:spPr>
          <p:txBody>
            <a:bodyPr wrap="none" anchor="ctr">
              <a:prstTxWarp prst="textNoShape">
                <a:avLst/>
              </a:prstTxWarp>
            </a:bodyPr>
            <a:lstStyle/>
            <a:p>
              <a:endParaRPr lang="en-US"/>
            </a:p>
          </p:txBody>
        </p:sp>
        <p:sp>
          <p:nvSpPr>
            <p:cNvPr id="62496" name="Line 18"/>
            <p:cNvSpPr>
              <a:spLocks noChangeShapeType="1"/>
            </p:cNvSpPr>
            <p:nvPr/>
          </p:nvSpPr>
          <p:spPr bwMode="auto">
            <a:xfrm>
              <a:off x="6299200" y="5707063"/>
              <a:ext cx="0" cy="168275"/>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sp>
          <p:nvSpPr>
            <p:cNvPr id="62497" name="Line 18"/>
            <p:cNvSpPr>
              <a:spLocks noChangeShapeType="1"/>
            </p:cNvSpPr>
            <p:nvPr/>
          </p:nvSpPr>
          <p:spPr bwMode="auto">
            <a:xfrm>
              <a:off x="6299200" y="2454275"/>
              <a:ext cx="0" cy="169863"/>
            </a:xfrm>
            <a:prstGeom prst="line">
              <a:avLst/>
            </a:prstGeom>
            <a:noFill/>
            <a:ln w="25400">
              <a:solidFill>
                <a:schemeClr val="bg1"/>
              </a:solidFill>
              <a:round/>
              <a:headEnd/>
              <a:tailEnd type="arrow" w="med" len="sm"/>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Rectangle 2"/>
          <p:cNvSpPr>
            <a:spLocks noGrp="1" noChangeArrowheads="1"/>
          </p:cNvSpPr>
          <p:nvPr>
            <p:ph type="ctrTitle"/>
          </p:nvPr>
        </p:nvSpPr>
        <p:spPr/>
        <p:txBody>
          <a:bodyPr/>
          <a:lstStyle/>
          <a:p>
            <a:r>
              <a:rPr lang="en-US" smtClean="0"/>
              <a:t/>
            </a:r>
            <a:br>
              <a:rPr lang="en-US" smtClean="0"/>
            </a:br>
            <a:r>
              <a:rPr lang="en-US" smtClean="0"/>
              <a:t>The user experience</a:t>
            </a:r>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p:txBody>
          <a:bodyPr/>
          <a:lstStyle/>
          <a:p>
            <a:pPr eaLnBrk="1" hangingPunct="1">
              <a:defRPr/>
            </a:pPr>
            <a:r>
              <a:rPr lang="en-US">
                <a:ea typeface="+mj-ea"/>
                <a:cs typeface="+mj-cs"/>
              </a:rPr>
              <a:t>Behavior</a:t>
            </a:r>
          </a:p>
        </p:txBody>
      </p:sp>
      <p:sp>
        <p:nvSpPr>
          <p:cNvPr id="64515" name="Rectangle 3"/>
          <p:cNvSpPr>
            <a:spLocks noGrp="1" noChangeArrowheads="1"/>
          </p:cNvSpPr>
          <p:nvPr>
            <p:ph idx="1"/>
          </p:nvPr>
        </p:nvSpPr>
        <p:spPr/>
        <p:txBody>
          <a:bodyPr/>
          <a:lstStyle/>
          <a:p>
            <a:pPr eaLnBrk="1" hangingPunct="1"/>
            <a:r>
              <a:rPr lang="en-US" smtClean="0">
                <a:ea typeface="ＭＳ Ｐゴシック" charset="-128"/>
                <a:cs typeface="ＭＳ Ｐゴシック" charset="-128"/>
              </a:rPr>
              <a:t>Users may intend to comply, but may fail to complete necessary action</a:t>
            </a:r>
          </a:p>
          <a:p>
            <a:pPr eaLnBrk="1" hangingPunct="1"/>
            <a:r>
              <a:rPr lang="en-US" smtClean="0">
                <a:ea typeface="ＭＳ Ｐゴシック" charset="-128"/>
                <a:cs typeface="ＭＳ Ｐゴシック" charset="-128"/>
              </a:rPr>
              <a:t>Users may complete recommended action, but do so in a way that follows a predictable pattern that can be exploited by attackers</a:t>
            </a:r>
          </a:p>
          <a:p>
            <a:pPr lvl="1" eaLnBrk="1" hangingPunct="1"/>
            <a:r>
              <a:rPr lang="en-US" smtClean="0"/>
              <a:t>Example: password choice</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ts-password-081022.gif"/>
          <p:cNvPicPr>
            <a:picLocks noChangeAspect="1"/>
          </p:cNvPicPr>
          <p:nvPr/>
        </p:nvPicPr>
        <p:blipFill>
          <a:blip r:embed="rId2"/>
          <a:stretch>
            <a:fillRect/>
          </a:stretch>
        </p:blipFill>
        <p:spPr>
          <a:xfrm>
            <a:off x="762000" y="2216150"/>
            <a:ext cx="7620000" cy="2425700"/>
          </a:xfrm>
          <a:prstGeom prst="rect">
            <a:avLst/>
          </a:prstGeom>
        </p:spPr>
      </p:pic>
      <p:sp>
        <p:nvSpPr>
          <p:cNvPr id="6" name="Rectangle 5"/>
          <p:cNvSpPr/>
          <p:nvPr/>
        </p:nvSpPr>
        <p:spPr>
          <a:xfrm>
            <a:off x="762000" y="5696634"/>
            <a:ext cx="7620000" cy="646331"/>
          </a:xfrm>
          <a:prstGeom prst="rect">
            <a:avLst/>
          </a:prstGeom>
        </p:spPr>
        <p:txBody>
          <a:bodyPr wrap="square">
            <a:spAutoFit/>
          </a:bodyPr>
          <a:lstStyle/>
          <a:p>
            <a:r>
              <a:rPr lang="en-US" dirty="0" smtClean="0">
                <a:hlinkClick r:id="rId3"/>
              </a:rPr>
              <a:t>http://www.arcamax.com/zits/s-427369-156783</a:t>
            </a:r>
            <a:endParaRPr lang="en-US" dirty="0" smtClean="0"/>
          </a:p>
          <a:p>
            <a:r>
              <a:rPr lang="en-US" dirty="0" smtClean="0"/>
              <a:t>Zits by Jerry Scott and Jim </a:t>
            </a:r>
            <a:r>
              <a:rPr lang="en-US" dirty="0" err="1" smtClean="0"/>
              <a:t>Borgman</a:t>
            </a:r>
            <a:r>
              <a:rPr lang="en-US" dirty="0" smtClean="0"/>
              <a:t>, October 22, 2008</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p:txBody>
          <a:bodyPr/>
          <a:lstStyle/>
          <a:p>
            <a:pPr eaLnBrk="1" hangingPunct="1">
              <a:defRPr/>
            </a:pPr>
            <a:r>
              <a:rPr lang="en-US" dirty="0">
                <a:ea typeface="+mj-ea"/>
                <a:cs typeface="+mj-cs"/>
              </a:rPr>
              <a:t>Gulfs</a:t>
            </a:r>
          </a:p>
        </p:txBody>
      </p:sp>
      <p:sp>
        <p:nvSpPr>
          <p:cNvPr id="66563" name="Rectangle 3"/>
          <p:cNvSpPr>
            <a:spLocks noGrp="1" noChangeArrowheads="1"/>
          </p:cNvSpPr>
          <p:nvPr>
            <p:ph idx="1"/>
          </p:nvPr>
        </p:nvSpPr>
        <p:spPr/>
        <p:txBody>
          <a:bodyPr/>
          <a:lstStyle/>
          <a:p>
            <a:pPr eaLnBrk="1" hangingPunct="1"/>
            <a:r>
              <a:rPr lang="en-US" sz="2800" smtClean="0">
                <a:ea typeface="ＭＳ Ｐゴシック" charset="-128"/>
                <a:cs typeface="ＭＳ Ｐゴシック" charset="-128"/>
              </a:rPr>
              <a:t>Gulf of Execution</a:t>
            </a:r>
          </a:p>
          <a:p>
            <a:pPr lvl="1" eaLnBrk="1" hangingPunct="1"/>
            <a:r>
              <a:rPr lang="en-US" sz="2400" smtClean="0"/>
              <a:t>Gap between a person’s intentions to carry out an action and the mechanisms provided by a system to facilitate that action</a:t>
            </a:r>
          </a:p>
          <a:p>
            <a:pPr lvl="2" eaLnBrk="1" hangingPunct="1"/>
            <a:r>
              <a:rPr lang="en-US" sz="2000" smtClean="0"/>
              <a:t>“I can’t figure out how to make it do what I want it to do”</a:t>
            </a:r>
          </a:p>
          <a:p>
            <a:pPr eaLnBrk="1" hangingPunct="1"/>
            <a:r>
              <a:rPr lang="en-US" sz="2800" smtClean="0">
                <a:ea typeface="ＭＳ Ｐゴシック" charset="-128"/>
                <a:cs typeface="ＭＳ Ｐゴシック" charset="-128"/>
              </a:rPr>
              <a:t>Gulf of Evaluation</a:t>
            </a:r>
          </a:p>
          <a:p>
            <a:pPr lvl="1" eaLnBrk="1" hangingPunct="1"/>
            <a:r>
              <a:rPr lang="en-US" sz="2400" smtClean="0"/>
              <a:t>When a user completes an action but is unable to interpret the results to determine whether it was successful</a:t>
            </a:r>
          </a:p>
          <a:p>
            <a:pPr lvl="2" eaLnBrk="1" hangingPunct="1"/>
            <a:r>
              <a:rPr lang="en-US" sz="2000" smtClean="0"/>
              <a:t>“I can’t figure out whether it worked”</a:t>
            </a:r>
          </a:p>
          <a:p>
            <a:pPr eaLnBrk="1" hangingPunct="1">
              <a:buFont typeface="Wingdings" charset="2"/>
              <a:buNone/>
            </a:pPr>
            <a:r>
              <a:rPr lang="en-US" sz="2000" smtClean="0">
                <a:solidFill>
                  <a:srgbClr val="0073E5"/>
                </a:solidFill>
                <a:ea typeface="ＭＳ Ｐゴシック" charset="-128"/>
                <a:cs typeface="ＭＳ Ｐゴシック" charset="-128"/>
              </a:rPr>
              <a:t>Don Norman. </a:t>
            </a:r>
            <a:r>
              <a:rPr lang="en-US" sz="2000" i="1" smtClean="0">
                <a:solidFill>
                  <a:srgbClr val="0073E5"/>
                </a:solidFill>
                <a:ea typeface="ＭＳ Ｐゴシック" charset="-128"/>
                <a:cs typeface="ＭＳ Ｐゴシック" charset="-128"/>
              </a:rPr>
              <a:t>The Design of Every Day Things.</a:t>
            </a:r>
            <a:r>
              <a:rPr lang="en-US" sz="2000" smtClean="0">
                <a:solidFill>
                  <a:srgbClr val="0073E5"/>
                </a:solidFill>
                <a:ea typeface="ＭＳ Ｐゴシック" charset="-128"/>
                <a:cs typeface="ＭＳ Ｐゴシック" charset="-128"/>
              </a:rPr>
              <a:t>1988.</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6978" name="Rectangle 2"/>
          <p:cNvSpPr>
            <a:spLocks noGrp="1" noChangeArrowheads="1"/>
          </p:cNvSpPr>
          <p:nvPr>
            <p:ph type="title"/>
          </p:nvPr>
        </p:nvSpPr>
        <p:spPr/>
        <p:txBody>
          <a:bodyPr/>
          <a:lstStyle/>
          <a:p>
            <a:pPr eaLnBrk="1" hangingPunct="1">
              <a:defRPr/>
            </a:pPr>
            <a:r>
              <a:rPr lang="en-US">
                <a:ea typeface="+mj-ea"/>
                <a:cs typeface="+mj-cs"/>
              </a:rPr>
              <a:t>Generic Error-Modeling System</a:t>
            </a:r>
          </a:p>
        </p:txBody>
      </p:sp>
      <p:sp>
        <p:nvSpPr>
          <p:cNvPr id="68611" name="Rectangle 3"/>
          <p:cNvSpPr>
            <a:spLocks noGrp="1" noChangeArrowheads="1"/>
          </p:cNvSpPr>
          <p:nvPr>
            <p:ph idx="1"/>
          </p:nvPr>
        </p:nvSpPr>
        <p:spPr/>
        <p:txBody>
          <a:bodyPr/>
          <a:lstStyle/>
          <a:p>
            <a:pPr eaLnBrk="1" hangingPunct="1">
              <a:lnSpc>
                <a:spcPct val="90000"/>
              </a:lnSpc>
            </a:pPr>
            <a:r>
              <a:rPr lang="en-US" sz="2800" smtClean="0">
                <a:ea typeface="ＭＳ Ｐゴシック" charset="-128"/>
                <a:cs typeface="ＭＳ Ｐゴシック" charset="-128"/>
              </a:rPr>
              <a:t>Mistakes</a:t>
            </a:r>
          </a:p>
          <a:p>
            <a:pPr lvl="1" eaLnBrk="1" hangingPunct="1">
              <a:lnSpc>
                <a:spcPct val="90000"/>
              </a:lnSpc>
            </a:pPr>
            <a:r>
              <a:rPr lang="en-US" sz="2400" smtClean="0"/>
              <a:t>When people formulate action plans that will not achieve the desired goal</a:t>
            </a:r>
          </a:p>
          <a:p>
            <a:pPr eaLnBrk="1" hangingPunct="1">
              <a:lnSpc>
                <a:spcPct val="90000"/>
              </a:lnSpc>
            </a:pPr>
            <a:r>
              <a:rPr lang="en-US" sz="2800" smtClean="0">
                <a:ea typeface="ＭＳ Ｐゴシック" charset="-128"/>
                <a:cs typeface="ＭＳ Ｐゴシック" charset="-128"/>
              </a:rPr>
              <a:t>Lapses</a:t>
            </a:r>
          </a:p>
          <a:p>
            <a:pPr lvl="1" eaLnBrk="1" hangingPunct="1">
              <a:lnSpc>
                <a:spcPct val="90000"/>
              </a:lnSpc>
            </a:pPr>
            <a:r>
              <a:rPr lang="en-US" sz="2400" smtClean="0"/>
              <a:t>When people formulate suitable action plans, but forget to perform a planned action (for example, skipping a step)</a:t>
            </a:r>
          </a:p>
          <a:p>
            <a:pPr eaLnBrk="1" hangingPunct="1">
              <a:lnSpc>
                <a:spcPct val="90000"/>
              </a:lnSpc>
            </a:pPr>
            <a:r>
              <a:rPr lang="en-US" sz="2800" smtClean="0">
                <a:ea typeface="ＭＳ Ｐゴシック" charset="-128"/>
                <a:cs typeface="ＭＳ Ｐゴシック" charset="-128"/>
              </a:rPr>
              <a:t>Slips</a:t>
            </a:r>
          </a:p>
          <a:p>
            <a:pPr lvl="1" eaLnBrk="1" hangingPunct="1">
              <a:lnSpc>
                <a:spcPct val="90000"/>
              </a:lnSpc>
            </a:pPr>
            <a:r>
              <a:rPr lang="en-US" sz="2400" smtClean="0"/>
              <a:t>When people perform actions incorrectly (for example, press the wrong button)</a:t>
            </a:r>
          </a:p>
          <a:p>
            <a:pPr eaLnBrk="1" hangingPunct="1">
              <a:lnSpc>
                <a:spcPct val="90000"/>
              </a:lnSpc>
              <a:buFont typeface="Wingdings" charset="2"/>
              <a:buNone/>
            </a:pPr>
            <a:r>
              <a:rPr lang="en-US" sz="2000" smtClean="0">
                <a:solidFill>
                  <a:srgbClr val="0073E5"/>
                </a:solidFill>
                <a:ea typeface="ＭＳ Ｐゴシック" charset="-128"/>
                <a:cs typeface="ＭＳ Ｐゴシック" charset="-128"/>
              </a:rPr>
              <a:t>James Reason. </a:t>
            </a:r>
            <a:r>
              <a:rPr lang="en-US" sz="2000" i="1" smtClean="0">
                <a:solidFill>
                  <a:srgbClr val="0073E5"/>
                </a:solidFill>
                <a:ea typeface="ＭＳ Ｐゴシック" charset="-128"/>
                <a:cs typeface="ＭＳ Ｐゴシック" charset="-128"/>
              </a:rPr>
              <a:t>Human Error. </a:t>
            </a:r>
            <a:r>
              <a:rPr lang="en-US" sz="2000" smtClean="0">
                <a:solidFill>
                  <a:srgbClr val="0073E5"/>
                </a:solidFill>
                <a:ea typeface="ＭＳ Ｐゴシック" charset="-128"/>
                <a:cs typeface="ＭＳ Ｐゴシック" charset="-128"/>
              </a:rPr>
              <a:t>1990.</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sz="3600" smtClean="0"/>
              <a:t>Handy table</a:t>
            </a:r>
          </a:p>
        </p:txBody>
      </p:sp>
      <p:pic>
        <p:nvPicPr>
          <p:cNvPr id="4" name="Picture 3" descr="appendixA.jpg"/>
          <p:cNvPicPr>
            <a:picLocks noChangeAspect="1"/>
          </p:cNvPicPr>
          <p:nvPr/>
        </p:nvPicPr>
        <p:blipFill>
          <a:blip r:embed="rId2"/>
          <a:srcRect l="7325" t="4796" r="7698" b="10299"/>
          <a:stretch>
            <a:fillRect/>
          </a:stretch>
        </p:blipFill>
        <p:spPr>
          <a:xfrm>
            <a:off x="2594233" y="-148609"/>
            <a:ext cx="5303846"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p:cNvSpPr txBox="1"/>
          <p:nvPr/>
        </p:nvSpPr>
        <p:spPr>
          <a:xfrm>
            <a:off x="446088" y="1676400"/>
            <a:ext cx="1509712" cy="2246313"/>
          </a:xfrm>
          <a:prstGeom prst="rect">
            <a:avLst/>
          </a:prstGeom>
          <a:noFill/>
        </p:spPr>
        <p:txBody>
          <a:bodyPr wrap="none">
            <a:spAutoFit/>
          </a:bodyPr>
          <a:lstStyle/>
          <a:p>
            <a:pPr>
              <a:defRPr/>
            </a:pPr>
            <a:r>
              <a:rPr lang="en-US" sz="2000" dirty="0">
                <a:latin typeface="+mn-lt"/>
                <a:ea typeface="ＭＳ Ｐゴシック" pitchFamily="-65" charset="-128"/>
                <a:cs typeface="ＭＳ Ｐゴシック" pitchFamily="-65" charset="-128"/>
              </a:rPr>
              <a:t>Component</a:t>
            </a:r>
          </a:p>
          <a:p>
            <a:pPr>
              <a:defRPr/>
            </a:pPr>
            <a:r>
              <a:rPr lang="en-US" sz="2000" dirty="0">
                <a:latin typeface="+mn-lt"/>
                <a:ea typeface="ＭＳ Ｐゴシック" pitchFamily="-65" charset="-128"/>
                <a:cs typeface="ＭＳ Ｐゴシック" pitchFamily="-65" charset="-128"/>
              </a:rPr>
              <a:t/>
            </a:r>
            <a:br>
              <a:rPr lang="en-US" sz="2000" dirty="0">
                <a:latin typeface="+mn-lt"/>
                <a:ea typeface="ＭＳ Ｐゴシック" pitchFamily="-65" charset="-128"/>
                <a:cs typeface="ＭＳ Ｐゴシック" pitchFamily="-65" charset="-128"/>
              </a:rPr>
            </a:br>
            <a:r>
              <a:rPr lang="en-US" sz="2000" dirty="0">
                <a:latin typeface="+mn-lt"/>
                <a:ea typeface="ＭＳ Ｐゴシック" pitchFamily="-65" charset="-128"/>
                <a:cs typeface="ＭＳ Ｐゴシック" pitchFamily="-65" charset="-128"/>
              </a:rPr>
              <a:t>Questions </a:t>
            </a:r>
            <a:br>
              <a:rPr lang="en-US" sz="2000" dirty="0">
                <a:latin typeface="+mn-lt"/>
                <a:ea typeface="ＭＳ Ｐゴシック" pitchFamily="-65" charset="-128"/>
                <a:cs typeface="ＭＳ Ｐゴシック" pitchFamily="-65" charset="-128"/>
              </a:rPr>
            </a:br>
            <a:r>
              <a:rPr lang="en-US" sz="2000" dirty="0">
                <a:latin typeface="+mn-lt"/>
                <a:ea typeface="ＭＳ Ｐゴシック" pitchFamily="-65" charset="-128"/>
                <a:cs typeface="ＭＳ Ｐゴシック" pitchFamily="-65" charset="-128"/>
              </a:rPr>
              <a:t>to ask</a:t>
            </a:r>
          </a:p>
          <a:p>
            <a:pPr>
              <a:defRPr/>
            </a:pPr>
            <a:endParaRPr lang="en-US" sz="2000" dirty="0">
              <a:latin typeface="+mn-lt"/>
              <a:ea typeface="ＭＳ Ｐゴシック" pitchFamily="-65" charset="-128"/>
              <a:cs typeface="ＭＳ Ｐゴシック" pitchFamily="-65" charset="-128"/>
            </a:endParaRPr>
          </a:p>
          <a:p>
            <a:pPr>
              <a:defRPr/>
            </a:pPr>
            <a:r>
              <a:rPr lang="en-US" sz="2000" dirty="0">
                <a:latin typeface="+mn-lt"/>
                <a:ea typeface="ＭＳ Ｐゴシック" pitchFamily="-65" charset="-128"/>
                <a:cs typeface="ＭＳ Ｐゴシック" pitchFamily="-65" charset="-128"/>
              </a:rPr>
              <a:t>Factors to </a:t>
            </a:r>
            <a:br>
              <a:rPr lang="en-US" sz="2000" dirty="0">
                <a:latin typeface="+mn-lt"/>
                <a:ea typeface="ＭＳ Ｐゴシック" pitchFamily="-65" charset="-128"/>
                <a:cs typeface="ＭＳ Ｐゴシック" pitchFamily="-65" charset="-128"/>
              </a:rPr>
            </a:br>
            <a:r>
              <a:rPr lang="en-US" sz="2000" dirty="0">
                <a:latin typeface="+mn-lt"/>
                <a:ea typeface="ＭＳ Ｐゴシック" pitchFamily="-65" charset="-128"/>
                <a:cs typeface="ＭＳ Ｐゴシック" pitchFamily="-65" charset="-128"/>
              </a:rPr>
              <a:t>consider</a:t>
            </a:r>
          </a:p>
        </p:txBody>
      </p:sp>
      <p:sp>
        <p:nvSpPr>
          <p:cNvPr id="70662" name="Freeform 5"/>
          <p:cNvSpPr>
            <a:spLocks noChangeArrowheads="1"/>
          </p:cNvSpPr>
          <p:nvPr/>
        </p:nvSpPr>
        <p:spPr bwMode="auto">
          <a:xfrm>
            <a:off x="1958975" y="1689100"/>
            <a:ext cx="1554163" cy="280988"/>
          </a:xfrm>
          <a:custGeom>
            <a:avLst/>
            <a:gdLst>
              <a:gd name="T0" fmla="*/ 0 w 1553838"/>
              <a:gd name="T1" fmla="*/ 228521 h 281458"/>
              <a:gd name="T2" fmla="*/ 1081609 w 1553838"/>
              <a:gd name="T3" fmla="*/ 241964 h 281458"/>
              <a:gd name="T4" fmla="*/ 1554813 w 1553838"/>
              <a:gd name="T5" fmla="*/ 0 h 281458"/>
              <a:gd name="T6" fmla="*/ 0 60000 65536"/>
              <a:gd name="T7" fmla="*/ 0 60000 65536"/>
              <a:gd name="T8" fmla="*/ 0 60000 65536"/>
              <a:gd name="T9" fmla="*/ 0 w 1553838"/>
              <a:gd name="T10" fmla="*/ 0 h 281458"/>
              <a:gd name="T11" fmla="*/ 1553838 w 1553838"/>
              <a:gd name="T12" fmla="*/ 281458 h 281458"/>
            </a:gdLst>
            <a:ahLst/>
            <a:cxnLst>
              <a:cxn ang="T6">
                <a:pos x="T0" y="T1"/>
              </a:cxn>
              <a:cxn ang="T7">
                <a:pos x="T2" y="T3"/>
              </a:cxn>
              <a:cxn ang="T8">
                <a:pos x="T4" y="T5"/>
              </a:cxn>
            </a:cxnLst>
            <a:rect l="T9" t="T10" r="T11" b="T12"/>
            <a:pathLst>
              <a:path w="1553838" h="281458">
                <a:moveTo>
                  <a:pt x="0" y="229670"/>
                </a:moveTo>
                <a:cubicBezTo>
                  <a:pt x="410979" y="255564"/>
                  <a:pt x="821958" y="281458"/>
                  <a:pt x="1080931" y="243180"/>
                </a:cubicBezTo>
                <a:cubicBezTo>
                  <a:pt x="1339904" y="204902"/>
                  <a:pt x="1446871" y="102451"/>
                  <a:pt x="1553838" y="0"/>
                </a:cubicBezTo>
              </a:path>
            </a:pathLst>
          </a:custGeom>
          <a:noFill/>
          <a:ln w="38100">
            <a:solidFill>
              <a:srgbClr val="BF0000"/>
            </a:solidFill>
            <a:round/>
            <a:headEnd/>
            <a:tailEnd type="arrow" w="med" len="med"/>
          </a:ln>
        </p:spPr>
        <p:txBody>
          <a:bodyPr>
            <a:prstTxWarp prst="textNoShape">
              <a:avLst/>
            </a:prstTxWarp>
          </a:bodyPr>
          <a:lstStyle/>
          <a:p>
            <a:pPr eaLnBrk="0" hangingPunct="0"/>
            <a:endParaRPr lang="en-US"/>
          </a:p>
        </p:txBody>
      </p:sp>
      <p:sp>
        <p:nvSpPr>
          <p:cNvPr id="70663" name="Freeform 6"/>
          <p:cNvSpPr>
            <a:spLocks noChangeArrowheads="1"/>
          </p:cNvSpPr>
          <p:nvPr/>
        </p:nvSpPr>
        <p:spPr bwMode="auto">
          <a:xfrm>
            <a:off x="1716088" y="1676400"/>
            <a:ext cx="3094037" cy="1228725"/>
          </a:xfrm>
          <a:custGeom>
            <a:avLst/>
            <a:gdLst>
              <a:gd name="T0" fmla="*/ 0 w 1553838"/>
              <a:gd name="T1" fmla="*/ 83466076 h 281458"/>
              <a:gd name="T2" fmla="*/ 16993970 w 1553838"/>
              <a:gd name="T3" fmla="*/ 88375873 h 281458"/>
              <a:gd name="T4" fmla="*/ 24428830 w 1553838"/>
              <a:gd name="T5" fmla="*/ 0 h 281458"/>
              <a:gd name="T6" fmla="*/ 0 60000 65536"/>
              <a:gd name="T7" fmla="*/ 0 60000 65536"/>
              <a:gd name="T8" fmla="*/ 0 60000 65536"/>
              <a:gd name="T9" fmla="*/ 0 w 1553838"/>
              <a:gd name="T10" fmla="*/ 0 h 281458"/>
              <a:gd name="T11" fmla="*/ 1553838 w 1553838"/>
              <a:gd name="T12" fmla="*/ 281458 h 281458"/>
            </a:gdLst>
            <a:ahLst/>
            <a:cxnLst>
              <a:cxn ang="T6">
                <a:pos x="T0" y="T1"/>
              </a:cxn>
              <a:cxn ang="T7">
                <a:pos x="T2" y="T3"/>
              </a:cxn>
              <a:cxn ang="T8">
                <a:pos x="T4" y="T5"/>
              </a:cxn>
            </a:cxnLst>
            <a:rect l="T9" t="T10" r="T11" b="T12"/>
            <a:pathLst>
              <a:path w="1553838" h="281458">
                <a:moveTo>
                  <a:pt x="0" y="229670"/>
                </a:moveTo>
                <a:cubicBezTo>
                  <a:pt x="410979" y="255564"/>
                  <a:pt x="821958" y="281458"/>
                  <a:pt x="1080931" y="243180"/>
                </a:cubicBezTo>
                <a:cubicBezTo>
                  <a:pt x="1339904" y="204902"/>
                  <a:pt x="1446871" y="102451"/>
                  <a:pt x="1553838" y="0"/>
                </a:cubicBezTo>
              </a:path>
            </a:pathLst>
          </a:custGeom>
          <a:noFill/>
          <a:ln w="38100">
            <a:solidFill>
              <a:srgbClr val="BF0000"/>
            </a:solidFill>
            <a:round/>
            <a:headEnd/>
            <a:tailEnd type="arrow" w="med" len="med"/>
          </a:ln>
        </p:spPr>
        <p:txBody>
          <a:bodyPr>
            <a:prstTxWarp prst="textNoShape">
              <a:avLst/>
            </a:prstTxWarp>
          </a:bodyPr>
          <a:lstStyle/>
          <a:p>
            <a:pPr eaLnBrk="0" hangingPunct="0"/>
            <a:endParaRPr lang="en-US"/>
          </a:p>
        </p:txBody>
      </p:sp>
      <p:sp>
        <p:nvSpPr>
          <p:cNvPr id="70664" name="Freeform 7"/>
          <p:cNvSpPr>
            <a:spLocks noChangeArrowheads="1"/>
          </p:cNvSpPr>
          <p:nvPr/>
        </p:nvSpPr>
        <p:spPr bwMode="auto">
          <a:xfrm>
            <a:off x="1733550" y="1689100"/>
            <a:ext cx="4711700" cy="2135188"/>
          </a:xfrm>
          <a:custGeom>
            <a:avLst/>
            <a:gdLst>
              <a:gd name="T0" fmla="*/ 0 w 1553838"/>
              <a:gd name="T1" fmla="*/ 760448574 h 281458"/>
              <a:gd name="T2" fmla="*/ 91388968 w 1553838"/>
              <a:gd name="T3" fmla="*/ 805180951 h 281458"/>
              <a:gd name="T4" fmla="*/ 131371610 w 1553838"/>
              <a:gd name="T5" fmla="*/ 0 h 281458"/>
              <a:gd name="T6" fmla="*/ 0 60000 65536"/>
              <a:gd name="T7" fmla="*/ 0 60000 65536"/>
              <a:gd name="T8" fmla="*/ 0 60000 65536"/>
              <a:gd name="T9" fmla="*/ 0 w 1553838"/>
              <a:gd name="T10" fmla="*/ 0 h 281458"/>
              <a:gd name="T11" fmla="*/ 1553838 w 1553838"/>
              <a:gd name="T12" fmla="*/ 281458 h 281458"/>
            </a:gdLst>
            <a:ahLst/>
            <a:cxnLst>
              <a:cxn ang="T6">
                <a:pos x="T0" y="T1"/>
              </a:cxn>
              <a:cxn ang="T7">
                <a:pos x="T2" y="T3"/>
              </a:cxn>
              <a:cxn ang="T8">
                <a:pos x="T4" y="T5"/>
              </a:cxn>
            </a:cxnLst>
            <a:rect l="T9" t="T10" r="T11" b="T12"/>
            <a:pathLst>
              <a:path w="1553838" h="281458">
                <a:moveTo>
                  <a:pt x="0" y="229670"/>
                </a:moveTo>
                <a:cubicBezTo>
                  <a:pt x="410979" y="255564"/>
                  <a:pt x="821958" y="281458"/>
                  <a:pt x="1080931" y="243180"/>
                </a:cubicBezTo>
                <a:cubicBezTo>
                  <a:pt x="1339904" y="204902"/>
                  <a:pt x="1446871" y="102451"/>
                  <a:pt x="1553838" y="0"/>
                </a:cubicBezTo>
              </a:path>
            </a:pathLst>
          </a:custGeom>
          <a:noFill/>
          <a:ln w="38100">
            <a:solidFill>
              <a:srgbClr val="BF0000"/>
            </a:solidFill>
            <a:round/>
            <a:headEnd/>
            <a:tailEnd type="arrow" w="med" len="med"/>
          </a:ln>
        </p:spPr>
        <p:txBody>
          <a:bodyPr>
            <a:prstTxWarp prst="textNoShape">
              <a:avLst/>
            </a:prstTxWarp>
          </a:bodyPr>
          <a:lstStyle/>
          <a:p>
            <a:pPr eaLnBrk="0" hangingPunct="0"/>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Human threat identification </a:t>
            </a:r>
            <a:br>
              <a:rPr lang="en-US" smtClean="0"/>
            </a:br>
            <a:r>
              <a:rPr lang="en-US" smtClean="0"/>
              <a:t>and mitigation process</a:t>
            </a:r>
          </a:p>
        </p:txBody>
      </p:sp>
      <p:sp>
        <p:nvSpPr>
          <p:cNvPr id="1408004" name="AutoShape 4"/>
          <p:cNvSpPr>
            <a:spLocks noChangeArrowheads="1"/>
          </p:cNvSpPr>
          <p:nvPr/>
        </p:nvSpPr>
        <p:spPr bwMode="auto">
          <a:xfrm rot="16200000" flipH="1">
            <a:off x="1141413" y="2357438"/>
            <a:ext cx="812800" cy="1416050"/>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Task</a:t>
            </a:r>
            <a:br>
              <a:rPr lang="en-US" sz="1600" b="1" dirty="0"/>
            </a:br>
            <a:r>
              <a:rPr lang="en-US" sz="1600" b="1" dirty="0"/>
              <a:t>Identification</a:t>
            </a:r>
          </a:p>
        </p:txBody>
      </p:sp>
      <p:sp>
        <p:nvSpPr>
          <p:cNvPr id="1408006" name="AutoShape 6"/>
          <p:cNvSpPr>
            <a:spLocks noChangeArrowheads="1"/>
          </p:cNvSpPr>
          <p:nvPr/>
        </p:nvSpPr>
        <p:spPr bwMode="auto">
          <a:xfrm rot="16200000" flipH="1">
            <a:off x="3163094" y="2356644"/>
            <a:ext cx="812800" cy="1417638"/>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Task</a:t>
            </a:r>
            <a:br>
              <a:rPr lang="en-US" sz="1600" b="1" dirty="0"/>
            </a:br>
            <a:r>
              <a:rPr lang="en-US" sz="1600" b="1" dirty="0"/>
              <a:t>Automation</a:t>
            </a:r>
          </a:p>
        </p:txBody>
      </p:sp>
      <p:grpSp>
        <p:nvGrpSpPr>
          <p:cNvPr id="2" name="Group 31"/>
          <p:cNvGrpSpPr>
            <a:grpSpLocks/>
          </p:cNvGrpSpPr>
          <p:nvPr/>
        </p:nvGrpSpPr>
        <p:grpSpPr bwMode="auto">
          <a:xfrm>
            <a:off x="6904038" y="2659063"/>
            <a:ext cx="1408112" cy="1468437"/>
            <a:chOff x="6904038" y="2659063"/>
            <a:chExt cx="1408112" cy="1468437"/>
          </a:xfrm>
        </p:grpSpPr>
        <p:sp>
          <p:nvSpPr>
            <p:cNvPr id="1408008" name="AutoShape 8"/>
            <p:cNvSpPr>
              <a:spLocks noChangeArrowheads="1"/>
            </p:cNvSpPr>
            <p:nvPr/>
          </p:nvSpPr>
          <p:spPr bwMode="auto">
            <a:xfrm rot="16200000" flipH="1">
              <a:off x="6873875" y="2689226"/>
              <a:ext cx="1468437" cy="1408112"/>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Failure</a:t>
              </a:r>
              <a:br>
                <a:rPr lang="en-US" sz="1600" b="1" dirty="0"/>
              </a:br>
              <a:r>
                <a:rPr lang="en-US" sz="1600" b="1" dirty="0"/>
                <a:t>Mitigation</a:t>
              </a:r>
            </a:p>
          </p:txBody>
        </p:sp>
        <p:sp>
          <p:nvSpPr>
            <p:cNvPr id="62494" name="Rectangle 16"/>
            <p:cNvSpPr>
              <a:spLocks noChangeArrowheads="1"/>
            </p:cNvSpPr>
            <p:nvPr/>
          </p:nvSpPr>
          <p:spPr bwMode="gray">
            <a:xfrm>
              <a:off x="7015163" y="3394075"/>
              <a:ext cx="1184275" cy="5810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t>User</a:t>
              </a:r>
              <a:br>
                <a:rPr lang="en-US" sz="1600"/>
              </a:br>
              <a:r>
                <a:rPr lang="en-US" sz="1600"/>
                <a:t>Studies</a:t>
              </a:r>
            </a:p>
          </p:txBody>
        </p:sp>
      </p:grpSp>
      <p:grpSp>
        <p:nvGrpSpPr>
          <p:cNvPr id="3" name="Group 27"/>
          <p:cNvGrpSpPr>
            <a:grpSpLocks/>
          </p:cNvGrpSpPr>
          <p:nvPr/>
        </p:nvGrpSpPr>
        <p:grpSpPr bwMode="auto">
          <a:xfrm>
            <a:off x="4881563" y="2659063"/>
            <a:ext cx="1409700" cy="2366962"/>
            <a:chOff x="4881563" y="2659063"/>
            <a:chExt cx="1409700" cy="2366962"/>
          </a:xfrm>
        </p:grpSpPr>
        <p:sp>
          <p:nvSpPr>
            <p:cNvPr id="1408007" name="AutoShape 7"/>
            <p:cNvSpPr>
              <a:spLocks noChangeArrowheads="1"/>
            </p:cNvSpPr>
            <p:nvPr/>
          </p:nvSpPr>
          <p:spPr bwMode="auto">
            <a:xfrm rot="16200000" flipH="1">
              <a:off x="4402932" y="3137694"/>
              <a:ext cx="2366962" cy="1409700"/>
            </a:xfrm>
            <a:prstGeom prst="roundRect">
              <a:avLst>
                <a:gd name="adj" fmla="val 545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prstTxWarp prst="textNoShape">
                <a:avLst/>
              </a:prstTxWarp>
            </a:bodyPr>
            <a:lstStyle/>
            <a:p>
              <a:pPr algn="ctr" eaLnBrk="0" hangingPunct="0">
                <a:defRPr/>
              </a:pPr>
              <a:r>
                <a:rPr lang="en-US" sz="1600" b="1" dirty="0"/>
                <a:t>Failure</a:t>
              </a:r>
              <a:br>
                <a:rPr lang="en-US" sz="1600" b="1" dirty="0"/>
              </a:br>
              <a:r>
                <a:rPr lang="en-US" sz="1600" b="1" dirty="0"/>
                <a:t>Identification</a:t>
              </a:r>
            </a:p>
          </p:txBody>
        </p:sp>
        <p:sp>
          <p:nvSpPr>
            <p:cNvPr id="1408014" name="Rectangle 14"/>
            <p:cNvSpPr>
              <a:spLocks noChangeArrowheads="1"/>
            </p:cNvSpPr>
            <p:nvPr/>
          </p:nvSpPr>
          <p:spPr bwMode="auto">
            <a:xfrm>
              <a:off x="4986338" y="3382963"/>
              <a:ext cx="1184275" cy="842962"/>
            </a:xfrm>
            <a:prstGeom prst="rect">
              <a:avLst/>
            </a:prstGeom>
            <a:solidFill>
              <a:schemeClr val="accent1">
                <a:lumMod val="40000"/>
                <a:lumOff val="60000"/>
              </a:schemeClr>
            </a:solidFill>
            <a:ln w="12700">
              <a:noFill/>
              <a:miter lim="800000"/>
              <a:headEnd/>
              <a:tailEnd/>
            </a:ln>
            <a:effectLst/>
          </p:spPr>
          <p:txBody>
            <a:bodyPr wrap="none" anchor="ctr">
              <a:prstTxWarp prst="textNoShape">
                <a:avLst/>
              </a:prstTxWarp>
            </a:bodyPr>
            <a:lstStyle/>
            <a:p>
              <a:pPr algn="ctr" eaLnBrk="0" hangingPunct="0">
                <a:defRPr/>
              </a:pPr>
              <a:r>
                <a:rPr lang="en-US" sz="1600">
                  <a:latin typeface="Arial" pitchFamily="-65" charset="0"/>
                  <a:ea typeface="ＭＳ Ｐゴシック" pitchFamily="-65" charset="-128"/>
                  <a:cs typeface="ＭＳ Ｐゴシック" pitchFamily="-65" charset="-128"/>
                </a:rPr>
                <a:t>Human-in-</a:t>
              </a:r>
              <a:br>
                <a:rPr lang="en-US" sz="1600">
                  <a:latin typeface="Arial" pitchFamily="-65" charset="0"/>
                  <a:ea typeface="ＭＳ Ｐゴシック" pitchFamily="-65" charset="-128"/>
                  <a:cs typeface="ＭＳ Ｐゴシック" pitchFamily="-65" charset="-128"/>
                </a:rPr>
              </a:br>
              <a:r>
                <a:rPr lang="en-US" sz="1600">
                  <a:latin typeface="Arial" pitchFamily="-65" charset="0"/>
                  <a:ea typeface="ＭＳ Ｐゴシック" pitchFamily="-65" charset="-128"/>
                  <a:cs typeface="ＭＳ Ｐゴシック" pitchFamily="-65" charset="-128"/>
                </a:rPr>
                <a:t>the-loop</a:t>
              </a:r>
              <a:br>
                <a:rPr lang="en-US" sz="1600">
                  <a:latin typeface="Arial" pitchFamily="-65" charset="0"/>
                  <a:ea typeface="ＭＳ Ｐゴシック" pitchFamily="-65" charset="-128"/>
                  <a:cs typeface="ＭＳ Ｐゴシック" pitchFamily="-65" charset="-128"/>
                </a:rPr>
              </a:br>
              <a:r>
                <a:rPr lang="en-US" sz="1600">
                  <a:latin typeface="Arial" pitchFamily="-65" charset="0"/>
                  <a:ea typeface="ＭＳ Ｐゴシック" pitchFamily="-65" charset="-128"/>
                  <a:cs typeface="ＭＳ Ｐゴシック" pitchFamily="-65" charset="-128"/>
                </a:rPr>
                <a:t>Framework</a:t>
              </a:r>
            </a:p>
          </p:txBody>
        </p:sp>
        <p:sp>
          <p:nvSpPr>
            <p:cNvPr id="62492" name="Rectangle 16"/>
            <p:cNvSpPr>
              <a:spLocks noChangeArrowheads="1"/>
            </p:cNvSpPr>
            <p:nvPr/>
          </p:nvSpPr>
          <p:spPr bwMode="gray">
            <a:xfrm>
              <a:off x="4999038" y="4302125"/>
              <a:ext cx="1184275" cy="581025"/>
            </a:xfrm>
            <a:prstGeom prst="rect">
              <a:avLst/>
            </a:prstGeom>
            <a:solidFill>
              <a:schemeClr val="bg1"/>
            </a:solidFill>
            <a:ln w="12700">
              <a:noFill/>
              <a:miter lim="800000"/>
              <a:headEnd/>
              <a:tailEnd/>
            </a:ln>
          </p:spPr>
          <p:txBody>
            <a:bodyPr wrap="none" anchor="ctr">
              <a:prstTxWarp prst="textNoShape">
                <a:avLst/>
              </a:prstTxWarp>
            </a:bodyPr>
            <a:lstStyle/>
            <a:p>
              <a:pPr algn="ctr" eaLnBrk="0" hangingPunct="0"/>
              <a:r>
                <a:rPr lang="en-US" sz="1600"/>
                <a:t>User</a:t>
              </a:r>
              <a:br>
                <a:rPr lang="en-US" sz="1600"/>
              </a:br>
              <a:r>
                <a:rPr lang="en-US" sz="1600"/>
                <a:t>Studies</a:t>
              </a:r>
            </a:p>
          </p:txBody>
        </p:sp>
      </p:grpSp>
      <p:sp>
        <p:nvSpPr>
          <p:cNvPr id="24" name="Line 32"/>
          <p:cNvSpPr>
            <a:spLocks noChangeShapeType="1"/>
          </p:cNvSpPr>
          <p:nvPr/>
        </p:nvSpPr>
        <p:spPr bwMode="auto">
          <a:xfrm>
            <a:off x="2262188" y="3078163"/>
            <a:ext cx="554037"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25" name="Line 32"/>
          <p:cNvSpPr>
            <a:spLocks noChangeShapeType="1"/>
          </p:cNvSpPr>
          <p:nvPr/>
        </p:nvSpPr>
        <p:spPr bwMode="auto">
          <a:xfrm>
            <a:off x="4281488" y="3067050"/>
            <a:ext cx="552450"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26" name="Line 32"/>
          <p:cNvSpPr>
            <a:spLocks noChangeShapeType="1"/>
          </p:cNvSpPr>
          <p:nvPr/>
        </p:nvSpPr>
        <p:spPr bwMode="auto">
          <a:xfrm>
            <a:off x="6300788" y="3067050"/>
            <a:ext cx="554037"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38" name="Rectangle 37"/>
          <p:cNvSpPr>
            <a:spLocks noChangeArrowheads="1"/>
          </p:cNvSpPr>
          <p:nvPr/>
        </p:nvSpPr>
        <p:spPr bwMode="auto">
          <a:xfrm>
            <a:off x="742950" y="3619500"/>
            <a:ext cx="1949450" cy="1592744"/>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ts val="600"/>
              </a:spcBef>
            </a:pPr>
            <a:r>
              <a:rPr lang="en-US" dirty="0" smtClean="0"/>
              <a:t>Identify </a:t>
            </a:r>
            <a:r>
              <a:rPr lang="en-US" dirty="0"/>
              <a:t>points where system relies on humans to perform security-critical functions</a:t>
            </a:r>
          </a:p>
        </p:txBody>
      </p:sp>
      <p:sp>
        <p:nvSpPr>
          <p:cNvPr id="39" name="Rectangle 38"/>
          <p:cNvSpPr>
            <a:spLocks noChangeArrowheads="1"/>
          </p:cNvSpPr>
          <p:nvPr/>
        </p:nvSpPr>
        <p:spPr bwMode="auto">
          <a:xfrm>
            <a:off x="2763838" y="3619500"/>
            <a:ext cx="1951037" cy="1093788"/>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ts val="600"/>
              </a:spcBef>
            </a:pPr>
            <a:r>
              <a:rPr lang="en-US" dirty="0" smtClean="0"/>
              <a:t>Find </a:t>
            </a:r>
            <a:r>
              <a:rPr lang="en-US" dirty="0"/>
              <a:t>ways to partially or fully automate some of these tasks</a:t>
            </a:r>
          </a:p>
        </p:txBody>
      </p:sp>
      <p:sp>
        <p:nvSpPr>
          <p:cNvPr id="40" name="Rectangle 39"/>
          <p:cNvSpPr>
            <a:spLocks noChangeArrowheads="1"/>
          </p:cNvSpPr>
          <p:nvPr/>
        </p:nvSpPr>
        <p:spPr bwMode="auto">
          <a:xfrm>
            <a:off x="4765675" y="5173663"/>
            <a:ext cx="1951038" cy="844550"/>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ts val="600"/>
              </a:spcBef>
            </a:pPr>
            <a:r>
              <a:rPr lang="en-US" dirty="0" smtClean="0"/>
              <a:t>Identify </a:t>
            </a:r>
            <a:r>
              <a:rPr lang="en-US" dirty="0"/>
              <a:t>potential failure modes for remaining tasks</a:t>
            </a:r>
          </a:p>
        </p:txBody>
      </p:sp>
      <p:sp>
        <p:nvSpPr>
          <p:cNvPr id="41" name="Rectangle 40"/>
          <p:cNvSpPr>
            <a:spLocks noChangeArrowheads="1"/>
          </p:cNvSpPr>
          <p:nvPr/>
        </p:nvSpPr>
        <p:spPr bwMode="auto">
          <a:xfrm>
            <a:off x="6802438" y="4286250"/>
            <a:ext cx="1951037" cy="844550"/>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ts val="600"/>
              </a:spcBef>
            </a:pPr>
            <a:r>
              <a:rPr lang="en-US" dirty="0" smtClean="0"/>
              <a:t>Find </a:t>
            </a:r>
            <a:r>
              <a:rPr lang="en-US" dirty="0"/>
              <a:t>ways to prevent these failures</a:t>
            </a:r>
          </a:p>
        </p:txBody>
      </p:sp>
      <p:grpSp>
        <p:nvGrpSpPr>
          <p:cNvPr id="4" name="Group 46"/>
          <p:cNvGrpSpPr>
            <a:grpSpLocks/>
          </p:cNvGrpSpPr>
          <p:nvPr/>
        </p:nvGrpSpPr>
        <p:grpSpPr bwMode="auto">
          <a:xfrm>
            <a:off x="1552575" y="2252663"/>
            <a:ext cx="6064250" cy="395287"/>
            <a:chOff x="1552574" y="2252663"/>
            <a:chExt cx="6064250" cy="395287"/>
          </a:xfrm>
        </p:grpSpPr>
        <p:grpSp>
          <p:nvGrpSpPr>
            <p:cNvPr id="5" name="Group 26"/>
            <p:cNvGrpSpPr>
              <a:grpSpLocks/>
            </p:cNvGrpSpPr>
            <p:nvPr/>
          </p:nvGrpSpPr>
          <p:grpSpPr bwMode="auto">
            <a:xfrm>
              <a:off x="1552574" y="2252663"/>
              <a:ext cx="6064250" cy="395287"/>
              <a:chOff x="1552574" y="2252663"/>
              <a:chExt cx="6064250" cy="395351"/>
            </a:xfrm>
          </p:grpSpPr>
          <p:grpSp>
            <p:nvGrpSpPr>
              <p:cNvPr id="6" name="Group 32"/>
              <p:cNvGrpSpPr>
                <a:grpSpLocks/>
              </p:cNvGrpSpPr>
              <p:nvPr/>
            </p:nvGrpSpPr>
            <p:grpSpPr bwMode="auto">
              <a:xfrm flipV="1">
                <a:off x="1554163" y="2252663"/>
                <a:ext cx="6059487" cy="169862"/>
                <a:chOff x="1553369" y="2187047"/>
                <a:chExt cx="6059488" cy="169862"/>
              </a:xfrm>
            </p:grpSpPr>
            <p:sp>
              <p:nvSpPr>
                <p:cNvPr id="29" name="Line 13"/>
                <p:cNvSpPr>
                  <a:spLocks noChangeShapeType="1"/>
                </p:cNvSpPr>
                <p:nvPr/>
              </p:nvSpPr>
              <p:spPr bwMode="auto">
                <a:xfrm>
                  <a:off x="1723230" y="2356909"/>
                  <a:ext cx="5719764" cy="0"/>
                </a:xfrm>
                <a:prstGeom prst="line">
                  <a:avLst/>
                </a:pr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a:ea typeface="+mn-ea"/>
                    <a:cs typeface="+mn-cs"/>
                  </a:endParaRPr>
                </a:p>
              </p:txBody>
            </p:sp>
            <p:sp>
              <p:nvSpPr>
                <p:cNvPr id="30" name="Arc 19"/>
                <p:cNvSpPr>
                  <a:spLocks/>
                </p:cNvSpPr>
                <p:nvPr/>
              </p:nvSpPr>
              <p:spPr bwMode="auto">
                <a:xfrm flipV="1">
                  <a:off x="7442994" y="2187020"/>
                  <a:ext cx="169862" cy="169889"/>
                </a:xfrm>
                <a:custGeom>
                  <a:avLst/>
                  <a:gdLst>
                    <a:gd name="G0" fmla="+- 0 0 0"/>
                    <a:gd name="G1" fmla="+- 21600 0 0"/>
                    <a:gd name="G2" fmla="+- 21600 0 0"/>
                    <a:gd name="T0" fmla="*/ 0 w 21493"/>
                    <a:gd name="T1" fmla="*/ 0 h 21600"/>
                    <a:gd name="T2" fmla="*/ 21493 w 21493"/>
                    <a:gd name="T3" fmla="*/ 19461 h 21600"/>
                    <a:gd name="T4" fmla="*/ 0 w 21493"/>
                    <a:gd name="T5" fmla="*/ 21600 h 21600"/>
                  </a:gdLst>
                  <a:ahLst/>
                  <a:cxnLst>
                    <a:cxn ang="0">
                      <a:pos x="T0" y="T1"/>
                    </a:cxn>
                    <a:cxn ang="0">
                      <a:pos x="T2" y="T3"/>
                    </a:cxn>
                    <a:cxn ang="0">
                      <a:pos x="T4" y="T5"/>
                    </a:cxn>
                  </a:cxnLst>
                  <a:rect l="0" t="0" r="r" b="b"/>
                  <a:pathLst>
                    <a:path w="21493" h="21600" fill="none" extrusionOk="0">
                      <a:moveTo>
                        <a:pt x="0" y="-1"/>
                      </a:moveTo>
                      <a:cubicBezTo>
                        <a:pt x="11100" y="-1"/>
                        <a:pt x="20394" y="8414"/>
                        <a:pt x="21493" y="19460"/>
                      </a:cubicBezTo>
                    </a:path>
                    <a:path w="21493" h="21600" stroke="0" extrusionOk="0">
                      <a:moveTo>
                        <a:pt x="0" y="-1"/>
                      </a:moveTo>
                      <a:cubicBezTo>
                        <a:pt x="11100" y="-1"/>
                        <a:pt x="20394" y="8414"/>
                        <a:pt x="21493" y="19460"/>
                      </a:cubicBezTo>
                      <a:lnTo>
                        <a:pt x="0" y="21600"/>
                      </a:lnTo>
                      <a:close/>
                    </a:path>
                  </a:pathLst>
                </a:cu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a:ea typeface="+mn-ea"/>
                    <a:cs typeface="+mn-cs"/>
                  </a:endParaRPr>
                </a:p>
              </p:txBody>
            </p:sp>
            <p:sp>
              <p:nvSpPr>
                <p:cNvPr id="31" name="Arc 20"/>
                <p:cNvSpPr>
                  <a:spLocks/>
                </p:cNvSpPr>
                <p:nvPr/>
              </p:nvSpPr>
              <p:spPr bwMode="auto">
                <a:xfrm flipH="1" flipV="1">
                  <a:off x="1553368" y="2187020"/>
                  <a:ext cx="169862" cy="169889"/>
                </a:xfrm>
                <a:custGeom>
                  <a:avLst/>
                  <a:gdLst>
                    <a:gd name="G0" fmla="+- 0 0 0"/>
                    <a:gd name="G1" fmla="+- 21600 0 0"/>
                    <a:gd name="G2" fmla="+- 21600 0 0"/>
                    <a:gd name="T0" fmla="*/ 0 w 21493"/>
                    <a:gd name="T1" fmla="*/ 0 h 21600"/>
                    <a:gd name="T2" fmla="*/ 21493 w 21493"/>
                    <a:gd name="T3" fmla="*/ 19461 h 21600"/>
                    <a:gd name="T4" fmla="*/ 0 w 21493"/>
                    <a:gd name="T5" fmla="*/ 21600 h 21600"/>
                  </a:gdLst>
                  <a:ahLst/>
                  <a:cxnLst>
                    <a:cxn ang="0">
                      <a:pos x="T0" y="T1"/>
                    </a:cxn>
                    <a:cxn ang="0">
                      <a:pos x="T2" y="T3"/>
                    </a:cxn>
                    <a:cxn ang="0">
                      <a:pos x="T4" y="T5"/>
                    </a:cxn>
                  </a:cxnLst>
                  <a:rect l="0" t="0" r="r" b="b"/>
                  <a:pathLst>
                    <a:path w="21493" h="21600" fill="none" extrusionOk="0">
                      <a:moveTo>
                        <a:pt x="0" y="-1"/>
                      </a:moveTo>
                      <a:cubicBezTo>
                        <a:pt x="11100" y="-1"/>
                        <a:pt x="20394" y="8414"/>
                        <a:pt x="21493" y="19460"/>
                      </a:cubicBezTo>
                    </a:path>
                    <a:path w="21493" h="21600" stroke="0" extrusionOk="0">
                      <a:moveTo>
                        <a:pt x="0" y="-1"/>
                      </a:moveTo>
                      <a:cubicBezTo>
                        <a:pt x="11100" y="-1"/>
                        <a:pt x="20394" y="8414"/>
                        <a:pt x="21493" y="19460"/>
                      </a:cubicBezTo>
                      <a:lnTo>
                        <a:pt x="0" y="21600"/>
                      </a:lnTo>
                      <a:close/>
                    </a:path>
                  </a:pathLst>
                </a:cu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a:ea typeface="+mn-ea"/>
                    <a:cs typeface="+mn-cs"/>
                  </a:endParaRPr>
                </a:p>
              </p:txBody>
            </p:sp>
          </p:grpSp>
          <p:sp>
            <p:nvSpPr>
              <p:cNvPr id="34" name="Line 32"/>
              <p:cNvSpPr>
                <a:spLocks noChangeShapeType="1"/>
              </p:cNvSpPr>
              <p:nvPr/>
            </p:nvSpPr>
            <p:spPr bwMode="auto">
              <a:xfrm rot="5400000">
                <a:off x="1449369" y="2509880"/>
                <a:ext cx="206408"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35" name="Line 32"/>
              <p:cNvSpPr>
                <a:spLocks noChangeShapeType="1"/>
              </p:cNvSpPr>
              <p:nvPr/>
            </p:nvSpPr>
            <p:spPr bwMode="auto">
              <a:xfrm rot="5400000">
                <a:off x="7495360" y="2526551"/>
                <a:ext cx="242926" cy="0"/>
              </a:xfrm>
              <a:prstGeom prst="line">
                <a:avLst/>
              </a:pr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sz="1600">
                  <a:ea typeface="+mn-ea"/>
                  <a:cs typeface="+mn-cs"/>
                </a:endParaRPr>
              </a:p>
            </p:txBody>
          </p:sp>
        </p:grpSp>
        <p:sp>
          <p:nvSpPr>
            <p:cNvPr id="43" name="Arc 20"/>
            <p:cNvSpPr>
              <a:spLocks/>
            </p:cNvSpPr>
            <p:nvPr/>
          </p:nvSpPr>
          <p:spPr bwMode="auto">
            <a:xfrm flipH="1">
              <a:off x="3581399" y="2252663"/>
              <a:ext cx="169863" cy="169862"/>
            </a:xfrm>
            <a:custGeom>
              <a:avLst/>
              <a:gdLst>
                <a:gd name="G0" fmla="+- 0 0 0"/>
                <a:gd name="G1" fmla="+- 21600 0 0"/>
                <a:gd name="G2" fmla="+- 21600 0 0"/>
                <a:gd name="T0" fmla="*/ 0 w 21493"/>
                <a:gd name="T1" fmla="*/ 0 h 21600"/>
                <a:gd name="T2" fmla="*/ 21493 w 21493"/>
                <a:gd name="T3" fmla="*/ 19461 h 21600"/>
                <a:gd name="T4" fmla="*/ 0 w 21493"/>
                <a:gd name="T5" fmla="*/ 21600 h 21600"/>
              </a:gdLst>
              <a:ahLst/>
              <a:cxnLst>
                <a:cxn ang="0">
                  <a:pos x="T0" y="T1"/>
                </a:cxn>
                <a:cxn ang="0">
                  <a:pos x="T2" y="T3"/>
                </a:cxn>
                <a:cxn ang="0">
                  <a:pos x="T4" y="T5"/>
                </a:cxn>
              </a:cxnLst>
              <a:rect l="0" t="0" r="r" b="b"/>
              <a:pathLst>
                <a:path w="21493" h="21600" fill="none" extrusionOk="0">
                  <a:moveTo>
                    <a:pt x="0" y="-1"/>
                  </a:moveTo>
                  <a:cubicBezTo>
                    <a:pt x="11100" y="-1"/>
                    <a:pt x="20394" y="8414"/>
                    <a:pt x="21493" y="19460"/>
                  </a:cubicBezTo>
                </a:path>
                <a:path w="21493" h="21600" stroke="0" extrusionOk="0">
                  <a:moveTo>
                    <a:pt x="0" y="-1"/>
                  </a:moveTo>
                  <a:cubicBezTo>
                    <a:pt x="11100" y="-1"/>
                    <a:pt x="20394" y="8414"/>
                    <a:pt x="21493" y="19460"/>
                  </a:cubicBezTo>
                  <a:lnTo>
                    <a:pt x="0" y="21600"/>
                  </a:lnTo>
                  <a:close/>
                </a:path>
              </a:pathLst>
            </a:cu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a:ea typeface="+mn-ea"/>
                <a:cs typeface="+mn-cs"/>
              </a:endParaRPr>
            </a:p>
          </p:txBody>
        </p:sp>
        <p:sp>
          <p:nvSpPr>
            <p:cNvPr id="44" name="Line 32"/>
            <p:cNvSpPr>
              <a:spLocks noChangeShapeType="1"/>
            </p:cNvSpPr>
            <p:nvPr/>
          </p:nvSpPr>
          <p:spPr bwMode="auto">
            <a:xfrm rot="5400000">
              <a:off x="3476624" y="2509838"/>
              <a:ext cx="20637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sp>
          <p:nvSpPr>
            <p:cNvPr id="45" name="Arc 20"/>
            <p:cNvSpPr>
              <a:spLocks/>
            </p:cNvSpPr>
            <p:nvPr/>
          </p:nvSpPr>
          <p:spPr bwMode="auto">
            <a:xfrm flipH="1">
              <a:off x="5562599" y="2252663"/>
              <a:ext cx="169863" cy="169862"/>
            </a:xfrm>
            <a:custGeom>
              <a:avLst/>
              <a:gdLst>
                <a:gd name="G0" fmla="+- 0 0 0"/>
                <a:gd name="G1" fmla="+- 21600 0 0"/>
                <a:gd name="G2" fmla="+- 21600 0 0"/>
                <a:gd name="T0" fmla="*/ 0 w 21493"/>
                <a:gd name="T1" fmla="*/ 0 h 21600"/>
                <a:gd name="T2" fmla="*/ 21493 w 21493"/>
                <a:gd name="T3" fmla="*/ 19461 h 21600"/>
                <a:gd name="T4" fmla="*/ 0 w 21493"/>
                <a:gd name="T5" fmla="*/ 21600 h 21600"/>
              </a:gdLst>
              <a:ahLst/>
              <a:cxnLst>
                <a:cxn ang="0">
                  <a:pos x="T0" y="T1"/>
                </a:cxn>
                <a:cxn ang="0">
                  <a:pos x="T2" y="T3"/>
                </a:cxn>
                <a:cxn ang="0">
                  <a:pos x="T4" y="T5"/>
                </a:cxn>
              </a:cxnLst>
              <a:rect l="0" t="0" r="r" b="b"/>
              <a:pathLst>
                <a:path w="21493" h="21600" fill="none" extrusionOk="0">
                  <a:moveTo>
                    <a:pt x="0" y="-1"/>
                  </a:moveTo>
                  <a:cubicBezTo>
                    <a:pt x="11100" y="-1"/>
                    <a:pt x="20394" y="8414"/>
                    <a:pt x="21493" y="19460"/>
                  </a:cubicBezTo>
                </a:path>
                <a:path w="21493" h="21600" stroke="0" extrusionOk="0">
                  <a:moveTo>
                    <a:pt x="0" y="-1"/>
                  </a:moveTo>
                  <a:cubicBezTo>
                    <a:pt x="11100" y="-1"/>
                    <a:pt x="20394" y="8414"/>
                    <a:pt x="21493" y="19460"/>
                  </a:cubicBezTo>
                  <a:lnTo>
                    <a:pt x="0" y="21600"/>
                  </a:lnTo>
                  <a:close/>
                </a:path>
              </a:pathLst>
            </a:custGeom>
            <a:noFill/>
            <a:ln w="38100" cap="flat" cmpd="sng" algn="ctr">
              <a:solidFill>
                <a:schemeClr val="accent2">
                  <a:lumMod val="75000"/>
                </a:schemeClr>
              </a:solidFill>
              <a:prstDash val="solid"/>
              <a:round/>
              <a:headEnd type="none" w="med" len="med"/>
              <a:tailEnd type="none" w="med" len="med"/>
            </a:ln>
            <a:effectLst/>
          </p:spPr>
          <p:txBody>
            <a:bodyPr wrap="none" anchor="ctr">
              <a:prstTxWarp prst="textNoShape">
                <a:avLst/>
              </a:prstTxWarp>
            </a:bodyPr>
            <a:lstStyle/>
            <a:p>
              <a:pPr eaLnBrk="0" hangingPunct="0">
                <a:defRPr/>
              </a:pPr>
              <a:endParaRPr lang="en-US">
                <a:ea typeface="+mn-ea"/>
                <a:cs typeface="+mn-cs"/>
              </a:endParaRPr>
            </a:p>
          </p:txBody>
        </p:sp>
        <p:sp>
          <p:nvSpPr>
            <p:cNvPr id="46" name="Line 32"/>
            <p:cNvSpPr>
              <a:spLocks noChangeShapeType="1"/>
            </p:cNvSpPr>
            <p:nvPr/>
          </p:nvSpPr>
          <p:spPr bwMode="auto">
            <a:xfrm rot="5400000">
              <a:off x="5457824" y="2509838"/>
              <a:ext cx="206375" cy="0"/>
            </a:xfrm>
            <a:prstGeom prst="line">
              <a:avLst/>
            </a:prstGeom>
            <a:noFill/>
            <a:ln w="38100" cap="flat" cmpd="sng" algn="ctr">
              <a:solidFill>
                <a:schemeClr val="accent2">
                  <a:lumMod val="75000"/>
                </a:schemeClr>
              </a:solidFill>
              <a:prstDash val="solid"/>
              <a:round/>
              <a:headEnd type="none" w="med" len="med"/>
              <a:tailEnd type="arrow" w="med" len="med"/>
            </a:ln>
            <a:effectLst/>
          </p:spPr>
          <p:txBody>
            <a:bodyPr wrap="none" anchor="ctr">
              <a:prstTxWarp prst="textNoShape">
                <a:avLst/>
              </a:prstTxWarp>
            </a:bodyPr>
            <a:lstStyle/>
            <a:p>
              <a:pPr eaLnBrk="0" hangingPunct="0">
                <a:defRPr/>
              </a:pPr>
              <a:endParaRPr lang="en-US" sz="1600">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80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subTnLst>
                                    <p:animClr>
                                      <p:cBhvr override="childStyle">
                                        <p:cTn dur="1" fill="hold" display="0" masterRel="nextClick" afterEffect="1"/>
                                        <p:tgtEl>
                                          <p:spTgt spid="38"/>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408006"/>
                                        </p:tgtEl>
                                        <p:attrNameLst>
                                          <p:attrName>style.visibility</p:attrName>
                                        </p:attrNameLst>
                                      </p:cBhvr>
                                      <p:to>
                                        <p:strVal val="visible"/>
                                      </p:to>
                                    </p:set>
                                    <p:animEffect transition="in" filter="wipe(left)">
                                      <p:cBhvr>
                                        <p:cTn id="17" dur="500"/>
                                        <p:tgtEl>
                                          <p:spTgt spid="1408006"/>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childTnLst>
                                  <p:subTnLst>
                                    <p:animClr>
                                      <p:cBhvr override="childStyle">
                                        <p:cTn dur="1" fill="hold" display="0" masterRel="nextClick" afterEffect="1"/>
                                        <p:tgtEl>
                                          <p:spTgt spid="39"/>
                                        </p:tgtEl>
                                        <p:attrNameLst>
                                          <p:attrName>ppt_c</p:attrName>
                                        </p:attrNameLst>
                                      </p:cBhvr>
                                      <p:to>
                                        <a:schemeClr val="accent2"/>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subTnLst>
                                    <p:animClr>
                                      <p:cBhvr override="childStyle">
                                        <p:cTn dur="1" fill="hold" display="0" masterRel="nextClick" afterEffect="1"/>
                                        <p:tgtEl>
                                          <p:spTgt spid="40"/>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childTnLst>
                                  <p:subTnLst>
                                    <p:animClr>
                                      <p:cBhvr override="childStyle">
                                        <p:cTn dur="1" fill="hold" display="0" masterRel="nextClick" afterEffect="1"/>
                                        <p:tgtEl>
                                          <p:spTgt spid="41"/>
                                        </p:tgtEl>
                                        <p:attrNameLst>
                                          <p:attrName>ppt_c</p:attrName>
                                        </p:attrNameLst>
                                      </p:cBhvr>
                                      <p:to>
                                        <a:schemeClr val="accent2"/>
                                      </p:to>
                                    </p:animClr>
                                  </p:sub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righ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4" grpId="0" animBg="1"/>
      <p:bldP spid="1408006" grpId="0" animBg="1"/>
      <p:bldP spid="38" grpId="0"/>
      <p:bldP spid="39" grpId="0"/>
      <p:bldP spid="40" grpId="0"/>
      <p:bldP spid="41" grpId="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Applying the framework</a:t>
            </a:r>
            <a:endParaRPr lang="en-US" dirty="0"/>
          </a:p>
        </p:txBody>
      </p:sp>
      <p:sp>
        <p:nvSpPr>
          <p:cNvPr id="3" name="Content Placeholder 2"/>
          <p:cNvSpPr>
            <a:spLocks noGrp="1"/>
          </p:cNvSpPr>
          <p:nvPr>
            <p:ph idx="1"/>
          </p:nvPr>
        </p:nvSpPr>
        <p:spPr/>
        <p:txBody>
          <a:bodyPr/>
          <a:lstStyle/>
          <a:p>
            <a:r>
              <a:rPr lang="en-US" dirty="0" smtClean="0"/>
              <a:t>Applied as part of a human threat identification and mitigation process</a:t>
            </a:r>
          </a:p>
          <a:p>
            <a:r>
              <a:rPr lang="en-US" dirty="0" smtClean="0"/>
              <a:t>Can be applied to understand failures in existing systems and prioritize mitigations</a:t>
            </a:r>
          </a:p>
          <a:p>
            <a:r>
              <a:rPr lang="en-US" dirty="0" smtClean="0"/>
              <a:t>Can be applied to proposed systems in design phase to inform design </a:t>
            </a:r>
            <a:r>
              <a:rPr lang="en-US" dirty="0" smtClean="0"/>
              <a:t>decisions</a:t>
            </a:r>
            <a:endParaRPr lang="en-US" dirty="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Applying</a:t>
            </a:r>
            <a:r>
              <a:rPr lang="en-US" dirty="0" smtClean="0"/>
              <a:t> threat identification and mitigation process </a:t>
            </a:r>
            <a:r>
              <a:rPr lang="en-US" dirty="0" smtClean="0"/>
              <a:t>to warnings</a:t>
            </a:r>
            <a:endParaRPr lang="en-US" dirty="0"/>
          </a:p>
        </p:txBody>
      </p:sp>
      <p:sp>
        <p:nvSpPr>
          <p:cNvPr id="4" name="Content Placeholder 3"/>
          <p:cNvSpPr>
            <a:spLocks noGrp="1"/>
          </p:cNvSpPr>
          <p:nvPr>
            <p:ph idx="1"/>
          </p:nvPr>
        </p:nvSpPr>
        <p:spPr/>
        <p:txBody>
          <a:bodyPr/>
          <a:lstStyle/>
          <a:p>
            <a:r>
              <a:rPr lang="en-US" dirty="0" smtClean="0">
                <a:solidFill>
                  <a:schemeClr val="accent4"/>
                </a:solidFill>
              </a:rPr>
              <a:t>Task identification</a:t>
            </a:r>
          </a:p>
          <a:p>
            <a:pPr lvl="1"/>
            <a:r>
              <a:rPr lang="en-US" dirty="0" smtClean="0">
                <a:solidFill>
                  <a:schemeClr val="accent4"/>
                </a:solidFill>
              </a:rPr>
              <a:t>Determine whether the task I am trying to complete is sufficiently risky that I should stop</a:t>
            </a:r>
          </a:p>
          <a:p>
            <a:r>
              <a:rPr lang="en-US" dirty="0" smtClean="0">
                <a:solidFill>
                  <a:schemeClr val="accent4"/>
                </a:solidFill>
              </a:rPr>
              <a:t>Often, software asks the user and provides little or no information to help user make this decision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warnings</a:t>
            </a:r>
            <a:endParaRPr lang="en-US" dirty="0"/>
          </a:p>
        </p:txBody>
      </p:sp>
      <p:sp>
        <p:nvSpPr>
          <p:cNvPr id="3" name="Content Placeholder 2"/>
          <p:cNvSpPr>
            <a:spLocks noGrp="1"/>
          </p:cNvSpPr>
          <p:nvPr>
            <p:ph idx="1"/>
          </p:nvPr>
        </p:nvSpPr>
        <p:spPr/>
        <p:txBody>
          <a:bodyPr/>
          <a:lstStyle/>
          <a:p>
            <a:r>
              <a:rPr lang="en-US" dirty="0" smtClean="0"/>
              <a:t>All too often, when software detects a possible security hazard, it warns the user about it</a:t>
            </a:r>
          </a:p>
          <a:p>
            <a:r>
              <a:rPr lang="en-US" dirty="0" smtClean="0"/>
              <a:t>Often, it turns out not to be a hazard</a:t>
            </a:r>
          </a:p>
          <a:p>
            <a:r>
              <a:rPr lang="en-US" dirty="0" smtClean="0"/>
              <a:t>But sometimes it really is a hazard and users ignore the warning anyway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hitehouse.png"/>
          <p:cNvPicPr>
            <a:picLocks noChangeAspect="1"/>
          </p:cNvPicPr>
          <p:nvPr/>
        </p:nvPicPr>
        <p:blipFill>
          <a:blip r:embed="rId2"/>
          <a:stretch>
            <a:fillRect/>
          </a:stretch>
        </p:blipFill>
        <p:spPr>
          <a:xfrm>
            <a:off x="2273300" y="1638309"/>
            <a:ext cx="4597400" cy="2667000"/>
          </a:xfrm>
          <a:prstGeom prst="rect">
            <a:avLst/>
          </a:prstGeom>
        </p:spPr>
      </p:pic>
      <p:pic>
        <p:nvPicPr>
          <p:cNvPr id="3" name="Picture 2" descr="snotweasel.png"/>
          <p:cNvPicPr>
            <a:picLocks noChangeAspect="1"/>
          </p:cNvPicPr>
          <p:nvPr/>
        </p:nvPicPr>
        <p:blipFill>
          <a:blip r:embed="rId3"/>
          <a:srcRect l="4324" r="4324"/>
          <a:stretch>
            <a:fillRect/>
          </a:stretch>
        </p:blipFill>
        <p:spPr>
          <a:xfrm>
            <a:off x="2269067" y="1638309"/>
            <a:ext cx="4605866" cy="2667000"/>
          </a:xfrm>
          <a:prstGeom prst="rect">
            <a:avLst/>
          </a:prstGeom>
        </p:spPr>
      </p:pic>
      <p:sp>
        <p:nvSpPr>
          <p:cNvPr id="4" name="TextBox 3"/>
          <p:cNvSpPr txBox="1"/>
          <p:nvPr/>
        </p:nvSpPr>
        <p:spPr>
          <a:xfrm>
            <a:off x="228332" y="6385353"/>
            <a:ext cx="4572000" cy="307777"/>
          </a:xfrm>
          <a:prstGeom prst="rect">
            <a:avLst/>
          </a:prstGeom>
          <a:noFill/>
        </p:spPr>
        <p:txBody>
          <a:bodyPr wrap="square" rtlCol="0">
            <a:spAutoFit/>
          </a:bodyPr>
          <a:lstStyle/>
          <a:p>
            <a:r>
              <a:rPr lang="en-US" sz="1400" dirty="0" smtClean="0">
                <a:latin typeface="+mn-lt"/>
              </a:rPr>
              <a:t>Image courtesy of </a:t>
            </a:r>
            <a:r>
              <a:rPr lang="en-US" sz="1400" dirty="0" err="1" smtClean="0">
                <a:latin typeface="+mn-lt"/>
              </a:rPr>
              <a:t>Johnathan</a:t>
            </a:r>
            <a:r>
              <a:rPr lang="en-US" sz="1400" dirty="0" smtClean="0">
                <a:latin typeface="+mn-lt"/>
              </a:rPr>
              <a:t> Nightingale</a:t>
            </a:r>
            <a:endParaRPr lang="en-US"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5058" name="Rectangle 2"/>
          <p:cNvSpPr>
            <a:spLocks noGrp="1" noChangeArrowheads="1"/>
          </p:cNvSpPr>
          <p:nvPr>
            <p:ph type="ctrTitle"/>
          </p:nvPr>
        </p:nvSpPr>
        <p:spPr/>
        <p:txBody>
          <a:bodyPr/>
          <a:lstStyle/>
          <a:p>
            <a:r>
              <a:rPr lang="en-US" smtClean="0"/>
              <a:t>How do users stay safe online?</a:t>
            </a:r>
            <a:endParaRPr lang="en-US"/>
          </a:p>
        </p:txBody>
      </p:sp>
      <p:sp>
        <p:nvSpPr>
          <p:cNvPr id="6" name="Subtitle 5"/>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Automate and change tasks to reduce need for user involvement</a:t>
            </a:r>
            <a:endParaRPr lang="en-US" dirty="0"/>
          </a:p>
        </p:txBody>
      </p:sp>
      <p:sp>
        <p:nvSpPr>
          <p:cNvPr id="3" name="Rectangle 2"/>
          <p:cNvSpPr/>
          <p:nvPr/>
        </p:nvSpPr>
        <p:spPr>
          <a:xfrm>
            <a:off x="3657600" y="1905000"/>
            <a:ext cx="1828800" cy="1905000"/>
          </a:xfrm>
          <a:prstGeom prst="rect">
            <a:avLst/>
          </a:prstGeom>
          <a:solidFill>
            <a:schemeClr val="bg1">
              <a:lumMod val="8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Might be dangerous</a:t>
            </a:r>
          </a:p>
          <a:p>
            <a:pPr algn="ctr"/>
            <a:endParaRPr lang="en-US" dirty="0" smtClean="0"/>
          </a:p>
          <a:p>
            <a:pPr algn="ctr"/>
            <a:r>
              <a:rPr lang="en-US" b="1" dirty="0" smtClean="0"/>
              <a:t>User must decide</a:t>
            </a:r>
          </a:p>
        </p:txBody>
      </p:sp>
      <p:sp>
        <p:nvSpPr>
          <p:cNvPr id="4" name="Rectangle 3"/>
          <p:cNvSpPr/>
          <p:nvPr/>
        </p:nvSpPr>
        <p:spPr>
          <a:xfrm>
            <a:off x="5486400" y="1905000"/>
            <a:ext cx="1828800" cy="1905000"/>
          </a:xfrm>
          <a:prstGeom prst="rect">
            <a:avLst/>
          </a:prstGeom>
          <a:solidFill>
            <a:schemeClr val="accent5">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Very low probability of danger</a:t>
            </a:r>
          </a:p>
          <a:p>
            <a:pPr algn="ctr"/>
            <a:endParaRPr lang="en-US" dirty="0" smtClean="0"/>
          </a:p>
          <a:p>
            <a:pPr algn="ctr"/>
            <a:r>
              <a:rPr lang="en-US" b="1" dirty="0" smtClean="0"/>
              <a:t>Don’t bother user</a:t>
            </a:r>
            <a:endParaRPr lang="en-US" b="1" dirty="0"/>
          </a:p>
        </p:txBody>
      </p:sp>
      <p:sp>
        <p:nvSpPr>
          <p:cNvPr id="5" name="Rectangle 4"/>
          <p:cNvSpPr/>
          <p:nvPr/>
        </p:nvSpPr>
        <p:spPr>
          <a:xfrm>
            <a:off x="1828800" y="1905000"/>
            <a:ext cx="1828800" cy="1905000"/>
          </a:xfrm>
          <a:prstGeom prst="rect">
            <a:avLst/>
          </a:prstGeom>
          <a:solidFill>
            <a:schemeClr val="accent3">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High probability of danger</a:t>
            </a:r>
          </a:p>
          <a:p>
            <a:pPr algn="ctr"/>
            <a:endParaRPr lang="en-US" dirty="0" smtClean="0"/>
          </a:p>
          <a:p>
            <a:pPr algn="ctr"/>
            <a:r>
              <a:rPr lang="en-US" b="1" dirty="0" smtClean="0"/>
              <a:t>Block</a:t>
            </a:r>
            <a:endParaRPr lang="en-US" b="1" dirty="0"/>
          </a:p>
        </p:txBody>
      </p:sp>
      <p:sp>
        <p:nvSpPr>
          <p:cNvPr id="7" name="Rectangle 6"/>
          <p:cNvSpPr/>
          <p:nvPr/>
        </p:nvSpPr>
        <p:spPr>
          <a:xfrm>
            <a:off x="1828800" y="1905000"/>
            <a:ext cx="5486400" cy="1905000"/>
          </a:xfrm>
          <a:prstGeom prst="rect">
            <a:avLst/>
          </a:prstGeom>
          <a:solidFill>
            <a:schemeClr val="bg1">
              <a:lumMod val="8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Might be dangerous</a:t>
            </a:r>
          </a:p>
          <a:p>
            <a:pPr algn="ctr"/>
            <a:endParaRPr lang="en-US" sz="2800" dirty="0" smtClean="0"/>
          </a:p>
          <a:p>
            <a:pPr algn="ctr"/>
            <a:r>
              <a:rPr lang="en-US" sz="2800" b="1" dirty="0" smtClean="0"/>
              <a:t>User must decide</a:t>
            </a:r>
            <a:endParaRPr lang="en-US" sz="2800" b="1" dirty="0"/>
          </a:p>
        </p:txBody>
      </p:sp>
      <p:grpSp>
        <p:nvGrpSpPr>
          <p:cNvPr id="6" name="Group 14"/>
          <p:cNvGrpSpPr/>
          <p:nvPr/>
        </p:nvGrpSpPr>
        <p:grpSpPr>
          <a:xfrm>
            <a:off x="228600" y="2514599"/>
            <a:ext cx="2590800" cy="2514601"/>
            <a:chOff x="228600" y="2514599"/>
            <a:chExt cx="2590800" cy="2514601"/>
          </a:xfrm>
        </p:grpSpPr>
        <p:sp>
          <p:nvSpPr>
            <p:cNvPr id="13" name="Rectangle 12"/>
            <p:cNvSpPr/>
            <p:nvPr/>
          </p:nvSpPr>
          <p:spPr>
            <a:xfrm>
              <a:off x="228600" y="4013537"/>
              <a:ext cx="2590800" cy="1015663"/>
            </a:xfrm>
            <a:prstGeom prst="rect">
              <a:avLst/>
            </a:prstGeom>
          </p:spPr>
          <p:txBody>
            <a:bodyPr wrap="square">
              <a:spAutoFit/>
            </a:bodyPr>
            <a:lstStyle/>
            <a:p>
              <a:pPr algn="ctr"/>
              <a:r>
                <a:rPr lang="en-US" sz="2000" dirty="0" smtClean="0"/>
                <a:t>Use automated analysis to determine probability of danger</a:t>
              </a:r>
            </a:p>
          </p:txBody>
        </p:sp>
        <p:sp>
          <p:nvSpPr>
            <p:cNvPr id="14" name="Bent Arrow 13"/>
            <p:cNvSpPr/>
            <p:nvPr/>
          </p:nvSpPr>
          <p:spPr>
            <a:xfrm>
              <a:off x="1066800" y="2514599"/>
              <a:ext cx="609600" cy="1498937"/>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xit" presetSubtype="10" fill="hold" grpId="0" nodeType="click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strVal val="ppt_h"/>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user decision</a:t>
            </a:r>
            <a:endParaRPr lang="en-US" dirty="0"/>
          </a:p>
        </p:txBody>
      </p:sp>
      <p:sp>
        <p:nvSpPr>
          <p:cNvPr id="3" name="Rectangle 2"/>
          <p:cNvSpPr/>
          <p:nvPr/>
        </p:nvSpPr>
        <p:spPr>
          <a:xfrm>
            <a:off x="3657600" y="1905000"/>
            <a:ext cx="1828800" cy="1905000"/>
          </a:xfrm>
          <a:prstGeom prst="rect">
            <a:avLst/>
          </a:prstGeom>
          <a:solidFill>
            <a:schemeClr val="bg1">
              <a:lumMod val="8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Might be dangerous</a:t>
            </a:r>
          </a:p>
          <a:p>
            <a:pPr algn="ctr"/>
            <a:endParaRPr lang="en-US" dirty="0" smtClean="0"/>
          </a:p>
          <a:p>
            <a:pPr algn="ctr"/>
            <a:r>
              <a:rPr lang="en-US" b="1" dirty="0" smtClean="0"/>
              <a:t>User must decide</a:t>
            </a:r>
          </a:p>
        </p:txBody>
      </p:sp>
      <p:sp>
        <p:nvSpPr>
          <p:cNvPr id="4" name="Rectangle 3"/>
          <p:cNvSpPr/>
          <p:nvPr/>
        </p:nvSpPr>
        <p:spPr>
          <a:xfrm>
            <a:off x="5486400" y="1905000"/>
            <a:ext cx="1828800" cy="1905000"/>
          </a:xfrm>
          <a:prstGeom prst="rect">
            <a:avLst/>
          </a:prstGeom>
          <a:solidFill>
            <a:schemeClr val="accent5">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Very low probability of danger</a:t>
            </a:r>
          </a:p>
          <a:p>
            <a:pPr algn="ctr"/>
            <a:endParaRPr lang="en-US" dirty="0" smtClean="0"/>
          </a:p>
          <a:p>
            <a:pPr algn="ctr"/>
            <a:r>
              <a:rPr lang="en-US" b="1" dirty="0" smtClean="0"/>
              <a:t>Don’t bother user</a:t>
            </a:r>
            <a:endParaRPr lang="en-US" b="1" dirty="0"/>
          </a:p>
        </p:txBody>
      </p:sp>
      <p:sp>
        <p:nvSpPr>
          <p:cNvPr id="5" name="Rectangle 4"/>
          <p:cNvSpPr/>
          <p:nvPr/>
        </p:nvSpPr>
        <p:spPr>
          <a:xfrm>
            <a:off x="1828800" y="1905000"/>
            <a:ext cx="1828800" cy="1905000"/>
          </a:xfrm>
          <a:prstGeom prst="rect">
            <a:avLst/>
          </a:prstGeom>
          <a:solidFill>
            <a:schemeClr val="accent3">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High probability of danger</a:t>
            </a:r>
          </a:p>
          <a:p>
            <a:pPr algn="ctr"/>
            <a:endParaRPr lang="en-US" dirty="0" smtClean="0"/>
          </a:p>
          <a:p>
            <a:pPr algn="ctr"/>
            <a:r>
              <a:rPr lang="en-US" b="1" dirty="0" smtClean="0"/>
              <a:t>Block</a:t>
            </a:r>
            <a:endParaRPr lang="en-US" b="1" dirty="0"/>
          </a:p>
        </p:txBody>
      </p:sp>
      <p:grpSp>
        <p:nvGrpSpPr>
          <p:cNvPr id="6" name="Group 8"/>
          <p:cNvGrpSpPr/>
          <p:nvPr/>
        </p:nvGrpSpPr>
        <p:grpSpPr>
          <a:xfrm>
            <a:off x="2286000" y="3962400"/>
            <a:ext cx="4572000" cy="2390239"/>
            <a:chOff x="2286000" y="3962400"/>
            <a:chExt cx="4572000" cy="2390239"/>
          </a:xfrm>
        </p:grpSpPr>
        <p:sp>
          <p:nvSpPr>
            <p:cNvPr id="7" name="Rectangle 6"/>
            <p:cNvSpPr/>
            <p:nvPr/>
          </p:nvSpPr>
          <p:spPr>
            <a:xfrm>
              <a:off x="2286000" y="5029200"/>
              <a:ext cx="4572000" cy="1323439"/>
            </a:xfrm>
            <a:prstGeom prst="rect">
              <a:avLst/>
            </a:prstGeom>
          </p:spPr>
          <p:txBody>
            <a:bodyPr>
              <a:spAutoFit/>
            </a:bodyPr>
            <a:lstStyle/>
            <a:p>
              <a:pPr algn="ctr"/>
              <a:r>
                <a:rPr lang="en-US" sz="2000" dirty="0" smtClean="0"/>
                <a:t>Improve warnings</a:t>
              </a:r>
            </a:p>
            <a:p>
              <a:pPr algn="ctr"/>
              <a:endParaRPr lang="en-US" sz="2000" dirty="0" smtClean="0"/>
            </a:p>
            <a:p>
              <a:pPr algn="ctr"/>
              <a:r>
                <a:rPr lang="en-US" sz="2000" dirty="0" smtClean="0"/>
                <a:t>Help user decide by asking question user is qualified to answer</a:t>
              </a:r>
            </a:p>
          </p:txBody>
        </p:sp>
        <p:sp>
          <p:nvSpPr>
            <p:cNvPr id="8" name="Up Arrow 7"/>
            <p:cNvSpPr/>
            <p:nvPr/>
          </p:nvSpPr>
          <p:spPr>
            <a:xfrm>
              <a:off x="4419600" y="3962400"/>
              <a:ext cx="304800" cy="10668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IMG_3956.jpg"/>
          <p:cNvPicPr>
            <a:picLocks noChangeAspect="1"/>
          </p:cNvPicPr>
          <p:nvPr/>
        </p:nvPicPr>
        <p:blipFill>
          <a:blip r:embed="rId2"/>
          <a:srcRect l="6640" t="8757" r="18359" b="4687"/>
          <a:stretch>
            <a:fillRect/>
          </a:stretch>
        </p:blipFill>
        <p:spPr>
          <a:xfrm>
            <a:off x="5365122" y="3626707"/>
            <a:ext cx="3169278" cy="2743200"/>
          </a:xfrm>
          <a:prstGeom prst="rect">
            <a:avLst/>
          </a:prstGeom>
          <a:solidFill>
            <a:schemeClr val="accent1">
              <a:lumMod val="40000"/>
              <a:lumOff val="60000"/>
            </a:schemeClr>
          </a:solidFill>
        </p:spPr>
      </p:pic>
      <p:sp>
        <p:nvSpPr>
          <p:cNvPr id="2" name="Title 1"/>
          <p:cNvSpPr>
            <a:spLocks noGrp="1"/>
          </p:cNvSpPr>
          <p:nvPr>
            <p:ph type="title"/>
          </p:nvPr>
        </p:nvSpPr>
        <p:spPr/>
        <p:txBody>
          <a:bodyPr>
            <a:normAutofit/>
          </a:bodyPr>
          <a:lstStyle/>
          <a:p>
            <a:r>
              <a:rPr lang="en-US" dirty="0" smtClean="0"/>
              <a:t>Bad question</a:t>
            </a:r>
            <a:endParaRPr lang="en-US" dirty="0"/>
          </a:p>
        </p:txBody>
      </p:sp>
      <p:sp>
        <p:nvSpPr>
          <p:cNvPr id="4" name="Rectangle 3"/>
          <p:cNvSpPr/>
          <p:nvPr/>
        </p:nvSpPr>
        <p:spPr>
          <a:xfrm>
            <a:off x="457200" y="1645507"/>
            <a:ext cx="7924800" cy="1905000"/>
          </a:xfrm>
          <a:prstGeom prst="rect">
            <a:avLst/>
          </a:prstGeom>
          <a:solidFill>
            <a:schemeClr val="accent2">
              <a:lumMod val="20000"/>
              <a:lumOff val="80000"/>
            </a:schemeClr>
          </a:solidFill>
          <a:ln w="28575" cap="flat" cmpd="sng"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274320" tIns="182880" rIns="274320" bIns="182880" rtlCol="0" anchor="t"/>
          <a:lstStyle/>
          <a:p>
            <a:r>
              <a:rPr lang="en-US" sz="2000" dirty="0" smtClean="0"/>
              <a:t>Your web browser thinks this is a phishing web site. Do you want to go there anyway?</a:t>
            </a:r>
          </a:p>
        </p:txBody>
      </p:sp>
      <p:sp>
        <p:nvSpPr>
          <p:cNvPr id="6" name="Rounded Rectangle 5"/>
          <p:cNvSpPr/>
          <p:nvPr/>
        </p:nvSpPr>
        <p:spPr>
          <a:xfrm>
            <a:off x="4876800" y="2788507"/>
            <a:ext cx="2057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Go there anyway</a:t>
            </a:r>
            <a:endParaRPr lang="en-US" dirty="0"/>
          </a:p>
        </p:txBody>
      </p:sp>
      <p:sp>
        <p:nvSpPr>
          <p:cNvPr id="7" name="Rounded Rectangle 6"/>
          <p:cNvSpPr/>
          <p:nvPr/>
        </p:nvSpPr>
        <p:spPr>
          <a:xfrm>
            <a:off x="2209800" y="2788507"/>
            <a:ext cx="2057400" cy="533400"/>
          </a:xfrm>
          <a:prstGeom prst="roundRect">
            <a:avLst/>
          </a:prstGeom>
          <a:ln w="57150" cap="flat" cmpd="thinThick"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Don’t go there</a:t>
            </a:r>
            <a:endParaRPr lang="en-US" dirty="0"/>
          </a:p>
        </p:txBody>
      </p:sp>
      <p:sp>
        <p:nvSpPr>
          <p:cNvPr id="12" name="Rounded Rectangle 11"/>
          <p:cNvSpPr/>
          <p:nvPr/>
        </p:nvSpPr>
        <p:spPr>
          <a:xfrm>
            <a:off x="457200" y="4388707"/>
            <a:ext cx="4419600" cy="1828800"/>
          </a:xfrm>
          <a:prstGeom prst="roundRect">
            <a:avLst>
              <a:gd name="adj" fmla="val 43961"/>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I don’t know what a phishing site is.</a:t>
            </a:r>
          </a:p>
          <a:p>
            <a:pPr algn="ctr"/>
            <a:endParaRPr lang="en-US" i="1" dirty="0" smtClean="0"/>
          </a:p>
          <a:p>
            <a:pPr algn="ctr"/>
            <a:r>
              <a:rPr lang="en-US" i="1" dirty="0" smtClean="0"/>
              <a:t>I really want to go to this site.</a:t>
            </a:r>
          </a:p>
          <a:p>
            <a:pPr algn="ctr"/>
            <a:endParaRPr lang="en-US" i="1" dirty="0" smtClean="0"/>
          </a:p>
          <a:p>
            <a:pPr algn="ctr"/>
            <a:r>
              <a:rPr lang="en-US" i="1" dirty="0" smtClean="0"/>
              <a:t>Of course I will go there anyway!</a:t>
            </a:r>
          </a:p>
        </p:txBody>
      </p:sp>
      <p:sp>
        <p:nvSpPr>
          <p:cNvPr id="14" name="Oval 13"/>
          <p:cNvSpPr/>
          <p:nvPr/>
        </p:nvSpPr>
        <p:spPr>
          <a:xfrm>
            <a:off x="4953000" y="4541107"/>
            <a:ext cx="304800" cy="30480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Oval 14"/>
          <p:cNvSpPr/>
          <p:nvPr/>
        </p:nvSpPr>
        <p:spPr>
          <a:xfrm>
            <a:off x="5334000" y="4312507"/>
            <a:ext cx="228600" cy="22860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5"/>
          <p:cNvSpPr>
            <a:spLocks noChangeAspect="1"/>
          </p:cNvSpPr>
          <p:nvPr/>
        </p:nvSpPr>
        <p:spPr>
          <a:xfrm>
            <a:off x="5654040" y="4236307"/>
            <a:ext cx="137160" cy="13716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IMG_3960.jpg"/>
          <p:cNvPicPr>
            <a:picLocks noChangeAspect="1"/>
          </p:cNvPicPr>
          <p:nvPr/>
        </p:nvPicPr>
        <p:blipFill>
          <a:blip r:embed="rId2"/>
          <a:srcRect l="4688" t="18359" r="14062" b="14323"/>
          <a:stretch>
            <a:fillRect/>
          </a:stretch>
        </p:blipFill>
        <p:spPr>
          <a:xfrm>
            <a:off x="5181600" y="3702907"/>
            <a:ext cx="2483206" cy="2743200"/>
          </a:xfrm>
          <a:prstGeom prst="rect">
            <a:avLst/>
          </a:prstGeom>
        </p:spPr>
      </p:pic>
      <p:sp>
        <p:nvSpPr>
          <p:cNvPr id="8" name="Rectangle 7"/>
          <p:cNvSpPr/>
          <p:nvPr/>
        </p:nvSpPr>
        <p:spPr>
          <a:xfrm>
            <a:off x="457200" y="1645507"/>
            <a:ext cx="7924800" cy="1905000"/>
          </a:xfrm>
          <a:prstGeom prst="rect">
            <a:avLst/>
          </a:prstGeom>
          <a:solidFill>
            <a:srgbClr val="CCE6FF"/>
          </a:solidFill>
          <a:ln w="28575" cap="flat" cmpd="sng"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274320" tIns="182880" rIns="274320" bIns="182880" rtlCol="0" anchor="t"/>
          <a:lstStyle/>
          <a:p>
            <a:r>
              <a:rPr lang="en-US" sz="2000" dirty="0" smtClean="0"/>
              <a:t>You are trying to go to </a:t>
            </a:r>
            <a:r>
              <a:rPr lang="en-US" sz="2000" dirty="0" err="1" smtClean="0"/>
              <a:t>evilsite.com</a:t>
            </a:r>
            <a:r>
              <a:rPr lang="en-US" sz="2000" dirty="0" smtClean="0"/>
              <a:t>. Do you really want to go there or would you rather go to </a:t>
            </a:r>
            <a:r>
              <a:rPr lang="en-US" sz="2000" dirty="0" err="1" smtClean="0"/>
              <a:t>yourbank.com</a:t>
            </a:r>
            <a:r>
              <a:rPr lang="en-US" sz="2000" dirty="0" smtClean="0"/>
              <a:t>?</a:t>
            </a:r>
          </a:p>
        </p:txBody>
      </p:sp>
      <p:sp>
        <p:nvSpPr>
          <p:cNvPr id="9" name="Rounded Rectangle 8"/>
          <p:cNvSpPr/>
          <p:nvPr/>
        </p:nvSpPr>
        <p:spPr>
          <a:xfrm>
            <a:off x="4876800" y="2788507"/>
            <a:ext cx="2057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Go to </a:t>
            </a:r>
            <a:r>
              <a:rPr lang="en-US" dirty="0" err="1" smtClean="0"/>
              <a:t>evilsite.com</a:t>
            </a:r>
            <a:endParaRPr lang="en-US" dirty="0"/>
          </a:p>
        </p:txBody>
      </p:sp>
      <p:sp>
        <p:nvSpPr>
          <p:cNvPr id="10" name="Rounded Rectangle 9"/>
          <p:cNvSpPr/>
          <p:nvPr/>
        </p:nvSpPr>
        <p:spPr>
          <a:xfrm>
            <a:off x="1828800" y="2788507"/>
            <a:ext cx="2438400" cy="533400"/>
          </a:xfrm>
          <a:prstGeom prst="roundRect">
            <a:avLst/>
          </a:prstGeom>
          <a:ln w="57150" cap="flat" cmpd="thinThick"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Go to </a:t>
            </a:r>
            <a:r>
              <a:rPr lang="en-US" dirty="0" err="1" smtClean="0"/>
              <a:t>yourbank.com</a:t>
            </a:r>
            <a:endParaRPr lang="en-US" dirty="0"/>
          </a:p>
        </p:txBody>
      </p:sp>
      <p:sp>
        <p:nvSpPr>
          <p:cNvPr id="2" name="Title 1"/>
          <p:cNvSpPr>
            <a:spLocks noGrp="1"/>
          </p:cNvSpPr>
          <p:nvPr>
            <p:ph type="title"/>
          </p:nvPr>
        </p:nvSpPr>
        <p:spPr/>
        <p:txBody>
          <a:bodyPr>
            <a:normAutofit/>
          </a:bodyPr>
          <a:lstStyle/>
          <a:p>
            <a:r>
              <a:rPr lang="en-US" dirty="0" smtClean="0"/>
              <a:t>Better question</a:t>
            </a:r>
            <a:endParaRPr lang="en-US" dirty="0"/>
          </a:p>
        </p:txBody>
      </p:sp>
      <p:sp>
        <p:nvSpPr>
          <p:cNvPr id="14" name="Rounded Rectangle 13"/>
          <p:cNvSpPr/>
          <p:nvPr/>
        </p:nvSpPr>
        <p:spPr>
          <a:xfrm>
            <a:off x="457200" y="4388707"/>
            <a:ext cx="4419600" cy="1828800"/>
          </a:xfrm>
          <a:prstGeom prst="roundRect">
            <a:avLst>
              <a:gd name="adj" fmla="val 43961"/>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i="1" dirty="0" smtClean="0"/>
              <a:t>Of course I want to go to </a:t>
            </a:r>
            <a:r>
              <a:rPr lang="en-US" sz="2400" i="1" dirty="0" err="1" smtClean="0"/>
              <a:t>yourbank.com</a:t>
            </a:r>
            <a:r>
              <a:rPr lang="en-US" sz="2400" i="1" dirty="0" smtClean="0"/>
              <a:t>!</a:t>
            </a:r>
          </a:p>
        </p:txBody>
      </p:sp>
      <p:sp>
        <p:nvSpPr>
          <p:cNvPr id="15" name="Oval 14"/>
          <p:cNvSpPr/>
          <p:nvPr/>
        </p:nvSpPr>
        <p:spPr>
          <a:xfrm>
            <a:off x="4953000" y="4541107"/>
            <a:ext cx="304800" cy="30480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5"/>
          <p:cNvSpPr/>
          <p:nvPr/>
        </p:nvSpPr>
        <p:spPr>
          <a:xfrm>
            <a:off x="5334000" y="4312507"/>
            <a:ext cx="228600" cy="22860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Oval 16"/>
          <p:cNvSpPr>
            <a:spLocks noChangeAspect="1"/>
          </p:cNvSpPr>
          <p:nvPr/>
        </p:nvSpPr>
        <p:spPr>
          <a:xfrm>
            <a:off x="5654040" y="4236307"/>
            <a:ext cx="137160" cy="137160"/>
          </a:xfrm>
          <a:prstGeom prst="ellips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about hazards?</a:t>
            </a:r>
            <a:endParaRPr lang="en-US" dirty="0"/>
          </a:p>
        </p:txBody>
      </p:sp>
      <p:pic>
        <p:nvPicPr>
          <p:cNvPr id="4" name="Content Placeholder 3" descr="IMG_5319.jpg"/>
          <p:cNvPicPr>
            <a:picLocks noGrp="1" noChangeAspect="1"/>
          </p:cNvPicPr>
          <p:nvPr>
            <p:ph idx="1"/>
          </p:nvPr>
        </p:nvPicPr>
        <p:blipFill>
          <a:blip r:embed="rId2"/>
          <a:srcRect l="-71221" t="21115" r="-71221"/>
          <a:stretch>
            <a:fillRect/>
          </a:stretch>
        </p:blipFill>
        <p:spPr>
          <a:xfrm>
            <a:off x="-697285" y="1561415"/>
            <a:ext cx="10538570" cy="45720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solution: remove hazard</a:t>
            </a:r>
            <a:endParaRPr lang="en-US" dirty="0"/>
          </a:p>
        </p:txBody>
      </p:sp>
      <p:pic>
        <p:nvPicPr>
          <p:cNvPr id="4" name="Content Placeholder 3" descr="IMG_5415.jpg"/>
          <p:cNvPicPr>
            <a:picLocks noGrp="1" noChangeAspect="1"/>
          </p:cNvPicPr>
          <p:nvPr>
            <p:ph idx="1"/>
          </p:nvPr>
        </p:nvPicPr>
        <p:blipFill>
          <a:blip r:embed="rId2"/>
          <a:srcRect l="-71221" t="21115" r="-71221"/>
          <a:stretch>
            <a:fillRect/>
          </a:stretch>
        </p:blipFill>
        <p:spPr>
          <a:xfrm>
            <a:off x="-697285" y="1547813"/>
            <a:ext cx="10538570" cy="45720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best: guard against hazard</a:t>
            </a:r>
            <a:endParaRPr lang="en-US" dirty="0"/>
          </a:p>
        </p:txBody>
      </p:sp>
      <p:pic>
        <p:nvPicPr>
          <p:cNvPr id="4" name="Content Placeholder 3" descr="IMG_5333.jpg"/>
          <p:cNvPicPr>
            <a:picLocks noGrp="1" noChangeAspect="1"/>
          </p:cNvPicPr>
          <p:nvPr>
            <p:ph idx="1"/>
          </p:nvPr>
        </p:nvPicPr>
        <p:blipFill>
          <a:blip r:embed="rId2"/>
          <a:srcRect l="-71221" t="21115" r="-71221"/>
          <a:stretch>
            <a:fillRect/>
          </a:stretch>
        </p:blipFill>
        <p:spPr>
          <a:xfrm>
            <a:off x="-697285" y="1563222"/>
            <a:ext cx="10538570" cy="4572000"/>
          </a:xfrm>
        </p:spPr>
      </p:pic>
      <p:pic>
        <p:nvPicPr>
          <p:cNvPr id="5" name="Picture 4" descr="imagerequest.aspx.gif"/>
          <p:cNvPicPr>
            <a:picLocks noChangeAspect="1"/>
          </p:cNvPicPr>
          <p:nvPr/>
        </p:nvPicPr>
        <p:blipFill>
          <a:blip r:embed="rId3">
            <a:clrChange>
              <a:clrFrom>
                <a:srgbClr val="FFFFFF"/>
              </a:clrFrom>
              <a:clrTo>
                <a:srgbClr val="FFFFFF">
                  <a:alpha val="0"/>
                </a:srgbClr>
              </a:clrTo>
            </a:clrChange>
          </a:blip>
          <a:stretch>
            <a:fillRect/>
          </a:stretch>
        </p:blipFill>
        <p:spPr>
          <a:xfrm>
            <a:off x="3108594" y="4006660"/>
            <a:ext cx="1371600" cy="1371600"/>
          </a:xfrm>
          <a:prstGeom prst="rect">
            <a:avLst/>
          </a:prstGeom>
        </p:spPr>
      </p:pic>
      <p:pic>
        <p:nvPicPr>
          <p:cNvPr id="6" name="Picture 5" descr="imagerequest.aspx.gif"/>
          <p:cNvPicPr>
            <a:picLocks noChangeAspect="1"/>
          </p:cNvPicPr>
          <p:nvPr/>
        </p:nvPicPr>
        <p:blipFill>
          <a:blip r:embed="rId3">
            <a:clrChange>
              <a:clrFrom>
                <a:srgbClr val="FFFFFF"/>
              </a:clrFrom>
              <a:clrTo>
                <a:srgbClr val="FFFFFF">
                  <a:alpha val="0"/>
                </a:srgbClr>
              </a:clrTo>
            </a:clrChange>
          </a:blip>
          <a:stretch>
            <a:fillRect/>
          </a:stretch>
        </p:blipFill>
        <p:spPr>
          <a:xfrm>
            <a:off x="4373087" y="4006660"/>
            <a:ext cx="1371600" cy="13716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all else fails: warn</a:t>
            </a:r>
            <a:endParaRPr lang="en-US" dirty="0"/>
          </a:p>
        </p:txBody>
      </p:sp>
      <p:pic>
        <p:nvPicPr>
          <p:cNvPr id="4" name="Content Placeholder 3" descr="IMG_5319.jpg"/>
          <p:cNvPicPr>
            <a:picLocks noGrp="1" noChangeAspect="1"/>
          </p:cNvPicPr>
          <p:nvPr>
            <p:ph idx="1"/>
          </p:nvPr>
        </p:nvPicPr>
        <p:blipFill>
          <a:blip r:embed="rId2"/>
          <a:srcRect l="-71221" t="21115" r="-71221"/>
          <a:stretch>
            <a:fillRect/>
          </a:stretch>
        </p:blipFill>
        <p:spPr>
          <a:xfrm>
            <a:off x="-697285" y="1555329"/>
            <a:ext cx="10538570" cy="4572000"/>
          </a:xfrm>
        </p:spPr>
      </p:pic>
      <p:pic>
        <p:nvPicPr>
          <p:cNvPr id="5" name="Picture 4" descr="WARNING049.gif"/>
          <p:cNvPicPr>
            <a:picLocks noChangeAspect="1"/>
          </p:cNvPicPr>
          <p:nvPr/>
        </p:nvPicPr>
        <p:blipFill>
          <a:blip r:embed="rId3"/>
          <a:stretch>
            <a:fillRect/>
          </a:stretch>
        </p:blipFill>
        <p:spPr>
          <a:xfrm>
            <a:off x="3318755" y="4570139"/>
            <a:ext cx="2438399" cy="1737360"/>
          </a:xfrm>
          <a:prstGeom prst="rect">
            <a:avLst/>
          </a:prstGeom>
          <a:scene3d>
            <a:camera prst="perspectiveFront" fov="6000000">
              <a:rot lat="18000000" lon="0" rev="0"/>
            </a:camera>
            <a:lightRig rig="threePt" dir="t"/>
          </a:scene3d>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05132009(001).jpg"/>
          <p:cNvPicPr>
            <a:picLocks noChangeAspect="1"/>
          </p:cNvPicPr>
          <p:nvPr/>
        </p:nvPicPr>
        <p:blipFill>
          <a:blip r:embed="rId2"/>
          <a:stretch>
            <a:fillRect/>
          </a:stretch>
        </p:blipFill>
        <p:spPr>
          <a:xfrm>
            <a:off x="0" y="0"/>
            <a:ext cx="9168384" cy="687628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7106"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130300" y="182563"/>
            <a:ext cx="6919913" cy="6400800"/>
          </a:xfrm>
          <a:prstGeom prst="rect">
            <a:avLst/>
          </a:prstGeom>
          <a:noFill/>
        </p:spPr>
      </p:pic>
      <p:pic>
        <p:nvPicPr>
          <p:cNvPr id="687107" name="Picture 3"/>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0" y="2236788"/>
            <a:ext cx="3509963" cy="2595562"/>
          </a:xfrm>
          <a:prstGeom prst="rect">
            <a:avLst/>
          </a:prstGeom>
          <a:noFill/>
        </p:spPr>
      </p:pic>
      <p:pic>
        <p:nvPicPr>
          <p:cNvPr id="687108" name="Picture 4" descr="NortonAntiVirus2004OEM"/>
          <p:cNvPicPr>
            <a:picLocks noChangeAspect="1" noChangeArrowheads="1"/>
          </p:cNvPicPr>
          <p:nvPr/>
        </p:nvPicPr>
        <p:blipFill>
          <a:blip r:embed="rId7"/>
          <a:srcRect/>
          <a:stretch>
            <a:fillRect/>
          </a:stretch>
        </p:blipFill>
        <p:spPr bwMode="auto">
          <a:xfrm>
            <a:off x="887413" y="4818063"/>
            <a:ext cx="2101850" cy="2039937"/>
          </a:xfrm>
          <a:prstGeom prst="rect">
            <a:avLst/>
          </a:prstGeom>
          <a:noFill/>
        </p:spPr>
      </p:pic>
      <p:pic>
        <p:nvPicPr>
          <p:cNvPr id="687109" name="Picture 5" descr="firewall"/>
          <p:cNvPicPr>
            <a:picLocks noChangeAspect="1" noChangeArrowheads="1"/>
          </p:cNvPicPr>
          <p:nvPr/>
        </p:nvPicPr>
        <p:blipFill>
          <a:blip r:embed="rId8"/>
          <a:srcRect/>
          <a:stretch>
            <a:fillRect/>
          </a:stretch>
        </p:blipFill>
        <p:spPr bwMode="auto">
          <a:xfrm>
            <a:off x="6602413" y="0"/>
            <a:ext cx="2541587" cy="2809875"/>
          </a:xfrm>
          <a:prstGeom prst="rect">
            <a:avLst/>
          </a:prstGeom>
          <a:noFill/>
        </p:spPr>
      </p:pic>
      <p:pic>
        <p:nvPicPr>
          <p:cNvPr id="687110" name="Picture 6" descr="SpywareRmvr_BoxShots"/>
          <p:cNvPicPr>
            <a:picLocks noChangeAspect="1" noChangeArrowheads="1"/>
          </p:cNvPicPr>
          <p:nvPr/>
        </p:nvPicPr>
        <p:blipFill>
          <a:blip r:embed="rId9"/>
          <a:srcRect/>
          <a:stretch>
            <a:fillRect/>
          </a:stretch>
        </p:blipFill>
        <p:spPr bwMode="auto">
          <a:xfrm>
            <a:off x="1046163" y="0"/>
            <a:ext cx="3290887" cy="1833563"/>
          </a:xfrm>
          <a:prstGeom prst="rect">
            <a:avLst/>
          </a:prstGeom>
          <a:noFill/>
        </p:spPr>
      </p:pic>
      <p:grpSp>
        <p:nvGrpSpPr>
          <p:cNvPr id="2" name="Group 7"/>
          <p:cNvGrpSpPr>
            <a:grpSpLocks noChangeAspect="1"/>
          </p:cNvGrpSpPr>
          <p:nvPr/>
        </p:nvGrpSpPr>
        <p:grpSpPr bwMode="auto">
          <a:xfrm>
            <a:off x="5973763" y="2587625"/>
            <a:ext cx="2541587" cy="2279650"/>
            <a:chOff x="1207" y="1380"/>
            <a:chExt cx="2033" cy="1824"/>
          </a:xfrm>
        </p:grpSpPr>
        <p:pic>
          <p:nvPicPr>
            <p:cNvPr id="687112" name="Picture 8" descr="collander"/>
            <p:cNvPicPr>
              <a:picLocks noChangeAspect="1" noChangeArrowheads="1"/>
            </p:cNvPicPr>
            <p:nvPr/>
          </p:nvPicPr>
          <p:blipFill>
            <a:blip r:embed="rId10"/>
            <a:srcRect/>
            <a:stretch>
              <a:fillRect/>
            </a:stretch>
          </p:blipFill>
          <p:spPr bwMode="auto">
            <a:xfrm>
              <a:off x="1207" y="1380"/>
              <a:ext cx="2033" cy="1824"/>
            </a:xfrm>
            <a:prstGeom prst="rect">
              <a:avLst/>
            </a:prstGeom>
            <a:noFill/>
          </p:spPr>
        </p:pic>
        <p:pic>
          <p:nvPicPr>
            <p:cNvPr id="687113" name="Picture 9" descr="spam">
              <a:hlinkClick r:id="rId11"/>
            </p:cNvPr>
            <p:cNvPicPr>
              <a:picLocks noChangeAspect="1" noChangeArrowheads="1"/>
            </p:cNvPicPr>
            <p:nvPr/>
          </p:nvPicPr>
          <p:blipFill>
            <a:blip r:embed="rId12"/>
            <a:srcRect/>
            <a:stretch>
              <a:fillRect/>
            </a:stretch>
          </p:blipFill>
          <p:spPr bwMode="auto">
            <a:xfrm>
              <a:off x="1662" y="1612"/>
              <a:ext cx="1071" cy="1152"/>
            </a:xfrm>
            <a:prstGeom prst="rect">
              <a:avLst/>
            </a:prstGeom>
            <a:noFill/>
          </p:spPr>
        </p:pic>
      </p:grpSp>
      <p:pic>
        <p:nvPicPr>
          <p:cNvPr id="687114" name="Picture 10" descr="pgp-book-cover"/>
          <p:cNvPicPr>
            <a:picLocks noChangeAspect="1" noChangeArrowheads="1"/>
          </p:cNvPicPr>
          <p:nvPr/>
        </p:nvPicPr>
        <p:blipFill>
          <a:blip r:embed="rId13"/>
          <a:srcRect/>
          <a:stretch>
            <a:fillRect/>
          </a:stretch>
        </p:blipFill>
        <p:spPr bwMode="auto">
          <a:xfrm rot="-471888">
            <a:off x="7164388" y="4384675"/>
            <a:ext cx="1736725" cy="2284413"/>
          </a:xfrm>
          <a:prstGeom prst="rect">
            <a:avLst/>
          </a:prstGeom>
          <a:noFill/>
          <a:ln w="9525">
            <a:solidFill>
              <a:srgbClr val="000000"/>
            </a:solidFill>
            <a:miter lim="800000"/>
            <a:headEnd/>
            <a:tailEnd/>
          </a:ln>
        </p:spPr>
      </p:pic>
      <p:pic>
        <p:nvPicPr>
          <p:cNvPr id="687115" name="Picture 11" descr="net-nanny-box"/>
          <p:cNvPicPr>
            <a:picLocks noChangeAspect="1" noChangeArrowheads="1"/>
          </p:cNvPicPr>
          <p:nvPr/>
        </p:nvPicPr>
        <p:blipFill>
          <a:blip r:embed="rId14"/>
          <a:srcRect/>
          <a:stretch>
            <a:fillRect/>
          </a:stretch>
        </p:blipFill>
        <p:spPr bwMode="auto">
          <a:xfrm>
            <a:off x="4238625" y="4886325"/>
            <a:ext cx="1971675" cy="1971675"/>
          </a:xfrm>
          <a:prstGeom prst="rect">
            <a:avLst/>
          </a:prstGeom>
          <a:noFill/>
        </p:spPr>
      </p:pic>
      <p:pic>
        <p:nvPicPr>
          <p:cNvPr id="687116" name="Picture 12" descr="anonymous-surfing"/>
          <p:cNvPicPr>
            <a:picLocks noChangeAspect="1" noChangeArrowheads="1"/>
          </p:cNvPicPr>
          <p:nvPr/>
        </p:nvPicPr>
        <p:blipFill>
          <a:blip r:embed="rId15"/>
          <a:srcRect/>
          <a:stretch>
            <a:fillRect/>
          </a:stretch>
        </p:blipFill>
        <p:spPr bwMode="auto">
          <a:xfrm>
            <a:off x="4819650" y="0"/>
            <a:ext cx="1755775" cy="2195513"/>
          </a:xfrm>
          <a:prstGeom prst="rect">
            <a:avLst/>
          </a:prstGeom>
          <a:noFill/>
        </p:spPr>
      </p:pic>
      <p:grpSp>
        <p:nvGrpSpPr>
          <p:cNvPr id="3" name="Group 13"/>
          <p:cNvGrpSpPr>
            <a:grpSpLocks/>
          </p:cNvGrpSpPr>
          <p:nvPr/>
        </p:nvGrpSpPr>
        <p:grpSpPr bwMode="auto">
          <a:xfrm>
            <a:off x="2330450" y="2236788"/>
            <a:ext cx="2554288" cy="3649662"/>
            <a:chOff x="1468" y="1409"/>
            <a:chExt cx="1609" cy="2299"/>
          </a:xfrm>
        </p:grpSpPr>
        <p:pic>
          <p:nvPicPr>
            <p:cNvPr id="687118" name="Picture 1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29" y="1409"/>
              <a:ext cx="1123" cy="2299"/>
            </a:xfrm>
            <a:prstGeom prst="rect">
              <a:avLst/>
            </a:prstGeom>
            <a:noFill/>
          </p:spPr>
        </p:pic>
        <p:sp>
          <p:nvSpPr>
            <p:cNvPr id="687119" name="Line 15"/>
            <p:cNvSpPr>
              <a:spLocks noChangeShapeType="1"/>
            </p:cNvSpPr>
            <p:nvPr/>
          </p:nvSpPr>
          <p:spPr bwMode="auto">
            <a:xfrm>
              <a:off x="1564" y="1743"/>
              <a:ext cx="816" cy="192"/>
            </a:xfrm>
            <a:prstGeom prst="line">
              <a:avLst/>
            </a:prstGeom>
            <a:noFill/>
            <a:ln w="25400">
              <a:solidFill>
                <a:srgbClr val="3B434D"/>
              </a:solidFill>
              <a:round/>
              <a:headEnd/>
              <a:tailEnd/>
            </a:ln>
          </p:spPr>
          <p:txBody>
            <a:bodyPr wrap="none" anchor="ctr">
              <a:prstTxWarp prst="textNoShape">
                <a:avLst/>
              </a:prstTxWarp>
            </a:bodyPr>
            <a:lstStyle/>
            <a:p>
              <a:endParaRPr lang="en-US"/>
            </a:p>
          </p:txBody>
        </p:sp>
        <p:sp>
          <p:nvSpPr>
            <p:cNvPr id="687120" name="Oval 16"/>
            <p:cNvSpPr>
              <a:spLocks noChangeArrowheads="1"/>
            </p:cNvSpPr>
            <p:nvPr/>
          </p:nvSpPr>
          <p:spPr bwMode="auto">
            <a:xfrm>
              <a:off x="1468" y="1655"/>
              <a:ext cx="144" cy="144"/>
            </a:xfrm>
            <a:prstGeom prst="ellipse">
              <a:avLst/>
            </a:prstGeom>
            <a:gradFill rotWithShape="0">
              <a:gsLst>
                <a:gs pos="0">
                  <a:srgbClr val="FF6666"/>
                </a:gs>
                <a:gs pos="100000">
                  <a:schemeClr val="hlink"/>
                </a:gs>
              </a:gsLst>
              <a:path path="rect">
                <a:fillToRect r="100000" b="100000"/>
              </a:path>
            </a:gradFill>
            <a:ln w="9525">
              <a:noFill/>
              <a:round/>
              <a:headEnd/>
              <a:tailEnd/>
            </a:ln>
          </p:spPr>
          <p:txBody>
            <a:bodyPr wrap="none" anchor="ctr">
              <a:prstTxWarp prst="textNoShape">
                <a:avLst/>
              </a:prstTxWarp>
            </a:bodyPr>
            <a:lstStyle/>
            <a:p>
              <a:pPr algn="ctr"/>
              <a:endParaRPr lang="en-US">
                <a:solidFill>
                  <a:schemeClr val="hlink"/>
                </a:solidFill>
                <a:latin typeface="Arial" charset="0"/>
                <a:ea typeface="ＭＳ Ｐゴシック" charset="-128"/>
                <a:cs typeface="ＭＳ Ｐゴシック" charset="-128"/>
              </a:endParaRPr>
            </a:p>
          </p:txBody>
        </p:sp>
        <p:sp>
          <p:nvSpPr>
            <p:cNvPr id="687121" name="Text Box 17"/>
            <p:cNvSpPr txBox="1">
              <a:spLocks noChangeArrowheads="1"/>
            </p:cNvSpPr>
            <p:nvPr/>
          </p:nvSpPr>
          <p:spPr bwMode="auto">
            <a:xfrm>
              <a:off x="2337" y="1863"/>
              <a:ext cx="740" cy="404"/>
            </a:xfrm>
            <a:prstGeom prst="rect">
              <a:avLst/>
            </a:prstGeom>
            <a:noFill/>
            <a:ln w="9525">
              <a:noFill/>
              <a:miter lim="800000"/>
              <a:headEnd/>
              <a:tailEnd/>
            </a:ln>
            <a:effectLst>
              <a:outerShdw blurRad="63500" dist="38099" dir="2700000" algn="ctr" rotWithShape="0">
                <a:srgbClr val="000000">
                  <a:alpha val="89999"/>
                </a:srgbClr>
              </a:outerShdw>
            </a:effectLst>
          </p:spPr>
          <p:txBody>
            <a:bodyPr wrap="none">
              <a:prstTxWarp prst="textNoShape">
                <a:avLst/>
              </a:prstTxWarp>
              <a:spAutoFit/>
            </a:bodyPr>
            <a:lstStyle/>
            <a:p>
              <a:r>
                <a:rPr lang="en-US" sz="3600">
                  <a:solidFill>
                    <a:schemeClr val="accent1"/>
                  </a:solidFill>
                  <a:latin typeface="Brush Script MT" charset="0"/>
                  <a:ea typeface="ＭＳ Ｐゴシック" charset="-128"/>
                  <a:cs typeface="ＭＳ Ｐゴシック" charset="-128"/>
                </a:rPr>
                <a:t>POP!</a:t>
              </a:r>
              <a:endParaRPr lang="en-US" sz="3600">
                <a:latin typeface="Brush Script MT" charset="0"/>
                <a:ea typeface="ＭＳ Ｐゴシック" charset="-128"/>
                <a:cs typeface="ＭＳ Ｐゴシック"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87109"/>
                                        </p:tgtEl>
                                        <p:attrNameLst>
                                          <p:attrName>style.visibility</p:attrName>
                                        </p:attrNameLst>
                                      </p:cBhvr>
                                      <p:to>
                                        <p:strVal val="visible"/>
                                      </p:to>
                                    </p:set>
                                    <p:anim calcmode="lin" valueType="num">
                                      <p:cBhvr>
                                        <p:cTn id="7" dur="1000" fill="hold"/>
                                        <p:tgtEl>
                                          <p:spTgt spid="687109"/>
                                        </p:tgtEl>
                                        <p:attrNameLst>
                                          <p:attrName>ppt_w</p:attrName>
                                        </p:attrNameLst>
                                      </p:cBhvr>
                                      <p:tavLst>
                                        <p:tav tm="0">
                                          <p:val>
                                            <p:fltVal val="0"/>
                                          </p:val>
                                        </p:tav>
                                        <p:tav tm="100000">
                                          <p:val>
                                            <p:strVal val="#ppt_w"/>
                                          </p:val>
                                        </p:tav>
                                      </p:tavLst>
                                    </p:anim>
                                    <p:anim calcmode="lin" valueType="num">
                                      <p:cBhvr>
                                        <p:cTn id="8" dur="1000" fill="hold"/>
                                        <p:tgtEl>
                                          <p:spTgt spid="687109"/>
                                        </p:tgtEl>
                                        <p:attrNameLst>
                                          <p:attrName>ppt_h</p:attrName>
                                        </p:attrNameLst>
                                      </p:cBhvr>
                                      <p:tavLst>
                                        <p:tav tm="0">
                                          <p:val>
                                            <p:fltVal val="0"/>
                                          </p:val>
                                        </p:tav>
                                        <p:tav tm="100000">
                                          <p:val>
                                            <p:strVal val="#ppt_h"/>
                                          </p:val>
                                        </p:tav>
                                      </p:tavLst>
                                    </p:anim>
                                    <p:anim calcmode="lin" valueType="num">
                                      <p:cBhvr>
                                        <p:cTn id="9" dur="1000" fill="hold"/>
                                        <p:tgtEl>
                                          <p:spTgt spid="68710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71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87108"/>
                                        </p:tgtEl>
                                        <p:attrNameLst>
                                          <p:attrName>style.visibility</p:attrName>
                                        </p:attrNameLst>
                                      </p:cBhvr>
                                      <p:to>
                                        <p:strVal val="visible"/>
                                      </p:to>
                                    </p:set>
                                    <p:anim calcmode="lin" valueType="num">
                                      <p:cBhvr>
                                        <p:cTn id="15" dur="1000" fill="hold"/>
                                        <p:tgtEl>
                                          <p:spTgt spid="687108"/>
                                        </p:tgtEl>
                                        <p:attrNameLst>
                                          <p:attrName>ppt_w</p:attrName>
                                        </p:attrNameLst>
                                      </p:cBhvr>
                                      <p:tavLst>
                                        <p:tav tm="0">
                                          <p:val>
                                            <p:fltVal val="0"/>
                                          </p:val>
                                        </p:tav>
                                        <p:tav tm="100000">
                                          <p:val>
                                            <p:strVal val="#ppt_w"/>
                                          </p:val>
                                        </p:tav>
                                      </p:tavLst>
                                    </p:anim>
                                    <p:anim calcmode="lin" valueType="num">
                                      <p:cBhvr>
                                        <p:cTn id="16" dur="1000" fill="hold"/>
                                        <p:tgtEl>
                                          <p:spTgt spid="687108"/>
                                        </p:tgtEl>
                                        <p:attrNameLst>
                                          <p:attrName>ppt_h</p:attrName>
                                        </p:attrNameLst>
                                      </p:cBhvr>
                                      <p:tavLst>
                                        <p:tav tm="0">
                                          <p:val>
                                            <p:fltVal val="0"/>
                                          </p:val>
                                        </p:tav>
                                        <p:tav tm="100000">
                                          <p:val>
                                            <p:strVal val="#ppt_h"/>
                                          </p:val>
                                        </p:tav>
                                      </p:tavLst>
                                    </p:anim>
                                    <p:anim calcmode="lin" valueType="num">
                                      <p:cBhvr>
                                        <p:cTn id="17" dur="1000" fill="hold"/>
                                        <p:tgtEl>
                                          <p:spTgt spid="68710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871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687107"/>
                                        </p:tgtEl>
                                        <p:attrNameLst>
                                          <p:attrName>style.visibility</p:attrName>
                                        </p:attrNameLst>
                                      </p:cBhvr>
                                      <p:to>
                                        <p:strVal val="visible"/>
                                      </p:to>
                                    </p:set>
                                    <p:anim calcmode="lin" valueType="num">
                                      <p:cBhvr>
                                        <p:cTn id="39" dur="1000" fill="hold"/>
                                        <p:tgtEl>
                                          <p:spTgt spid="687107"/>
                                        </p:tgtEl>
                                        <p:attrNameLst>
                                          <p:attrName>ppt_w</p:attrName>
                                        </p:attrNameLst>
                                      </p:cBhvr>
                                      <p:tavLst>
                                        <p:tav tm="0">
                                          <p:val>
                                            <p:fltVal val="0"/>
                                          </p:val>
                                        </p:tav>
                                        <p:tav tm="100000">
                                          <p:val>
                                            <p:strVal val="#ppt_w"/>
                                          </p:val>
                                        </p:tav>
                                      </p:tavLst>
                                    </p:anim>
                                    <p:anim calcmode="lin" valueType="num">
                                      <p:cBhvr>
                                        <p:cTn id="40" dur="1000" fill="hold"/>
                                        <p:tgtEl>
                                          <p:spTgt spid="687107"/>
                                        </p:tgtEl>
                                        <p:attrNameLst>
                                          <p:attrName>ppt_h</p:attrName>
                                        </p:attrNameLst>
                                      </p:cBhvr>
                                      <p:tavLst>
                                        <p:tav tm="0">
                                          <p:val>
                                            <p:fltVal val="0"/>
                                          </p:val>
                                        </p:tav>
                                        <p:tav tm="100000">
                                          <p:val>
                                            <p:strVal val="#ppt_h"/>
                                          </p:val>
                                        </p:tav>
                                      </p:tavLst>
                                    </p:anim>
                                    <p:anim calcmode="lin" valueType="num">
                                      <p:cBhvr>
                                        <p:cTn id="41" dur="1000" fill="hold"/>
                                        <p:tgtEl>
                                          <p:spTgt spid="68710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871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687110"/>
                                        </p:tgtEl>
                                        <p:attrNameLst>
                                          <p:attrName>style.visibility</p:attrName>
                                        </p:attrNameLst>
                                      </p:cBhvr>
                                      <p:to>
                                        <p:strVal val="visible"/>
                                      </p:to>
                                    </p:set>
                                    <p:anim calcmode="lin" valueType="num">
                                      <p:cBhvr>
                                        <p:cTn id="47" dur="1000" fill="hold"/>
                                        <p:tgtEl>
                                          <p:spTgt spid="687110"/>
                                        </p:tgtEl>
                                        <p:attrNameLst>
                                          <p:attrName>ppt_w</p:attrName>
                                        </p:attrNameLst>
                                      </p:cBhvr>
                                      <p:tavLst>
                                        <p:tav tm="0">
                                          <p:val>
                                            <p:fltVal val="0"/>
                                          </p:val>
                                        </p:tav>
                                        <p:tav tm="100000">
                                          <p:val>
                                            <p:strVal val="#ppt_w"/>
                                          </p:val>
                                        </p:tav>
                                      </p:tavLst>
                                    </p:anim>
                                    <p:anim calcmode="lin" valueType="num">
                                      <p:cBhvr>
                                        <p:cTn id="48" dur="1000" fill="hold"/>
                                        <p:tgtEl>
                                          <p:spTgt spid="687110"/>
                                        </p:tgtEl>
                                        <p:attrNameLst>
                                          <p:attrName>ppt_h</p:attrName>
                                        </p:attrNameLst>
                                      </p:cBhvr>
                                      <p:tavLst>
                                        <p:tav tm="0">
                                          <p:val>
                                            <p:fltVal val="0"/>
                                          </p:val>
                                        </p:tav>
                                        <p:tav tm="100000">
                                          <p:val>
                                            <p:strVal val="#ppt_h"/>
                                          </p:val>
                                        </p:tav>
                                      </p:tavLst>
                                    </p:anim>
                                    <p:anim calcmode="lin" valueType="num">
                                      <p:cBhvr>
                                        <p:cTn id="49" dur="1000" fill="hold"/>
                                        <p:tgtEl>
                                          <p:spTgt spid="6871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871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687114"/>
                                        </p:tgtEl>
                                        <p:attrNameLst>
                                          <p:attrName>style.visibility</p:attrName>
                                        </p:attrNameLst>
                                      </p:cBhvr>
                                      <p:to>
                                        <p:strVal val="visible"/>
                                      </p:to>
                                    </p:set>
                                    <p:anim calcmode="lin" valueType="num">
                                      <p:cBhvr>
                                        <p:cTn id="55" dur="1000" fill="hold"/>
                                        <p:tgtEl>
                                          <p:spTgt spid="687114"/>
                                        </p:tgtEl>
                                        <p:attrNameLst>
                                          <p:attrName>ppt_w</p:attrName>
                                        </p:attrNameLst>
                                      </p:cBhvr>
                                      <p:tavLst>
                                        <p:tav tm="0">
                                          <p:val>
                                            <p:fltVal val="0"/>
                                          </p:val>
                                        </p:tav>
                                        <p:tav tm="100000">
                                          <p:val>
                                            <p:strVal val="#ppt_w"/>
                                          </p:val>
                                        </p:tav>
                                      </p:tavLst>
                                    </p:anim>
                                    <p:anim calcmode="lin" valueType="num">
                                      <p:cBhvr>
                                        <p:cTn id="56" dur="1000" fill="hold"/>
                                        <p:tgtEl>
                                          <p:spTgt spid="687114"/>
                                        </p:tgtEl>
                                        <p:attrNameLst>
                                          <p:attrName>ppt_h</p:attrName>
                                        </p:attrNameLst>
                                      </p:cBhvr>
                                      <p:tavLst>
                                        <p:tav tm="0">
                                          <p:val>
                                            <p:fltVal val="0"/>
                                          </p:val>
                                        </p:tav>
                                        <p:tav tm="100000">
                                          <p:val>
                                            <p:strVal val="#ppt_h"/>
                                          </p:val>
                                        </p:tav>
                                      </p:tavLst>
                                    </p:anim>
                                    <p:anim calcmode="lin" valueType="num">
                                      <p:cBhvr>
                                        <p:cTn id="57" dur="1000" fill="hold"/>
                                        <p:tgtEl>
                                          <p:spTgt spid="687114"/>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871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687115"/>
                                        </p:tgtEl>
                                        <p:attrNameLst>
                                          <p:attrName>style.visibility</p:attrName>
                                        </p:attrNameLst>
                                      </p:cBhvr>
                                      <p:to>
                                        <p:strVal val="visible"/>
                                      </p:to>
                                    </p:set>
                                    <p:anim calcmode="lin" valueType="num">
                                      <p:cBhvr>
                                        <p:cTn id="63" dur="1000" fill="hold"/>
                                        <p:tgtEl>
                                          <p:spTgt spid="687115"/>
                                        </p:tgtEl>
                                        <p:attrNameLst>
                                          <p:attrName>ppt_w</p:attrName>
                                        </p:attrNameLst>
                                      </p:cBhvr>
                                      <p:tavLst>
                                        <p:tav tm="0">
                                          <p:val>
                                            <p:fltVal val="0"/>
                                          </p:val>
                                        </p:tav>
                                        <p:tav tm="100000">
                                          <p:val>
                                            <p:strVal val="#ppt_w"/>
                                          </p:val>
                                        </p:tav>
                                      </p:tavLst>
                                    </p:anim>
                                    <p:anim calcmode="lin" valueType="num">
                                      <p:cBhvr>
                                        <p:cTn id="64" dur="1000" fill="hold"/>
                                        <p:tgtEl>
                                          <p:spTgt spid="687115"/>
                                        </p:tgtEl>
                                        <p:attrNameLst>
                                          <p:attrName>ppt_h</p:attrName>
                                        </p:attrNameLst>
                                      </p:cBhvr>
                                      <p:tavLst>
                                        <p:tav tm="0">
                                          <p:val>
                                            <p:fltVal val="0"/>
                                          </p:val>
                                        </p:tav>
                                        <p:tav tm="100000">
                                          <p:val>
                                            <p:strVal val="#ppt_h"/>
                                          </p:val>
                                        </p:tav>
                                      </p:tavLst>
                                    </p:anim>
                                    <p:anim calcmode="lin" valueType="num">
                                      <p:cBhvr>
                                        <p:cTn id="65" dur="1000" fill="hold"/>
                                        <p:tgtEl>
                                          <p:spTgt spid="687115"/>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871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687116"/>
                                        </p:tgtEl>
                                        <p:attrNameLst>
                                          <p:attrName>style.visibility</p:attrName>
                                        </p:attrNameLst>
                                      </p:cBhvr>
                                      <p:to>
                                        <p:strVal val="visible"/>
                                      </p:to>
                                    </p:set>
                                    <p:anim calcmode="lin" valueType="num">
                                      <p:cBhvr>
                                        <p:cTn id="71" dur="1000" fill="hold"/>
                                        <p:tgtEl>
                                          <p:spTgt spid="687116"/>
                                        </p:tgtEl>
                                        <p:attrNameLst>
                                          <p:attrName>ppt_w</p:attrName>
                                        </p:attrNameLst>
                                      </p:cBhvr>
                                      <p:tavLst>
                                        <p:tav tm="0">
                                          <p:val>
                                            <p:fltVal val="0"/>
                                          </p:val>
                                        </p:tav>
                                        <p:tav tm="100000">
                                          <p:val>
                                            <p:strVal val="#ppt_w"/>
                                          </p:val>
                                        </p:tav>
                                      </p:tavLst>
                                    </p:anim>
                                    <p:anim calcmode="lin" valueType="num">
                                      <p:cBhvr>
                                        <p:cTn id="72" dur="1000" fill="hold"/>
                                        <p:tgtEl>
                                          <p:spTgt spid="687116"/>
                                        </p:tgtEl>
                                        <p:attrNameLst>
                                          <p:attrName>ppt_h</p:attrName>
                                        </p:attrNameLst>
                                      </p:cBhvr>
                                      <p:tavLst>
                                        <p:tav tm="0">
                                          <p:val>
                                            <p:fltVal val="0"/>
                                          </p:val>
                                        </p:tav>
                                        <p:tav tm="100000">
                                          <p:val>
                                            <p:strVal val="#ppt_h"/>
                                          </p:val>
                                        </p:tav>
                                      </p:tavLst>
                                    </p:anim>
                                    <p:anim calcmode="lin" valueType="num">
                                      <p:cBhvr>
                                        <p:cTn id="73" dur="1000" fill="hold"/>
                                        <p:tgtEl>
                                          <p:spTgt spid="687116"/>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87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2000"/>
                                        <p:tgtEl>
                                          <p:spTgt spid="687106"/>
                                        </p:tgtEl>
                                      </p:cBhvr>
                                    </p:animEffect>
                                    <p:set>
                                      <p:cBhvr>
                                        <p:cTn id="79" dur="1" fill="hold">
                                          <p:stCondLst>
                                            <p:cond delay="1999"/>
                                          </p:stCondLst>
                                        </p:cTn>
                                        <p:tgtEl>
                                          <p:spTgt spid="687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ps-slides-june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cups-slides-june2009.potx</Template>
  <TotalTime>1477</TotalTime>
  <Words>3849</Words>
  <Application>Microsoft Macintosh PowerPoint</Application>
  <PresentationFormat>On-screen Show (4:3)</PresentationFormat>
  <Paragraphs>588</Paragraphs>
  <Slides>89</Slides>
  <Notes>66</Notes>
  <HiddenSlides>0</HiddenSlides>
  <MMClips>0</MMClips>
  <ScaleCrop>false</ScaleCrop>
  <HeadingPairs>
    <vt:vector size="4" baseType="variant">
      <vt:variant>
        <vt:lpstr>Design Template</vt:lpstr>
      </vt:variant>
      <vt:variant>
        <vt:i4>3</vt:i4>
      </vt:variant>
      <vt:variant>
        <vt:lpstr>Slide Titles</vt:lpstr>
      </vt:variant>
      <vt:variant>
        <vt:i4>89</vt:i4>
      </vt:variant>
    </vt:vector>
  </HeadingPairs>
  <TitlesOfParts>
    <vt:vector size="92" baseType="lpstr">
      <vt:lpstr>cups-slides-june2009</vt:lpstr>
      <vt:lpstr>1_cups-slides-feb2009</vt:lpstr>
      <vt:lpstr>2_cups-slides-feb2009</vt:lpstr>
      <vt:lpstr>Introduction to Usable Security  Reasoning About the Human in the Loop</vt:lpstr>
      <vt:lpstr>Outline</vt:lpstr>
      <vt:lpstr>Why should we make secure systems more usable?</vt:lpstr>
      <vt:lpstr>Unusable security &amp; privacy</vt:lpstr>
      <vt:lpstr>Grand Challenge</vt:lpstr>
      <vt:lpstr>Slide 6</vt:lpstr>
      <vt:lpstr> The user experience</vt:lpstr>
      <vt:lpstr>How do users stay safe online?</vt:lpstr>
      <vt:lpstr>Slide 9</vt:lpstr>
      <vt:lpstr>After installing all that security and privacy software do you have any time left to get any work done?</vt:lpstr>
      <vt:lpstr> Secondary tasks</vt:lpstr>
      <vt:lpstr>“Users do not want to be responsible for, nor concern themselves with, their own security.”</vt:lpstr>
      <vt:lpstr>Concerns may not be aligned</vt:lpstr>
      <vt:lpstr>Grey: Smartphone based access-control system</vt:lpstr>
      <vt:lpstr>Secure, but usable?</vt:lpstr>
      <vt:lpstr>Unusable security frustrates users</vt:lpstr>
      <vt:lpstr>Slide 17</vt:lpstr>
      <vt:lpstr>Typical password advice</vt:lpstr>
      <vt:lpstr>  What do users do when every web site wants a password?</vt:lpstr>
      <vt:lpstr>Slide 20</vt:lpstr>
      <vt:lpstr>Slide 21</vt:lpstr>
      <vt:lpstr>How can we make secure systems more usable?</vt:lpstr>
      <vt:lpstr>How can we make secure systems more usable?</vt:lpstr>
      <vt:lpstr>Make it “just work”</vt:lpstr>
      <vt:lpstr>This makes users very happy</vt:lpstr>
      <vt:lpstr>One way to make it work: make decisions</vt:lpstr>
      <vt:lpstr>Make security understandable</vt:lpstr>
      <vt:lpstr>“Present choices, not dilemmas”</vt:lpstr>
      <vt:lpstr>Slide 29</vt:lpstr>
      <vt:lpstr>Also not so easy</vt:lpstr>
      <vt:lpstr>Train the user</vt:lpstr>
      <vt:lpstr>Training people not to fall for phish</vt:lpstr>
      <vt:lpstr>How do we get people trained?</vt:lpstr>
      <vt:lpstr>Embedded training</vt:lpstr>
      <vt:lpstr>Slide 35</vt:lpstr>
      <vt:lpstr>Slide 36</vt:lpstr>
      <vt:lpstr>Slide 37</vt:lpstr>
      <vt:lpstr>The human in the loop</vt:lpstr>
      <vt:lpstr>Humans</vt:lpstr>
      <vt:lpstr>Humans are weakest link</vt:lpstr>
      <vt:lpstr>Why are humans in the loop at all?</vt:lpstr>
      <vt:lpstr>The human threat</vt:lpstr>
      <vt:lpstr>Need to better understand humans in the loop</vt:lpstr>
      <vt:lpstr>C-HIP Model</vt:lpstr>
      <vt:lpstr>Human-in-the-loop security framework </vt:lpstr>
      <vt:lpstr>Human-in-the-loop framework</vt:lpstr>
      <vt:lpstr>Communication processing model</vt:lpstr>
      <vt:lpstr>Communication</vt:lpstr>
      <vt:lpstr>Types of security communications</vt:lpstr>
      <vt:lpstr>Active versus passive communications</vt:lpstr>
      <vt:lpstr>Communication impediments</vt:lpstr>
      <vt:lpstr>Environmental stimuli</vt:lpstr>
      <vt:lpstr>Slide 53</vt:lpstr>
      <vt:lpstr>Interference</vt:lpstr>
      <vt:lpstr>Human receiver – The human in the loop</vt:lpstr>
      <vt:lpstr>Communication delivery</vt:lpstr>
      <vt:lpstr>“What lock icon?”</vt:lpstr>
      <vt:lpstr>Slide 58</vt:lpstr>
      <vt:lpstr>Communication processing</vt:lpstr>
      <vt:lpstr>Slide 60</vt:lpstr>
      <vt:lpstr>Slide 61</vt:lpstr>
      <vt:lpstr>Slide 62</vt:lpstr>
      <vt:lpstr>Slide 63</vt:lpstr>
      <vt:lpstr>Application</vt:lpstr>
      <vt:lpstr>Personal variables</vt:lpstr>
      <vt:lpstr>Intentions</vt:lpstr>
      <vt:lpstr>Capabilities</vt:lpstr>
      <vt:lpstr>Slide 68</vt:lpstr>
      <vt:lpstr>Behavior</vt:lpstr>
      <vt:lpstr>Behavior</vt:lpstr>
      <vt:lpstr>Slide 71</vt:lpstr>
      <vt:lpstr>Gulfs</vt:lpstr>
      <vt:lpstr>Generic Error-Modeling System</vt:lpstr>
      <vt:lpstr>Handy table</vt:lpstr>
      <vt:lpstr>Human threat identification  and mitigation process</vt:lpstr>
      <vt:lpstr>Applying the framework</vt:lpstr>
      <vt:lpstr>Applying threat identification and mitigation process to warnings</vt:lpstr>
      <vt:lpstr>Computer security warnings</vt:lpstr>
      <vt:lpstr>Slide 79</vt:lpstr>
      <vt:lpstr>Automate and change tasks to reduce need for user involvement</vt:lpstr>
      <vt:lpstr>Support user decision</vt:lpstr>
      <vt:lpstr>Bad question</vt:lpstr>
      <vt:lpstr>Better question</vt:lpstr>
      <vt:lpstr>What to do about hazards?</vt:lpstr>
      <vt:lpstr>Best solution: remove hazard</vt:lpstr>
      <vt:lpstr>Next best: guard against hazard</vt:lpstr>
      <vt:lpstr>If all else fails: warn</vt:lpstr>
      <vt:lpstr>Slide 88</vt:lpstr>
      <vt:lpstr>Slide 89</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Usable Security  Reasoning About the Human in the Loop</dc:title>
  <dc:creator>Lorrie Faith Cranor</dc:creator>
  <cp:lastModifiedBy>Lorrie Faith Cranor</cp:lastModifiedBy>
  <cp:revision>4</cp:revision>
  <cp:lastPrinted>2008-12-10T15:57:26Z</cp:lastPrinted>
  <dcterms:created xsi:type="dcterms:W3CDTF">2009-08-27T03:00:22Z</dcterms:created>
  <dcterms:modified xsi:type="dcterms:W3CDTF">2009-08-28T03:37:28Z</dcterms:modified>
</cp:coreProperties>
</file>